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0" r:id="rId4"/>
  </p:sldMasterIdLst>
  <p:notesMasterIdLst>
    <p:notesMasterId r:id="rId17"/>
  </p:notesMasterIdLst>
  <p:handoutMasterIdLst>
    <p:handoutMasterId r:id="rId18"/>
  </p:handoutMasterIdLst>
  <p:sldIdLst>
    <p:sldId id="966" r:id="rId5"/>
    <p:sldId id="257" r:id="rId6"/>
    <p:sldId id="258" r:id="rId7"/>
    <p:sldId id="967" r:id="rId8"/>
    <p:sldId id="270" r:id="rId9"/>
    <p:sldId id="3489" r:id="rId10"/>
    <p:sldId id="3488" r:id="rId11"/>
    <p:sldId id="3486" r:id="rId12"/>
    <p:sldId id="3487" r:id="rId13"/>
    <p:sldId id="3490" r:id="rId14"/>
    <p:sldId id="264" r:id="rId15"/>
    <p:sldId id="265" r:id="rId16"/>
  </p:sldIdLst>
  <p:sldSz cx="9144000" cy="5143500" type="screen16x9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29" charset="0"/>
        <a:ea typeface="ヒラギノ角ゴ Pro W3" pitchFamily="29" charset="-128"/>
        <a:cs typeface="ヒラギノ角ゴ Pro W3" pitchFamily="2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C4DA2"/>
    <a:srgbClr val="ED1C24"/>
    <a:srgbClr val="FBCD09"/>
    <a:srgbClr val="EF9337"/>
    <a:srgbClr val="CC6600"/>
    <a:srgbClr val="FFF9CC"/>
    <a:srgbClr val="00CCFF"/>
    <a:srgbClr val="E7E7E7"/>
    <a:srgbClr val="F5FFA7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9EE1C1-7DC1-4D33-9463-5ED0A5CE12A2}" v="1736" dt="2024-10-18T15:15:14.051"/>
  </p1510:revLst>
</p1510:revInfo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94" autoAdjust="0"/>
    <p:restoredTop sz="93059" autoAdjust="0"/>
  </p:normalViewPr>
  <p:slideViewPr>
    <p:cSldViewPr snapToGrid="0" snapToObjects="1">
      <p:cViewPr varScale="1">
        <p:scale>
          <a:sx n="117" d="100"/>
          <a:sy n="117" d="100"/>
        </p:scale>
        <p:origin x="21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3568"/>
    </p:cViewPr>
  </p:sorterViewPr>
  <p:notesViewPr>
    <p:cSldViewPr snapToGrid="0" snapToObjects="1">
      <p:cViewPr varScale="1">
        <p:scale>
          <a:sx n="92" d="100"/>
          <a:sy n="92" d="100"/>
        </p:scale>
        <p:origin x="-4432" y="-11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7E168CBA-4836-7348-9E63-9910E380FFEC}" type="datetime1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>
                <a:latin typeface="Arial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ED7C180A-9D03-A642-9BCC-C8E6EBD61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8796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CAFDBD19-563A-ED44-9BF6-14C99DC72223}" type="datetime1">
              <a:rPr lang="en-US"/>
              <a:pPr>
                <a:defRPr/>
              </a:pPr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21175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8600"/>
            <a:ext cx="3170238" cy="481013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F8B449A7-3F4A-FD46-A554-2A5EC93D5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4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ヒラギノ角ゴ Pro W3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19138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ヒラギノ角ゴ Pro W3" pitchFamily="29" charset="-128"/>
              <a:cs typeface="ヒラギノ角ゴ Pro W3" pitchFamily="29" charset="-128"/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965946-E493-E942-950F-69580B6EDE0A}" type="slidenum">
              <a:rPr lang="en-US">
                <a:latin typeface="Calibri" pitchFamily="29" charset="0"/>
                <a:ea typeface="ヒラギノ角ゴ Pro W3" pitchFamily="29" charset="-128"/>
                <a:cs typeface="ヒラギノ角ゴ Pro W3" pitchFamily="29" charset="-128"/>
              </a:rPr>
              <a:pPr/>
              <a:t>1</a:t>
            </a:fld>
            <a:endParaRPr lang="en-US">
              <a:latin typeface="Calibri" pitchFamily="29" charset="0"/>
              <a:ea typeface="ヒラギノ角ゴ Pro W3" pitchFamily="29" charset="-128"/>
              <a:cs typeface="ヒラギノ角ゴ Pro W3" pitchFamily="29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Currently</a:t>
            </a:r>
            <a:r>
              <a:rPr lang="en-US" baseline="0" dirty="0"/>
              <a:t> p</a:t>
            </a:r>
            <a:r>
              <a:rPr lang="en-US" dirty="0"/>
              <a:t>rovided to NASA as</a:t>
            </a:r>
            <a:r>
              <a:rPr lang="en-US" baseline="0" dirty="0"/>
              <a:t> part of the RSES contract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26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- V05.30 became publicly available 4-April 2023</a:t>
            </a:r>
          </a:p>
        </p:txBody>
      </p:sp>
    </p:spTree>
    <p:extLst>
      <p:ext uri="{BB962C8B-B14F-4D97-AF65-F5344CB8AC3E}">
        <p14:creationId xmlns:p14="http://schemas.microsoft.com/office/powerpoint/2010/main" val="2983899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These plots and others are available to you at sage.nasa.gov</a:t>
            </a:r>
          </a:p>
        </p:txBody>
      </p:sp>
    </p:spTree>
    <p:extLst>
      <p:ext uri="{BB962C8B-B14F-4D97-AF65-F5344CB8AC3E}">
        <p14:creationId xmlns:p14="http://schemas.microsoft.com/office/powerpoint/2010/main" val="2249141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These plots and others are available to you at sage.nasa.gov</a:t>
            </a:r>
          </a:p>
        </p:txBody>
      </p:sp>
    </p:spTree>
    <p:extLst>
      <p:ext uri="{BB962C8B-B14F-4D97-AF65-F5344CB8AC3E}">
        <p14:creationId xmlns:p14="http://schemas.microsoft.com/office/powerpoint/2010/main" val="2460720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Mike </a:t>
            </a:r>
            <a:r>
              <a:rPr lang="en-US" dirty="0" err="1"/>
              <a:t>Heitz’s</a:t>
            </a:r>
            <a:r>
              <a:rPr lang="en-US" dirty="0"/>
              <a:t> talk tomorrow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49A7-3F4A-FD46-A554-2A5EC93D50D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3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Mentioned last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B449A7-3F4A-FD46-A554-2A5EC93D50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6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704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397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E71D69-284A-2849-A66C-ECAE3D06BD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57251"/>
            <a:ext cx="8991600" cy="4012406"/>
          </a:xfrm>
          <a:prstGeom prst="rect">
            <a:avLst/>
          </a:prstGeom>
        </p:spPr>
        <p:txBody>
          <a:bodyPr/>
          <a:lstStyle>
            <a:lvl1pPr>
              <a:buClr>
                <a:schemeClr val="accent2">
                  <a:lumMod val="75000"/>
                </a:schemeClr>
              </a:buClr>
              <a:defRPr>
                <a:latin typeface="Arial"/>
                <a:cs typeface="Arial"/>
              </a:defRPr>
            </a:lvl1pPr>
            <a:lvl2pPr>
              <a:buClr>
                <a:schemeClr val="accent1"/>
              </a:buCl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932613" y="4970860"/>
            <a:ext cx="2133600" cy="171450"/>
          </a:xfrm>
          <a:prstGeom prst="rect">
            <a:avLst/>
          </a:prstGeom>
        </p:spPr>
        <p:txBody>
          <a:bodyPr anchor="ctr">
            <a:prstTxWarp prst="textNoShape">
              <a:avLst/>
            </a:prstTxWarp>
          </a:bodyPr>
          <a:lstStyle/>
          <a:p>
            <a:pPr algn="r">
              <a:defRPr/>
            </a:pPr>
            <a:fld id="{17F8D5CB-F081-0044-A0CB-882F132F8FAA}" type="slidenum">
              <a:rPr lang="en-US" sz="750" smtClean="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rPr>
              <a:pPr algn="r">
                <a:defRPr/>
              </a:pPr>
              <a:t>‹#›</a:t>
            </a:fld>
            <a:endParaRPr lang="en-US" sz="750" dirty="0">
              <a:solidFill>
                <a:srgbClr val="000000"/>
              </a:solidFill>
              <a:latin typeface="Calibri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Title Placeholder 10"/>
          <p:cNvSpPr>
            <a:spLocks noGrp="1"/>
          </p:cNvSpPr>
          <p:nvPr>
            <p:ph type="title"/>
          </p:nvPr>
        </p:nvSpPr>
        <p:spPr>
          <a:xfrm>
            <a:off x="1221746" y="147562"/>
            <a:ext cx="6679410" cy="484748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970860"/>
            <a:ext cx="2133600" cy="1726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18, 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C508B32-7FBB-B642-A944-C33966F695D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4972050"/>
            <a:ext cx="2133600" cy="1714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750">
                <a:solidFill>
                  <a:srgbClr val="000000"/>
                </a:solidFill>
                <a:latin typeface="Calibri" charset="0"/>
                <a:ea typeface="ヒラギノ角ゴ Pro W3" charset="-128"/>
                <a:cs typeface="ヒラギノ角ゴ Pro W3" charset="-128"/>
              </a:defRPr>
            </a:lvl1pPr>
          </a:lstStyle>
          <a:p>
            <a:pPr>
              <a:defRPr/>
            </a:pPr>
            <a:fld id="{2DCE6D5B-4AB6-3147-B0D9-B784D301F89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1209678" y="120254"/>
            <a:ext cx="6791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209678" y="734617"/>
            <a:ext cx="6791325" cy="119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0" name="Picture 9" descr="SAGE III LOGO no Latin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232453" y="120254"/>
            <a:ext cx="680096" cy="702751"/>
          </a:xfrm>
          <a:prstGeom prst="rect">
            <a:avLst/>
          </a:prstGeom>
        </p:spPr>
      </p:pic>
      <p:sp>
        <p:nvSpPr>
          <p:cNvPr id="13" name="Date Placeholder 12"/>
          <p:cNvSpPr>
            <a:spLocks noGrp="1"/>
          </p:cNvSpPr>
          <p:nvPr>
            <p:ph type="dt" sz="half" idx="2"/>
          </p:nvPr>
        </p:nvSpPr>
        <p:spPr>
          <a:xfrm>
            <a:off x="142875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fld id="{A9E79D4F-B57E-1C4E-8EE1-3B4427408A1A}" type="datetime4">
              <a:rPr lang="en-US" smtClean="0"/>
              <a:pPr/>
              <a:t>October 18, 2024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8CEB6-7AA6-15DA-C3CD-C1C7CB2E75E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6" y="167493"/>
            <a:ext cx="684386" cy="56712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  <p:sldLayoutId id="2147484395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000090"/>
          </a:solidFill>
          <a:latin typeface="Arial"/>
          <a:ea typeface="ヒラギノ角ゴ Pro W3" pitchFamily="-109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000090"/>
          </a:solidFill>
          <a:latin typeface="Calibri" pitchFamily="34" charset="0"/>
          <a:ea typeface="ヒラギノ角ゴ Pro W3" pitchFamily="-109" charset="-128"/>
          <a:cs typeface="ヒラギノ角ゴ Pro W3" pitchFamily="-109" charset="-128"/>
        </a:defRPr>
      </a:lvl5pPr>
      <a:lvl6pPr marL="342892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Calibri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9" charset="2"/>
        <a:buChar char="Ø"/>
        <a:defRPr sz="2100" b="1" kern="1200">
          <a:solidFill>
            <a:schemeClr val="tx1"/>
          </a:solidFill>
          <a:latin typeface="+mn-lt"/>
          <a:ea typeface="ヒラギノ角ゴ Pro W3" pitchFamily="-109" charset="-128"/>
          <a:cs typeface="ヒラギノ角ゴ Pro W3" pitchFamily="-109" charset="-128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Font typeface="Arial" pitchFamily="29" charset="0"/>
        <a:buChar char="•"/>
        <a:defRPr sz="1800" kern="1200">
          <a:solidFill>
            <a:schemeClr val="tx1"/>
          </a:solidFill>
          <a:latin typeface="+mn-lt"/>
          <a:ea typeface="ヒラギノ角ゴ Pro W3" pitchFamily="-109" charset="-128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Font typeface="Wingdings" pitchFamily="29" charset="2"/>
        <a:buChar char="§"/>
        <a:defRPr sz="15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Font typeface="Courier New" pitchFamily="29" charset="0"/>
        <a:buChar char="o"/>
        <a:defRPr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Font typeface="Arial" pitchFamily="29" charset="0"/>
        <a:buChar char="•"/>
        <a:defRPr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dc.larc.nasa.gov/project/SAGE%20III-ISS/g3baer_11" TargetMode="External"/><Relationship Id="rId2" Type="http://schemas.openxmlformats.org/officeDocument/2006/relationships/hyperlink" Target="https://asdc.larc.nasa.gov/micro-article/characterization-of-particle-size-distribution-uncertainties-using-sage-iiiiss-extinction-spectr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robert.damadeo@nasa.gov" TargetMode="External"/><Relationship Id="rId3" Type="http://schemas.openxmlformats.org/officeDocument/2006/relationships/hyperlink" Target="mailto:robert.manion@nasa.gov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hyperlink" Target="mailto:david.e.flittner@nasa.go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ge.nasa.gov/sageiii-iss/browse_images/expedite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age.nasa.gov/sageiii-iss/browse_images/quicklook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sdc.larc.nasa.gov/project/SAGE%20III-IS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age.nasa.gov/sageiii-iss/browse_images/quicklook/index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age.nasa.gov/sageiii-iss/browse_images/quicklook/index.p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up.uni-bremen.de/UVSAT/data/xsection/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iup.uni-bremen.de/gruppen/molspec/databases/sciamachydata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2713527" y="2770967"/>
            <a:ext cx="6126956" cy="1100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ts val="450"/>
              </a:spcBef>
            </a:pPr>
            <a:r>
              <a:rPr lang="en-US" sz="1400" b="1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Data Product Status (2024 Edition)</a:t>
            </a:r>
          </a:p>
          <a:p>
            <a:pPr algn="r">
              <a:spcBef>
                <a:spcPts val="450"/>
              </a:spcBef>
            </a:pPr>
            <a:endParaRPr lang="en-US" sz="1500" b="1" dirty="0">
              <a:solidFill>
                <a:srgbClr val="FFFF00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Robbie Manion</a:t>
            </a:r>
          </a:p>
          <a:p>
            <a:pPr algn="r">
              <a:spcBef>
                <a:spcPts val="450"/>
              </a:spcBef>
            </a:pPr>
            <a:r>
              <a:rPr lang="en-US" sz="1200" b="1" dirty="0">
                <a:solidFill>
                  <a:srgbClr val="EF9337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SAGE III/ISS Science Computing Facility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7EA8A6-8235-AE45-B8E9-70AF57466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Incorporate additional derived aerosol information, currently available separately, into our solar level 2 product files.</a:t>
            </a:r>
          </a:p>
          <a:p>
            <a:pPr lvl="1"/>
            <a:r>
              <a:rPr lang="en-US" dirty="0">
                <a:hlinkClick r:id="rId2"/>
              </a:rPr>
              <a:t>Particle size distribution</a:t>
            </a:r>
            <a:r>
              <a:rPr lang="en-US" dirty="0"/>
              <a:t> (</a:t>
            </a:r>
            <a:r>
              <a:rPr lang="en-US" dirty="0">
                <a:highlight>
                  <a:srgbClr val="00FF00"/>
                </a:highlight>
              </a:rPr>
              <a:t>In review, included in 6.0.0-beta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3"/>
              </a:rPr>
              <a:t>Aerosol/cloud flag</a:t>
            </a:r>
            <a:r>
              <a:rPr lang="en-US" dirty="0"/>
              <a:t> (</a:t>
            </a:r>
            <a:r>
              <a:rPr lang="en-US" dirty="0">
                <a:highlight>
                  <a:srgbClr val="FFFF00"/>
                </a:highlight>
              </a:rPr>
              <a:t>In development, expected in 6.0.0</a:t>
            </a:r>
            <a:r>
              <a:rPr lang="en-US" dirty="0"/>
              <a:t>)</a:t>
            </a:r>
          </a:p>
          <a:p>
            <a:r>
              <a:rPr lang="en-US" dirty="0"/>
              <a:t>Improve estimations of uncertainty. (</a:t>
            </a:r>
            <a:r>
              <a:rPr lang="en-US" dirty="0">
                <a:highlight>
                  <a:srgbClr val="00FF00"/>
                </a:highlight>
              </a:rPr>
              <a:t>In 6.0</a:t>
            </a:r>
            <a:r>
              <a:rPr lang="en-US" dirty="0"/>
              <a:t>)</a:t>
            </a:r>
          </a:p>
          <a:p>
            <a:r>
              <a:rPr lang="en-US" dirty="0"/>
              <a:t>Recover disturbance monitoring package-based pointing correction where it was missing. (</a:t>
            </a:r>
            <a:r>
              <a:rPr lang="en-US" dirty="0">
                <a:highlight>
                  <a:srgbClr val="00FF00"/>
                </a:highlight>
              </a:rPr>
              <a:t>In 6.0</a:t>
            </a:r>
            <a:r>
              <a:rPr lang="en-US" dirty="0"/>
              <a:t>)</a:t>
            </a:r>
          </a:p>
          <a:p>
            <a:r>
              <a:rPr lang="en-US" dirty="0"/>
              <a:t>Product file housekeeping:</a:t>
            </a:r>
          </a:p>
          <a:p>
            <a:pPr lvl="1"/>
            <a:r>
              <a:rPr lang="en-US" dirty="0"/>
              <a:t>Remove unpopulated products. (</a:t>
            </a:r>
            <a:r>
              <a:rPr lang="en-US" dirty="0">
                <a:highlight>
                  <a:srgbClr val="00FF00"/>
                </a:highlight>
              </a:rPr>
              <a:t>In 6.0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Add some ancillary information like sunspot percentage. (</a:t>
            </a:r>
            <a:r>
              <a:rPr lang="en-US" dirty="0">
                <a:highlight>
                  <a:srgbClr val="00FF00"/>
                </a:highlight>
              </a:rPr>
              <a:t>In 6.0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Replace QA bit flags with self-documenting Boolean values. (</a:t>
            </a:r>
            <a:r>
              <a:rPr lang="en-US" dirty="0">
                <a:highlight>
                  <a:srgbClr val="00FF00"/>
                </a:highlight>
              </a:rPr>
              <a:t>In 6.0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271C62-10EA-D911-7DC6-97611B9F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6.0 Improvements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E17DB-FDE5-457E-607C-4060771E78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October 18,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1BDEF0-BF40-82F4-3D7E-6A1F2F415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Expect patching as necessary, like we did for 5.3</a:t>
            </a:r>
          </a:p>
          <a:p>
            <a:pPr lvl="1"/>
            <a:r>
              <a:rPr lang="en-US" dirty="0"/>
              <a:t>You’ll see patch number increments like </a:t>
            </a:r>
            <a:r>
              <a:rPr lang="en-US" b="1" i="1" dirty="0"/>
              <a:t>6.0.1</a:t>
            </a:r>
            <a:r>
              <a:rPr lang="en-US" dirty="0"/>
              <a:t>, </a:t>
            </a:r>
            <a:r>
              <a:rPr lang="en-US" b="1" i="1" dirty="0"/>
              <a:t>6.0.2</a:t>
            </a:r>
            <a:r>
              <a:rPr lang="en-US" dirty="0"/>
              <a:t>, etc. which are still collectively part of “6.0”. There’s no back-processing for patches as they are only for minor changes and bug fixes which don’t compromise reproducibility.</a:t>
            </a:r>
          </a:p>
          <a:p>
            <a:r>
              <a:rPr lang="en-US" dirty="0"/>
              <a:t>What’s next?</a:t>
            </a:r>
          </a:p>
          <a:p>
            <a:pPr lvl="1"/>
            <a:r>
              <a:rPr lang="en-US" dirty="0"/>
              <a:t>Examine remaining aerosol biases (most likely linked with ozone retrieval)</a:t>
            </a:r>
          </a:p>
          <a:p>
            <a:pPr lvl="1"/>
            <a:r>
              <a:rPr lang="en-US" dirty="0"/>
              <a:t>Examine sensitivity to increased aerosol loading (not seen during M3M)</a:t>
            </a:r>
          </a:p>
          <a:p>
            <a:pPr lvl="1"/>
            <a:r>
              <a:rPr lang="en-US" dirty="0"/>
              <a:t>Add retrieved pressure and temperature products</a:t>
            </a:r>
          </a:p>
          <a:p>
            <a:pPr lvl="1"/>
            <a:r>
              <a:rPr lang="en-US" dirty="0"/>
              <a:t>Explore methods to reduce noise in H2O</a:t>
            </a:r>
          </a:p>
          <a:p>
            <a:pPr lvl="1"/>
            <a:r>
              <a:rPr lang="en-US" dirty="0"/>
              <a:t>Examine spectroscopy, pressure broadening of NO2</a:t>
            </a:r>
          </a:p>
          <a:p>
            <a:r>
              <a:rPr lang="en-US" dirty="0"/>
              <a:t>Then…</a:t>
            </a:r>
          </a:p>
          <a:p>
            <a:pPr lvl="1"/>
            <a:r>
              <a:rPr lang="en-US" dirty="0"/>
              <a:t>NO2 diurnal effects (slant path inhomogeneity)</a:t>
            </a:r>
          </a:p>
          <a:p>
            <a:pPr lvl="1"/>
            <a:r>
              <a:rPr lang="en-US" dirty="0"/>
              <a:t>Mesospheric ozone (stray light)</a:t>
            </a:r>
          </a:p>
          <a:p>
            <a:pPr lvl="1"/>
            <a:r>
              <a:rPr lang="en-US" dirty="0"/>
              <a:t>Lunar altitude registration</a:t>
            </a:r>
          </a:p>
          <a:p>
            <a:pPr lvl="1"/>
            <a:r>
              <a:rPr lang="en-US" dirty="0"/>
              <a:t>Lunar NO2 and NO3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31CD5A-DAC3-A0E7-2E43-221C64B3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Beyond 6.0.0</a:t>
            </a:r>
          </a:p>
        </p:txBody>
      </p:sp>
    </p:spTree>
    <p:extLst>
      <p:ext uri="{BB962C8B-B14F-4D97-AF65-F5344CB8AC3E}">
        <p14:creationId xmlns:p14="http://schemas.microsoft.com/office/powerpoint/2010/main" val="396005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939E1C-24C6-6052-F956-A3DF7EC6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2814"/>
            <a:ext cx="8991600" cy="1924726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Robbie Manion, Science Computing Facility Lead</a:t>
            </a:r>
            <a:br>
              <a:rPr lang="en-US"/>
            </a:br>
            <a:r>
              <a:rPr lang="en-US">
                <a:hlinkClick r:id="rId3"/>
              </a:rPr>
              <a:t>robert.manion@nasa.gov</a:t>
            </a:r>
            <a:endParaRPr lang="en-US"/>
          </a:p>
          <a:p>
            <a:pPr marL="0" indent="0" algn="ctr">
              <a:buNone/>
            </a:pPr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E99FD0-BEF4-BAE3-BE9F-819778975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Thanks!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9ABA0658-087C-F9E2-0E98-26993C49E477}"/>
              </a:ext>
            </a:extLst>
          </p:cNvPr>
          <p:cNvSpPr txBox="1">
            <a:spLocks/>
          </p:cNvSpPr>
          <p:nvPr/>
        </p:nvSpPr>
        <p:spPr>
          <a:xfrm>
            <a:off x="65651" y="1574914"/>
            <a:ext cx="8991600" cy="996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9" charset="2"/>
              <a:buNone/>
            </a:pPr>
            <a:r>
              <a:rPr lang="en-US" sz="2400"/>
              <a:t>	We speak…</a:t>
            </a: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F31BBF7-037D-9707-3CC5-39BC9712BF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681" y="1613014"/>
            <a:ext cx="1533652" cy="862679"/>
          </a:xfrm>
          <a:prstGeom prst="rect">
            <a:avLst/>
          </a:prstGeom>
        </p:spPr>
      </p:pic>
      <p:pic>
        <p:nvPicPr>
          <p:cNvPr id="12" name="Graphic 11" descr="Fortran">
            <a:extLst>
              <a:ext uri="{FF2B5EF4-FFF2-40B4-BE49-F238E27FC236}">
                <a16:creationId xmlns:a16="http://schemas.microsoft.com/office/drawing/2014/main" id="{62F87945-5C21-EE2F-00D1-D9258D992B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68746" y="1672489"/>
            <a:ext cx="781050" cy="7810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3F344C08-DF50-FA63-56CF-41BFDE181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956" y="1663354"/>
            <a:ext cx="2762250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F00E9237-3C99-A2C2-EF06-C23EBA0797C6}"/>
              </a:ext>
            </a:extLst>
          </p:cNvPr>
          <p:cNvSpPr txBox="1">
            <a:spLocks/>
          </p:cNvSpPr>
          <p:nvPr/>
        </p:nvSpPr>
        <p:spPr>
          <a:xfrm>
            <a:off x="80643" y="2987075"/>
            <a:ext cx="8991600" cy="1924726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/>
              <a:t>Rob Damadeo, Lead Algorithm Scientist</a:t>
            </a:r>
            <a:br>
              <a:rPr lang="en-US"/>
            </a:br>
            <a:r>
              <a:rPr lang="en-US">
                <a:hlinkClick r:id="rId8"/>
              </a:rPr>
              <a:t>robert.damadeo@nasa.gov</a:t>
            </a:r>
            <a:endParaRPr lang="en-US"/>
          </a:p>
          <a:p>
            <a:pPr marL="0" indent="0" algn="ctr">
              <a:buNone/>
            </a:pPr>
            <a:endParaRPr lang="en-US"/>
          </a:p>
          <a:p>
            <a:pPr marL="0" indent="0" algn="ctr">
              <a:buNone/>
            </a:pPr>
            <a:r>
              <a:rPr lang="en-US"/>
              <a:t>David Flittner, Project Scientist</a:t>
            </a:r>
            <a:br>
              <a:rPr lang="en-US"/>
            </a:br>
            <a:r>
              <a:rPr lang="en-US">
                <a:hlinkClick r:id="rId9"/>
              </a:rPr>
              <a:t>david.e.flittner@nasa.gov</a:t>
            </a:r>
            <a:endParaRPr lang="en-US"/>
          </a:p>
          <a:p>
            <a:pPr marL="0" indent="0" algn="ctr">
              <a:buFont typeface="Wingdings" pitchFamily="29" charset="2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931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B6204D-E1C3-5EC3-8E09-B3015AC5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57251"/>
            <a:ext cx="8966200" cy="4012406"/>
          </a:xfrm>
        </p:spPr>
        <p:txBody>
          <a:bodyPr/>
          <a:lstStyle/>
          <a:p>
            <a:r>
              <a:rPr lang="en-US" dirty="0"/>
              <a:t>The Team</a:t>
            </a:r>
          </a:p>
          <a:p>
            <a:pPr lvl="1"/>
            <a:r>
              <a:rPr lang="en-US" dirty="0"/>
              <a:t>Robbie Manion, Mike Heitz, Marsha Larosee</a:t>
            </a:r>
          </a:p>
          <a:p>
            <a:r>
              <a:rPr lang="en-US" dirty="0"/>
              <a:t>What We Do</a:t>
            </a:r>
          </a:p>
          <a:p>
            <a:pPr lvl="1"/>
            <a:r>
              <a:rPr lang="en-US" dirty="0"/>
              <a:t>Maintain, develop, and operate the algorithms which process</a:t>
            </a:r>
            <a:r>
              <a:rPr lang="en-US" baseline="0" dirty="0"/>
              <a:t> SAGE III/ISS data into vertical profiles of aerosol and gas species</a:t>
            </a:r>
          </a:p>
          <a:p>
            <a:r>
              <a:rPr lang="en-US" dirty="0"/>
              <a:t>Where</a:t>
            </a:r>
          </a:p>
          <a:p>
            <a:pPr lvl="1"/>
            <a:r>
              <a:rPr lang="en-US" dirty="0"/>
              <a:t>Four dedicated servers at </a:t>
            </a:r>
            <a:r>
              <a:rPr lang="en-US" dirty="0" err="1"/>
              <a:t>LaRC</a:t>
            </a:r>
            <a:endParaRPr lang="en-US" dirty="0"/>
          </a:p>
          <a:p>
            <a:pPr lvl="0"/>
            <a:r>
              <a:rPr lang="en-US" dirty="0"/>
              <a:t>When</a:t>
            </a:r>
          </a:p>
          <a:p>
            <a:pPr lvl="1"/>
            <a:r>
              <a:rPr lang="en-US" baseline="0" dirty="0"/>
              <a:t>Daily product generation with “</a:t>
            </a:r>
            <a:r>
              <a:rPr lang="en-US" baseline="0" dirty="0">
                <a:hlinkClick r:id="rId3"/>
              </a:rPr>
              <a:t>expedited</a:t>
            </a:r>
            <a:r>
              <a:rPr lang="en-US" baseline="0" dirty="0"/>
              <a:t>” processing (GEOS-IT Met)</a:t>
            </a:r>
          </a:p>
          <a:p>
            <a:pPr lvl="1"/>
            <a:r>
              <a:rPr lang="en-US" dirty="0">
                <a:hlinkClick r:id="rId4"/>
              </a:rPr>
              <a:t>Monthly</a:t>
            </a:r>
            <a:r>
              <a:rPr lang="en-US" dirty="0"/>
              <a:t> product releases </a:t>
            </a:r>
            <a:r>
              <a:rPr lang="en-US"/>
              <a:t>with 3-8</a:t>
            </a:r>
            <a:r>
              <a:rPr lang="en-US" baseline="0"/>
              <a:t> </a:t>
            </a:r>
            <a:r>
              <a:rPr lang="en-US" baseline="0" dirty="0"/>
              <a:t>week latency (MERRA-2 Met)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C9AD4D-AC74-2B09-45C4-BE29FD1D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“SCF”</a:t>
            </a:r>
          </a:p>
        </p:txBody>
      </p:sp>
    </p:spTree>
    <p:extLst>
      <p:ext uri="{BB962C8B-B14F-4D97-AF65-F5344CB8AC3E}">
        <p14:creationId xmlns:p14="http://schemas.microsoft.com/office/powerpoint/2010/main" val="24876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F799A6-76D5-922B-FF44-1454260E3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57251"/>
            <a:ext cx="4794903" cy="4012406"/>
          </a:xfrm>
        </p:spPr>
        <p:txBody>
          <a:bodyPr/>
          <a:lstStyle/>
          <a:p>
            <a:r>
              <a:rPr lang="en-US" dirty="0"/>
              <a:t>Products</a:t>
            </a:r>
          </a:p>
          <a:p>
            <a:pPr lvl="1"/>
            <a:r>
              <a:rPr lang="en-US" dirty="0"/>
              <a:t>Level 1 and Level 2</a:t>
            </a:r>
            <a:r>
              <a:rPr lang="en-US" baseline="0" dirty="0"/>
              <a:t> products for solar</a:t>
            </a:r>
            <a:r>
              <a:rPr lang="en-US" dirty="0"/>
              <a:t> occultation; Level 2 for lunar</a:t>
            </a:r>
            <a:endParaRPr lang="en-US" baseline="0" dirty="0"/>
          </a:p>
          <a:p>
            <a:pPr lvl="1"/>
            <a:r>
              <a:rPr lang="en-US" baseline="0" dirty="0"/>
              <a:t>Event-by-event: unformatted, HDF5 </a:t>
            </a:r>
          </a:p>
          <a:p>
            <a:pPr lvl="1"/>
            <a:r>
              <a:rPr lang="en-US" baseline="0" dirty="0"/>
              <a:t>Whole month:</a:t>
            </a:r>
            <a:r>
              <a:rPr lang="en-US" dirty="0"/>
              <a:t> </a:t>
            </a:r>
            <a:r>
              <a:rPr lang="en-US" baseline="0" dirty="0"/>
              <a:t>netCDF4</a:t>
            </a:r>
          </a:p>
          <a:p>
            <a:pPr lvl="1"/>
            <a:r>
              <a:rPr lang="en-US" baseline="0" dirty="0"/>
              <a:t>Distributed by </a:t>
            </a:r>
            <a:r>
              <a:rPr lang="en-US" baseline="0" dirty="0">
                <a:hlinkClick r:id="rId3"/>
              </a:rPr>
              <a:t>Atmospheric Science Data Center</a:t>
            </a:r>
            <a:endParaRPr lang="en-US" dirty="0"/>
          </a:p>
          <a:p>
            <a:r>
              <a:rPr lang="en-US" dirty="0"/>
              <a:t>Lunar hiatus</a:t>
            </a:r>
          </a:p>
          <a:p>
            <a:pPr lvl="1"/>
            <a:r>
              <a:rPr lang="en-US" dirty="0"/>
              <a:t>Aging CCD led to lunar acquisition troubles</a:t>
            </a:r>
          </a:p>
          <a:p>
            <a:pPr lvl="1"/>
            <a:r>
              <a:rPr lang="en-US" baseline="0" dirty="0"/>
              <a:t>Resolved</a:t>
            </a:r>
            <a:r>
              <a:rPr lang="en-US" dirty="0"/>
              <a:t> by change to the instrument’s acquisition parameters</a:t>
            </a:r>
            <a:endParaRPr lang="en-US" baseline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612ED2C-D19A-FF1F-FD7D-8F0F0E33F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</a:t>
            </a:r>
            <a:r>
              <a:rPr lang="en-US" baseline="0" dirty="0"/>
              <a:t> </a:t>
            </a:r>
            <a:r>
              <a:rPr lang="en-US" dirty="0"/>
              <a:t>05.30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C807D1-99AA-9207-DC45-05938B0D8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095" y="983531"/>
            <a:ext cx="4012407" cy="401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4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E185FFCD-A3F7-4871-9161-558A7A55B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1"/>
            <a:ext cx="9143996" cy="5143498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01A8CD-13FB-6421-C359-31DAFB8959E2}"/>
              </a:ext>
            </a:extLst>
          </p:cNvPr>
          <p:cNvSpPr txBox="1"/>
          <p:nvPr/>
        </p:nvSpPr>
        <p:spPr>
          <a:xfrm>
            <a:off x="474970" y="1854397"/>
            <a:ext cx="1039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Northern Hemisphere</a:t>
            </a:r>
            <a:br>
              <a:rPr lang="en-US" sz="1200" dirty="0">
                <a:solidFill>
                  <a:schemeClr val="bg1"/>
                </a:solidFill>
              </a:rPr>
            </a:br>
            <a:r>
              <a:rPr lang="en-US" sz="1200" dirty="0">
                <a:solidFill>
                  <a:schemeClr val="bg1"/>
                </a:solidFill>
              </a:rPr>
              <a:t>Wildfires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7C4F6E-9A34-1B36-F0D7-B3954FB04284}"/>
              </a:ext>
            </a:extLst>
          </p:cNvPr>
          <p:cNvSpPr txBox="1"/>
          <p:nvPr/>
        </p:nvSpPr>
        <p:spPr>
          <a:xfrm>
            <a:off x="1365705" y="2223729"/>
            <a:ext cx="1039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Ambae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283D0-4939-7291-6238-4721BB620E91}"/>
              </a:ext>
            </a:extLst>
          </p:cNvPr>
          <p:cNvSpPr txBox="1"/>
          <p:nvPr/>
        </p:nvSpPr>
        <p:spPr>
          <a:xfrm>
            <a:off x="2295651" y="2223728"/>
            <a:ext cx="1039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Raikoke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D9B8C0-391A-20CB-7C55-0DCD8D71C511}"/>
              </a:ext>
            </a:extLst>
          </p:cNvPr>
          <p:cNvSpPr txBox="1"/>
          <p:nvPr/>
        </p:nvSpPr>
        <p:spPr>
          <a:xfrm>
            <a:off x="2951436" y="2037138"/>
            <a:ext cx="103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Australia Wildfires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43239B-C183-0BC5-0F3F-5651060ABCB5}"/>
              </a:ext>
            </a:extLst>
          </p:cNvPr>
          <p:cNvSpPr txBox="1"/>
          <p:nvPr/>
        </p:nvSpPr>
        <p:spPr>
          <a:xfrm>
            <a:off x="3977206" y="2227576"/>
            <a:ext cx="1039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La </a:t>
            </a:r>
            <a:r>
              <a:rPr lang="en-US" sz="1200" dirty="0" err="1">
                <a:solidFill>
                  <a:schemeClr val="bg1"/>
                </a:solidFill>
              </a:rPr>
              <a:t>Soufrière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1D0A8-B915-6EBC-2CE9-E6D6539B8BE4}"/>
              </a:ext>
            </a:extLst>
          </p:cNvPr>
          <p:cNvSpPr txBox="1"/>
          <p:nvPr/>
        </p:nvSpPr>
        <p:spPr>
          <a:xfrm>
            <a:off x="4754581" y="2037138"/>
            <a:ext cx="1039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Hunga</a:t>
            </a:r>
            <a:r>
              <a:rPr lang="en-US" sz="1200" dirty="0">
                <a:solidFill>
                  <a:schemeClr val="bg1"/>
                </a:solidFill>
              </a:rPr>
              <a:t> Tonga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9B9100-70CC-27C9-5502-8142A3522519}"/>
              </a:ext>
            </a:extLst>
          </p:cNvPr>
          <p:cNvSpPr txBox="1"/>
          <p:nvPr/>
        </p:nvSpPr>
        <p:spPr>
          <a:xfrm>
            <a:off x="7103174" y="2294751"/>
            <a:ext cx="669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Ruang</a:t>
            </a:r>
          </a:p>
        </p:txBody>
      </p:sp>
    </p:spTree>
    <p:extLst>
      <p:ext uri="{BB962C8B-B14F-4D97-AF65-F5344CB8AC3E}">
        <p14:creationId xmlns:p14="http://schemas.microsoft.com/office/powerpoint/2010/main" val="3649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E185FFCD-A3F7-4871-9161-558A7A55B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"/>
            <a:ext cx="9143996" cy="5143497"/>
          </a:xfrm>
        </p:spPr>
      </p:pic>
    </p:spTree>
    <p:extLst>
      <p:ext uri="{BB962C8B-B14F-4D97-AF65-F5344CB8AC3E}">
        <p14:creationId xmlns:p14="http://schemas.microsoft.com/office/powerpoint/2010/main" val="206297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B8B016-B95B-A14C-AF96-3EE5AD657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Target release date: Late January 2025</a:t>
            </a:r>
          </a:p>
          <a:p>
            <a:r>
              <a:rPr lang="en-US" dirty="0"/>
              <a:t>6.0.0-alpha is available now</a:t>
            </a:r>
          </a:p>
          <a:p>
            <a:r>
              <a:rPr lang="en-US" dirty="0"/>
              <a:t>Currently processing 6.0.0-beta</a:t>
            </a:r>
          </a:p>
          <a:p>
            <a:r>
              <a:rPr lang="en-US" dirty="0"/>
              <a:t>Warning: product file changes!</a:t>
            </a:r>
          </a:p>
          <a:p>
            <a:pPr lvl="1"/>
            <a:r>
              <a:rPr lang="en-US" dirty="0"/>
              <a:t>For us, the changes resolve some significant maintainability issues.</a:t>
            </a:r>
          </a:p>
          <a:p>
            <a:pPr lvl="1"/>
            <a:r>
              <a:rPr lang="en-US" dirty="0"/>
              <a:t>For you, we’ll still deliver the usual products, but names and groupings will be a little different in our readers and formatted (HDF5, </a:t>
            </a:r>
            <a:r>
              <a:rPr lang="en-US" dirty="0" err="1"/>
              <a:t>NetCDF</a:t>
            </a:r>
            <a:r>
              <a:rPr lang="en-US" dirty="0"/>
              <a:t>) product files.</a:t>
            </a:r>
          </a:p>
          <a:p>
            <a:pPr lvl="2"/>
            <a:r>
              <a:rPr lang="en-US" dirty="0" err="1"/>
              <a:t>lowercase_underscore_separated</a:t>
            </a:r>
            <a:r>
              <a:rPr lang="en-US" dirty="0"/>
              <a:t> naming convention, for example</a:t>
            </a:r>
          </a:p>
          <a:p>
            <a:pPr lvl="1"/>
            <a:r>
              <a:rPr lang="en-US" dirty="0"/>
              <a:t>You’ll also see improved documentation, usability, flexibility, and consistency, especially around our Python reader.</a:t>
            </a:r>
          </a:p>
          <a:p>
            <a:pPr lvl="1"/>
            <a:r>
              <a:rPr lang="en-US" dirty="0"/>
              <a:t>As a stopgap for your existing code, we’ll provide a wrapper for the new Python reader which emulates the v5.3 Python readers.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9A254D-D80B-8101-2213-8290CF2A5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Announcing version 6.0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147DA-EB76-81FB-08AF-616FA48A44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October 18,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0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repeatCount="5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B1F703A-3EC9-B4E0-0C63-0F786CF2C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5520" y="3056132"/>
            <a:ext cx="4294293" cy="19085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53D90C-EC69-8A85-47DE-147E9A40E7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5520" y="1052013"/>
            <a:ext cx="4294293" cy="1908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347F0C-A0D3-7CC3-74D9-D70D545CD9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5520" y="3056132"/>
            <a:ext cx="4294293" cy="1908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9D1476-7D99-A52F-0078-33C4C8E06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95520" y="1055476"/>
            <a:ext cx="4294293" cy="190857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0960F7-8342-E220-26C4-4BE1E5A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1" y="857251"/>
            <a:ext cx="4692226" cy="3800494"/>
          </a:xfrm>
        </p:spPr>
        <p:txBody>
          <a:bodyPr>
            <a:normAutofit/>
          </a:bodyPr>
          <a:lstStyle/>
          <a:p>
            <a:r>
              <a:rPr lang="en-US" dirty="0"/>
              <a:t>Saying “so long” to the “seagull”</a:t>
            </a:r>
          </a:p>
          <a:p>
            <a:pPr lvl="1"/>
            <a:r>
              <a:rPr lang="en-US" dirty="0"/>
              <a:t>Aerosol extinctions at 520 nm, 602 nm, and 676 nm have been persistently smaller than what would be expected by the power law.</a:t>
            </a:r>
          </a:p>
          <a:p>
            <a:pPr lvl="1"/>
            <a:r>
              <a:rPr lang="en-US" dirty="0"/>
              <a:t>We changed the ozone cross section source from </a:t>
            </a:r>
            <a:r>
              <a:rPr lang="en-US" dirty="0">
                <a:hlinkClick r:id="rId7"/>
              </a:rPr>
              <a:t>SCIAMACHY version 3.0 (2004) </a:t>
            </a:r>
            <a:r>
              <a:rPr lang="en-US" dirty="0"/>
              <a:t>to </a:t>
            </a:r>
            <a:r>
              <a:rPr lang="en-US" dirty="0" err="1">
                <a:hlinkClick r:id="rId8"/>
              </a:rPr>
              <a:t>Serdyuchenko-Gorshelev</a:t>
            </a:r>
            <a:r>
              <a:rPr lang="en-US" dirty="0">
                <a:hlinkClick r:id="rId8"/>
              </a:rPr>
              <a:t> version 1.0 (2014)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aerosol extinction spectrum we retrieve now fits much better with the power law model.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3C81B-A700-EB8D-BB54-4BB9AD74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Version 6.0 Improvements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86CDE-3CFB-2322-9B61-CA9B852BB2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October 18, 2024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2DA813B-41D1-2B7F-13FF-4E4AE86BF938}"/>
              </a:ext>
            </a:extLst>
          </p:cNvPr>
          <p:cNvSpPr txBox="1">
            <a:spLocks/>
          </p:cNvSpPr>
          <p:nvPr/>
        </p:nvSpPr>
        <p:spPr>
          <a:xfrm>
            <a:off x="-1" y="4657745"/>
            <a:ext cx="4571999" cy="39943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highlight>
                  <a:srgbClr val="00FF00"/>
                </a:highlight>
              </a:rPr>
              <a:t>Status: In 6.0</a:t>
            </a:r>
          </a:p>
          <a:p>
            <a:pPr lvl="1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A34449-9F6C-1354-F403-1BE2BFBB5509}"/>
              </a:ext>
            </a:extLst>
          </p:cNvPr>
          <p:cNvSpPr txBox="1"/>
          <p:nvPr/>
        </p:nvSpPr>
        <p:spPr>
          <a:xfrm>
            <a:off x="4795520" y="790403"/>
            <a:ext cx="4294293" cy="2616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100"/>
              <a:t>June 2021 | 244 events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0C6A32-6219-736C-E4A2-278A339F527C}"/>
              </a:ext>
            </a:extLst>
          </p:cNvPr>
          <p:cNvSpPr txBox="1"/>
          <p:nvPr/>
        </p:nvSpPr>
        <p:spPr>
          <a:xfrm>
            <a:off x="5751866" y="1258302"/>
            <a:ext cx="58623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800" b="1"/>
              <a:t>v5.3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8CD33-F0A9-F34F-DBA7-01273B6E88D2}"/>
              </a:ext>
            </a:extLst>
          </p:cNvPr>
          <p:cNvSpPr txBox="1"/>
          <p:nvPr/>
        </p:nvSpPr>
        <p:spPr>
          <a:xfrm>
            <a:off x="5751866" y="3279495"/>
            <a:ext cx="586232" cy="21544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800" b="1"/>
              <a:t>v6.0</a:t>
            </a:r>
          </a:p>
        </p:txBody>
      </p:sp>
    </p:spTree>
    <p:extLst>
      <p:ext uri="{BB962C8B-B14F-4D97-AF65-F5344CB8AC3E}">
        <p14:creationId xmlns:p14="http://schemas.microsoft.com/office/powerpoint/2010/main" val="425402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5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0960F7-8342-E220-26C4-4BE1E5A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57251"/>
            <a:ext cx="8827167" cy="947486"/>
          </a:xfrm>
        </p:spPr>
        <p:txBody>
          <a:bodyPr/>
          <a:lstStyle/>
          <a:p>
            <a:r>
              <a:rPr lang="en-US" dirty="0"/>
              <a:t>Recovering profiles lost to gaps</a:t>
            </a:r>
          </a:p>
          <a:p>
            <a:pPr lvl="1"/>
            <a:r>
              <a:rPr lang="en-US" dirty="0"/>
              <a:t>When there are too few valid samples to estimate atmospheric transmission, we can lose altitude bins. This leads to onion-peeling failures.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3C81B-A700-EB8D-BB54-4BB9AD74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Version 6.0 Improvements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86CDE-3CFB-2322-9B61-CA9B852BB2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October 18, 2024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2DA813B-41D1-2B7F-13FF-4E4AE86BF938}"/>
              </a:ext>
            </a:extLst>
          </p:cNvPr>
          <p:cNvSpPr txBox="1">
            <a:spLocks/>
          </p:cNvSpPr>
          <p:nvPr/>
        </p:nvSpPr>
        <p:spPr>
          <a:xfrm>
            <a:off x="-1" y="4657745"/>
            <a:ext cx="4571999" cy="39943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highlight>
                  <a:srgbClr val="00FF00"/>
                </a:highlight>
              </a:rPr>
              <a:t>Status: In 6.0</a:t>
            </a:r>
          </a:p>
          <a:p>
            <a:pPr lvl="1"/>
            <a:endParaRPr lang="en-US"/>
          </a:p>
        </p:txBody>
      </p:sp>
      <p:pic>
        <p:nvPicPr>
          <p:cNvPr id="14" name="Picture 13" descr="Chart, scatter chart&#10;&#10;Description automatically generated">
            <a:extLst>
              <a:ext uri="{FF2B5EF4-FFF2-40B4-BE49-F238E27FC236}">
                <a16:creationId xmlns:a16="http://schemas.microsoft.com/office/drawing/2014/main" id="{2C1BD1D8-5DCA-46C4-A9AB-6E3BED82C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77" y="1949192"/>
            <a:ext cx="6029323" cy="3014662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16388B3-8DBC-0C12-6632-1F83074AC3F7}"/>
              </a:ext>
            </a:extLst>
          </p:cNvPr>
          <p:cNvSpPr txBox="1">
            <a:spLocks/>
          </p:cNvSpPr>
          <p:nvPr/>
        </p:nvSpPr>
        <p:spPr>
          <a:xfrm>
            <a:off x="76200" y="1909837"/>
            <a:ext cx="2819401" cy="2747907"/>
          </a:xfrm>
          <a:prstGeom prst="rect">
            <a:avLst/>
          </a:prstGeom>
        </p:spPr>
        <p:txBody>
          <a:bodyPr tIns="0"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We now linearly interpolate through up to three consecutive missing bins.</a:t>
            </a:r>
          </a:p>
          <a:p>
            <a:pPr lvl="1"/>
            <a:r>
              <a:rPr lang="en-US" dirty="0"/>
              <a:t>Hundreds of profiles are recovered.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58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50960F7-8342-E220-26C4-4BE1E5ACF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857251"/>
            <a:ext cx="8991597" cy="249089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Filtering blockages</a:t>
            </a:r>
          </a:p>
          <a:p>
            <a:pPr lvl="1"/>
            <a:r>
              <a:rPr lang="en-US" dirty="0"/>
              <a:t>ISS modules can partially block line-of-sight, causing oddities in retrieved profiles which aren’t always detected by automated QA. </a:t>
            </a:r>
          </a:p>
          <a:p>
            <a:pPr lvl="1"/>
            <a:r>
              <a:rPr lang="en-US" dirty="0"/>
              <a:t>We mapped blocking modules in our elevation and azimuth domain. At run-time we can consult an ISS manifest to drop scans that venture too near an active blockage zone.</a:t>
            </a:r>
          </a:p>
          <a:p>
            <a:pPr lvl="1"/>
            <a:r>
              <a:rPr lang="en-US" dirty="0"/>
              <a:t>Prototype code changes were developed and tested in July with promising results.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D3C81B-A700-EB8D-BB54-4BB9AD74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Version 6.0 Improvements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86CDE-3CFB-2322-9B61-CA9B852BB2D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9E79D4F-B57E-1C4E-8EE1-3B4427408A1A}" type="datetime4">
              <a:rPr lang="en-US" smtClean="0"/>
              <a:pPr/>
              <a:t>October 18, 2024</a:t>
            </a:fld>
            <a:endParaRPr 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2DA813B-41D1-2B7F-13FF-4E4AE86BF938}"/>
              </a:ext>
            </a:extLst>
          </p:cNvPr>
          <p:cNvSpPr txBox="1">
            <a:spLocks/>
          </p:cNvSpPr>
          <p:nvPr/>
        </p:nvSpPr>
        <p:spPr>
          <a:xfrm>
            <a:off x="-1" y="4657745"/>
            <a:ext cx="4571999" cy="399435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75000"/>
                </a:schemeClr>
              </a:buClr>
              <a:buFont typeface="Wingdings" pitchFamily="29" charset="2"/>
              <a:buChar char="Ø"/>
              <a:defRPr sz="2100" b="1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29" charset="0"/>
              <a:buChar char="•"/>
              <a:defRPr sz="1800" kern="1200">
                <a:solidFill>
                  <a:schemeClr val="tx1"/>
                </a:solidFill>
                <a:latin typeface="Arial"/>
                <a:ea typeface="ヒラギノ角ゴ Pro W3" pitchFamily="-109" charset="-128"/>
                <a:cs typeface="Arial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9" charset="2"/>
              <a:buChar char="§"/>
              <a:defRPr sz="1500"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29" charset="0"/>
              <a:buChar char="o"/>
              <a:defRPr kern="1200">
                <a:solidFill>
                  <a:schemeClr val="tx1"/>
                </a:solidFill>
                <a:latin typeface="Arial"/>
                <a:ea typeface="ＭＳ Ｐゴシック" pitchFamily="-105" charset="-128"/>
                <a:cs typeface="Arial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29" charset="0"/>
              <a:buChar char="•"/>
              <a:defRPr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>
                <a:highlight>
                  <a:srgbClr val="FFFF00"/>
                </a:highlight>
              </a:rPr>
              <a:t>Status: In development</a:t>
            </a:r>
          </a:p>
          <a:p>
            <a:pPr lvl="1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165CF4-2255-C205-61A9-7C398CFBF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3348141"/>
            <a:ext cx="8991598" cy="130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669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E1E7733FA74847B4D2DBE526CEBE27" ma:contentTypeVersion="16" ma:contentTypeDescription="Create a new document." ma:contentTypeScope="" ma:versionID="ca2889b4f95cc1d7a4235609aefad575">
  <xsd:schema xmlns:xsd="http://www.w3.org/2001/XMLSchema" xmlns:xs="http://www.w3.org/2001/XMLSchema" xmlns:p="http://schemas.microsoft.com/office/2006/metadata/properties" xmlns:ns2="f7deeacc-6a2b-43ee-94d9-fbeb07381f4b" xmlns:ns3="be68c413-1cc3-41cd-bb78-86c971a3abf3" xmlns:ns4="d900e117-17a0-4b24-9e47-511ef1d02c43" targetNamespace="http://schemas.microsoft.com/office/2006/metadata/properties" ma:root="true" ma:fieldsID="56916dbbc89a3792ba99f2087110aae6" ns2:_="" ns3:_="" ns4:_="">
    <xsd:import namespace="f7deeacc-6a2b-43ee-94d9-fbeb07381f4b"/>
    <xsd:import namespace="be68c413-1cc3-41cd-bb78-86c971a3abf3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deeacc-6a2b-43ee-94d9-fbeb07381f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68c413-1cc3-41cd-bb78-86c971a3abf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df306653-b638-44fa-9be6-ae4f4d5ca928}" ma:internalName="TaxCatchAll" ma:showField="CatchAllData" ma:web="be68c413-1cc3-41cd-bb78-86c971a3ab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e68c413-1cc3-41cd-bb78-86c971a3abf3">
      <UserInfo>
        <DisplayName/>
        <AccountId xsi:nil="true"/>
        <AccountType/>
      </UserInfo>
    </SharedWithUsers>
    <lcf76f155ced4ddcb4097134ff3c332f xmlns="f7deeacc-6a2b-43ee-94d9-fbeb07381f4b">
      <Terms xmlns="http://schemas.microsoft.com/office/infopath/2007/PartnerControls"/>
    </lcf76f155ced4ddcb4097134ff3c332f>
    <TaxCatchAll xmlns="d900e117-17a0-4b24-9e47-511ef1d02c43" xsi:nil="true"/>
  </documentManagement>
</p:properties>
</file>

<file path=customXml/itemProps1.xml><?xml version="1.0" encoding="utf-8"?>
<ds:datastoreItem xmlns:ds="http://schemas.openxmlformats.org/officeDocument/2006/customXml" ds:itemID="{59B4D43D-9B94-480C-A818-22844A40D7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deeacc-6a2b-43ee-94d9-fbeb07381f4b"/>
    <ds:schemaRef ds:uri="be68c413-1cc3-41cd-bb78-86c971a3abf3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CAF3BF-C690-44E1-8E2E-9C814762F6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21267CC-2F10-438E-8516-95C012271BBC}">
  <ds:schemaRefs>
    <ds:schemaRef ds:uri="http://www.w3.org/XML/1998/namespace"/>
    <ds:schemaRef ds:uri="http://schemas.microsoft.com/office/2006/metadata/properties"/>
    <ds:schemaRef ds:uri="d900e117-17a0-4b24-9e47-511ef1d02c43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e68c413-1cc3-41cd-bb78-86c971a3abf3"/>
    <ds:schemaRef ds:uri="f7deeacc-6a2b-43ee-94d9-fbeb07381f4b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51719</TotalTime>
  <Words>821</Words>
  <Application>Microsoft Office PowerPoint</Application>
  <PresentationFormat>On-screen Show (16:9)</PresentationFormat>
  <Paragraphs>105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Helvetica Neue</vt:lpstr>
      <vt:lpstr>Wingdings</vt:lpstr>
      <vt:lpstr>1_Office Theme</vt:lpstr>
      <vt:lpstr>PowerPoint Presentation</vt:lpstr>
      <vt:lpstr>The “SCF”</vt:lpstr>
      <vt:lpstr>Version 05.30</vt:lpstr>
      <vt:lpstr>PowerPoint Presentation</vt:lpstr>
      <vt:lpstr>PowerPoint Presentation</vt:lpstr>
      <vt:lpstr>Announcing version 6.0</vt:lpstr>
      <vt:lpstr>Version 6.0 Improvements</vt:lpstr>
      <vt:lpstr>Version 6.0 Improvements</vt:lpstr>
      <vt:lpstr>Version 6.0 Improvements</vt:lpstr>
      <vt:lpstr>Version 6.0 Improvements</vt:lpstr>
      <vt:lpstr>Beyond 6.0.0</vt:lpstr>
      <vt:lpstr>Thanks!</vt:lpstr>
    </vt:vector>
  </TitlesOfParts>
  <Company>ODIN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Behun</dc:creator>
  <cp:lastModifiedBy>Manion, Robbie (LARC-E303)[RSES]</cp:lastModifiedBy>
  <cp:revision>1076</cp:revision>
  <cp:lastPrinted>2011-12-08T16:21:20Z</cp:lastPrinted>
  <dcterms:created xsi:type="dcterms:W3CDTF">2012-04-24T19:27:23Z</dcterms:created>
  <dcterms:modified xsi:type="dcterms:W3CDTF">2024-10-18T15:22:44Z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mplianceAssetId">
    <vt:lpwstr/>
  </property>
  <property fmtid="{D5CDD505-2E9C-101B-9397-08002B2CF9AE}" pid="3" name="TriggerFlowInfo">
    <vt:lpwstr/>
  </property>
  <property fmtid="{D5CDD505-2E9C-101B-9397-08002B2CF9AE}" pid="4" name="TemplateUrl">
    <vt:lpwstr/>
  </property>
  <property fmtid="{D5CDD505-2E9C-101B-9397-08002B2CF9AE}" pid="5" name="_ExtendedDescription">
    <vt:lpwstr/>
  </property>
  <property fmtid="{D5CDD505-2E9C-101B-9397-08002B2CF9AE}" pid="6" name="MediaServiceImageTags">
    <vt:lpwstr/>
  </property>
  <property fmtid="{D5CDD505-2E9C-101B-9397-08002B2CF9AE}" pid="7" name="xd_Signature">
    <vt:lpwstr/>
  </property>
  <property fmtid="{D5CDD505-2E9C-101B-9397-08002B2CF9AE}" pid="8" name="xd_ProgID">
    <vt:lpwstr/>
  </property>
  <property fmtid="{D5CDD505-2E9C-101B-9397-08002B2CF9AE}" pid="9" name="ContentTypeId">
    <vt:lpwstr>0x010100DBE1E7733FA74847B4D2DBE526CEBE27</vt:lpwstr>
  </property>
</Properties>
</file>