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67" r:id="rId2"/>
    <p:sldId id="257" r:id="rId3"/>
    <p:sldId id="258" r:id="rId4"/>
    <p:sldId id="260" r:id="rId5"/>
    <p:sldId id="268" r:id="rId6"/>
    <p:sldId id="966" r:id="rId7"/>
    <p:sldId id="967" r:id="rId8"/>
    <p:sldId id="969" r:id="rId9"/>
    <p:sldId id="990" r:id="rId10"/>
    <p:sldId id="999" r:id="rId11"/>
    <p:sldId id="987" r:id="rId12"/>
    <p:sldId id="991" r:id="rId13"/>
    <p:sldId id="982" r:id="rId14"/>
    <p:sldId id="972" r:id="rId15"/>
    <p:sldId id="992" r:id="rId16"/>
    <p:sldId id="989" r:id="rId17"/>
    <p:sldId id="993" r:id="rId18"/>
    <p:sldId id="977" r:id="rId19"/>
    <p:sldId id="983" r:id="rId20"/>
    <p:sldId id="995" r:id="rId21"/>
    <p:sldId id="973" r:id="rId22"/>
    <p:sldId id="994" r:id="rId23"/>
    <p:sldId id="269" r:id="rId24"/>
    <p:sldId id="984" r:id="rId25"/>
    <p:sldId id="985" r:id="rId26"/>
    <p:sldId id="986" r:id="rId27"/>
    <p:sldId id="264" r:id="rId28"/>
    <p:sldId id="266" r:id="rId2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60"/>
    <p:restoredTop sz="94694"/>
  </p:normalViewPr>
  <p:slideViewPr>
    <p:cSldViewPr snapToGrid="0">
      <p:cViewPr varScale="1">
        <p:scale>
          <a:sx n="98" d="100"/>
          <a:sy n="98" d="100"/>
        </p:scale>
        <p:origin x="216"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xfrm>
            <a:off x="1143000" y="685800"/>
            <a:ext cx="4572000" cy="3429000"/>
          </a:xfrm>
          <a:prstGeom prst="rect">
            <a:avLst/>
          </a:prstGeom>
        </p:spPr>
        <p:txBody>
          <a:bodyPr/>
          <a:lstStyle/>
          <a:p>
            <a:endParaRPr/>
          </a:p>
        </p:txBody>
      </p:sp>
      <p:sp>
        <p:nvSpPr>
          <p:cNvPr id="338" name="Shape 33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ea typeface="ヒラギノ角ゴ Pro W3" pitchFamily="29" charset="-128"/>
              <a:cs typeface="ヒラギノ角ゴ Pro W3" pitchFamily="29" charset="-128"/>
            </a:endParaRPr>
          </a:p>
        </p:txBody>
      </p:sp>
      <p:sp>
        <p:nvSpPr>
          <p:cNvPr id="9220" name="Slide Number Placeholder 3"/>
          <p:cNvSpPr>
            <a:spLocks noGrp="1"/>
          </p:cNvSpPr>
          <p:nvPr>
            <p:ph type="sldNum" sz="quarter" idx="5"/>
          </p:nvPr>
        </p:nvSpPr>
        <p:spPr bwMode="auto">
          <a:noFill/>
          <a:ln>
            <a:miter lim="800000"/>
            <a:headEnd/>
            <a:tailEnd/>
          </a:ln>
        </p:spPr>
        <p:txBody>
          <a:bodyPr/>
          <a:lstStyle/>
          <a:p>
            <a:fld id="{93965946-E493-E942-950F-69580B6EDE0A}" type="slidenum">
              <a:rPr lang="en-US">
                <a:latin typeface="Calibri" pitchFamily="29" charset="0"/>
                <a:ea typeface="ヒラギノ角ゴ Pro W3" pitchFamily="29" charset="-128"/>
                <a:cs typeface="ヒラギノ角ゴ Pro W3" pitchFamily="29" charset="-128"/>
              </a:rPr>
              <a:pPr/>
              <a:t>6</a:t>
            </a:fld>
            <a:endParaRPr lang="en-US">
              <a:latin typeface="Calibri" pitchFamily="29" charset="0"/>
              <a:ea typeface="ヒラギノ角ゴ Pro W3" pitchFamily="29" charset="-128"/>
              <a:cs typeface="ヒラギノ角ゴ Pro W3" pitchFamily="29"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xfrm>
            <a:off x="381000" y="685800"/>
            <a:ext cx="6096000" cy="3429000"/>
          </a:xfrm>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p>
            <a:r>
              <a:t>Latitude versus time dependence of stratospheric aerosol optical depth (SAOD) ratio. Major volcanic eruptions (black) and wild fire events (green) with abbreviated two-letter code with their respective latitude and time of occurrence that are listed here. The event names shown are St. Helens (He), El Chichon (El), Nevado del Ruiz (Ne), Kelut (Ke), Pinatubo (Pi), </a:t>
            </a:r>
            <a:r>
              <a:rPr>
                <a:solidFill>
                  <a:srgbClr val="FF0000"/>
                </a:solidFill>
              </a:rPr>
              <a:t>Cerro Hudson (Ce)</a:t>
            </a:r>
            <a:r>
              <a:t>, Rabaul (Ra), Manam (Mn), Soufrière Hills (So), Tavurvur (Tv), Chaiten (Ch), </a:t>
            </a:r>
            <a:r>
              <a:rPr>
                <a:solidFill>
                  <a:srgbClr val="FF0000"/>
                </a:solidFill>
              </a:rPr>
              <a:t>Victoria (Vi</a:t>
            </a:r>
            <a:r>
              <a:t>), Okmok (Ok), Kasatochi (Ka), Sarychev (Sv), Nabro (Nb), Kelut (Ke), Calbuco (Cb), Canadian wildfire (Cw), Ambae (Am), Raikoke (Rk), Ulawun (Ul), Australian wildfire (Aw), California Creek Fire (Cc), La Soufrière (La), McKay Creek fire (Mc) and Hunga Tonga (Ht).</a:t>
            </a:r>
          </a:p>
        </p:txBody>
      </p:sp>
    </p:spTree>
    <p:extLst>
      <p:ext uri="{BB962C8B-B14F-4D97-AF65-F5344CB8AC3E}">
        <p14:creationId xmlns:p14="http://schemas.microsoft.com/office/powerpoint/2010/main" val="843418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3_Title and Content">
    <p:spTree>
      <p:nvGrpSpPr>
        <p:cNvPr id="1" name=""/>
        <p:cNvGrpSpPr/>
        <p:nvPr/>
      </p:nvGrpSpPr>
      <p:grpSpPr>
        <a:xfrm>
          <a:off x="0" y="0"/>
          <a:ext cx="0" cy="0"/>
          <a:chOff x="0" y="0"/>
          <a:chExt cx="0" cy="0"/>
        </a:xfrm>
      </p:grpSpPr>
      <p:sp>
        <p:nvSpPr>
          <p:cNvPr id="17" name="Title Text"/>
          <p:cNvSpPr txBox="1">
            <a:spLocks noGrp="1"/>
          </p:cNvSpPr>
          <p:nvPr>
            <p:ph type="title"/>
          </p:nvPr>
        </p:nvSpPr>
        <p:spPr>
          <a:prstGeom prst="rect">
            <a:avLst/>
          </a:prstGeom>
        </p:spPr>
        <p:txBody>
          <a:bodyPr/>
          <a:lstStyle/>
          <a:p>
            <a:r>
              <a:t>Title Text</a:t>
            </a:r>
          </a:p>
        </p:txBody>
      </p:sp>
      <p:sp>
        <p:nvSpPr>
          <p:cNvPr id="18" name="Body Level One…"/>
          <p:cNvSpPr txBox="1">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38"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45" name="Title Text"/>
          <p:cNvSpPr txBox="1">
            <a:spLocks noGrp="1"/>
          </p:cNvSpPr>
          <p:nvPr>
            <p:ph type="title"/>
          </p:nvPr>
        </p:nvSpPr>
        <p:spPr>
          <a:xfrm>
            <a:off x="4901938" y="1104144"/>
            <a:ext cx="6816650" cy="646334"/>
          </a:xfrm>
          <a:prstGeom prst="rect">
            <a:avLst/>
          </a:prstGeom>
        </p:spPr>
        <p:txBody>
          <a:bodyPr/>
          <a:lstStyle/>
          <a:p>
            <a:r>
              <a:t>Title Text</a:t>
            </a:r>
          </a:p>
        </p:txBody>
      </p:sp>
      <p:sp>
        <p:nvSpPr>
          <p:cNvPr id="146"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154"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155" name="Body Level One…"/>
          <p:cNvSpPr txBox="1">
            <a:spLocks noGrp="1"/>
          </p:cNvSpPr>
          <p:nvPr>
            <p:ph type="body" sz="quarter" idx="1"/>
          </p:nvPr>
        </p:nvSpPr>
        <p:spPr>
          <a:xfrm>
            <a:off x="839787" y="1681163"/>
            <a:ext cx="5157790" cy="823915"/>
          </a:xfrm>
          <a:prstGeom prst="rect">
            <a:avLst/>
          </a:prstGeom>
        </p:spPr>
        <p:txBody>
          <a:bodyPr anchor="b"/>
          <a:lstStyle>
            <a:lvl1pPr>
              <a:defRPr sz="2400" b="1"/>
            </a:lvl1pPr>
            <a:lvl2pPr>
              <a:defRPr sz="2400" b="1"/>
            </a:lvl2pPr>
            <a:lvl3pPr>
              <a:defRPr sz="2400" b="1"/>
            </a:lvl3pPr>
            <a:lvl4pPr>
              <a:defRPr sz="2400" b="1"/>
            </a:lvl4pPr>
            <a:lvl5pPr>
              <a:defRPr sz="2400" b="1"/>
            </a:lvl5pPr>
          </a:lstStyle>
          <a:p>
            <a:r>
              <a:t>Body Level One</a:t>
            </a:r>
          </a:p>
          <a:p>
            <a:pPr lvl="1"/>
            <a:r>
              <a:t>Body Level Two</a:t>
            </a:r>
          </a:p>
          <a:p>
            <a:pPr lvl="2"/>
            <a:r>
              <a:t>Body Level Three</a:t>
            </a:r>
          </a:p>
          <a:p>
            <a:pPr lvl="3"/>
            <a:r>
              <a:t>Body Level Four</a:t>
            </a:r>
          </a:p>
          <a:p>
            <a:pPr lvl="4"/>
            <a:r>
              <a:t>Body Level Five</a:t>
            </a:r>
          </a:p>
        </p:txBody>
      </p:sp>
      <p:sp>
        <p:nvSpPr>
          <p:cNvPr id="156" name="Text Placeholder 4"/>
          <p:cNvSpPr>
            <a:spLocks noGrp="1"/>
          </p:cNvSpPr>
          <p:nvPr>
            <p:ph type="body" sz="quarter" idx="21"/>
          </p:nvPr>
        </p:nvSpPr>
        <p:spPr>
          <a:xfrm>
            <a:off x="6172200" y="1681163"/>
            <a:ext cx="5183188" cy="823914"/>
          </a:xfrm>
          <a:prstGeom prst="rect">
            <a:avLst/>
          </a:prstGeom>
        </p:spPr>
        <p:txBody>
          <a:bodyPr anchor="b"/>
          <a:lstStyle/>
          <a:p>
            <a:endParaRPr/>
          </a:p>
        </p:txBody>
      </p:sp>
      <p:sp>
        <p:nvSpPr>
          <p:cNvPr id="157"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64" name="Title Text"/>
          <p:cNvSpPr txBox="1">
            <a:spLocks noGrp="1"/>
          </p:cNvSpPr>
          <p:nvPr>
            <p:ph type="title"/>
          </p:nvPr>
        </p:nvSpPr>
        <p:spPr>
          <a:xfrm>
            <a:off x="4901938" y="1104144"/>
            <a:ext cx="6816650" cy="646334"/>
          </a:xfrm>
          <a:prstGeom prst="rect">
            <a:avLst/>
          </a:prstGeom>
        </p:spPr>
        <p:txBody>
          <a:bodyPr/>
          <a:lstStyle/>
          <a:p>
            <a:r>
              <a:t>Title Text</a:t>
            </a:r>
          </a:p>
        </p:txBody>
      </p:sp>
      <p:sp>
        <p:nvSpPr>
          <p:cNvPr id="165"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173" name="Body Level One…"/>
          <p:cNvSpPr txBox="1">
            <a:spLocks noGrp="1"/>
          </p:cNvSpPr>
          <p:nvPr>
            <p:ph type="body" sz="half" idx="1"/>
          </p:nvPr>
        </p:nvSpPr>
        <p:spPr>
          <a:xfrm>
            <a:off x="5183187" y="987425"/>
            <a:ext cx="6172203" cy="4873625"/>
          </a:xfrm>
          <a:prstGeom prst="rect">
            <a:avLst/>
          </a:prstGeom>
        </p:spPr>
        <p:txBody>
          <a:bodyPr/>
          <a:lstStyle>
            <a:lvl1pPr>
              <a:defRPr sz="3200"/>
            </a:lvl1pPr>
            <a:lvl2pPr>
              <a:defRPr sz="3200"/>
            </a:lvl2pPr>
            <a:lvl3pPr>
              <a:defRPr sz="3200"/>
            </a:lvl3pPr>
            <a:lvl4pPr>
              <a:defRPr sz="3200"/>
            </a:lvl4pPr>
            <a:lvl5pPr>
              <a:defRPr sz="3200"/>
            </a:lvl5pPr>
          </a:lstStyle>
          <a:p>
            <a:r>
              <a:t>Body Level One</a:t>
            </a:r>
          </a:p>
          <a:p>
            <a:pPr lvl="1"/>
            <a:r>
              <a:t>Body Level Two</a:t>
            </a:r>
          </a:p>
          <a:p>
            <a:pPr lvl="2"/>
            <a:r>
              <a:t>Body Level Three</a:t>
            </a:r>
          </a:p>
          <a:p>
            <a:pPr lvl="3"/>
            <a:r>
              <a:t>Body Level Four</a:t>
            </a:r>
          </a:p>
          <a:p>
            <a:pPr lvl="4"/>
            <a:r>
              <a:t>Body Level Five</a:t>
            </a:r>
          </a:p>
        </p:txBody>
      </p:sp>
      <p:sp>
        <p:nvSpPr>
          <p:cNvPr id="174" name="Text Placeholder 3"/>
          <p:cNvSpPr>
            <a:spLocks noGrp="1"/>
          </p:cNvSpPr>
          <p:nvPr>
            <p:ph type="body" sz="quarter" idx="21"/>
          </p:nvPr>
        </p:nvSpPr>
        <p:spPr>
          <a:xfrm>
            <a:off x="839787" y="2057400"/>
            <a:ext cx="3932238" cy="3811588"/>
          </a:xfrm>
          <a:prstGeom prst="rect">
            <a:avLst/>
          </a:prstGeom>
        </p:spPr>
        <p:txBody>
          <a:bodyPr/>
          <a:lstStyle/>
          <a:p>
            <a:endParaRPr/>
          </a:p>
        </p:txBody>
      </p:sp>
      <p:sp>
        <p:nvSpPr>
          <p:cNvPr id="175"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183" name="Picture Placeholder 2"/>
          <p:cNvSpPr>
            <a:spLocks noGrp="1"/>
          </p:cNvSpPr>
          <p:nvPr>
            <p:ph type="pic" sz="half" idx="21"/>
          </p:nvPr>
        </p:nvSpPr>
        <p:spPr>
          <a:xfrm>
            <a:off x="5183187" y="987425"/>
            <a:ext cx="6172203" cy="4873625"/>
          </a:xfrm>
          <a:prstGeom prst="rect">
            <a:avLst/>
          </a:prstGeom>
        </p:spPr>
        <p:txBody>
          <a:bodyPr lIns="91439" tIns="45719" rIns="91439" bIns="45719">
            <a:noAutofit/>
          </a:bodyPr>
          <a:lstStyle/>
          <a:p>
            <a:endParaRPr/>
          </a:p>
        </p:txBody>
      </p:sp>
      <p:sp>
        <p:nvSpPr>
          <p:cNvPr id="184" name="Body Level One…"/>
          <p:cNvSpPr txBox="1">
            <a:spLocks noGrp="1"/>
          </p:cNvSpPr>
          <p:nvPr>
            <p:ph type="body" sz="quarter" idx="1"/>
          </p:nvPr>
        </p:nvSpPr>
        <p:spPr>
          <a:xfrm>
            <a:off x="839787" y="2057400"/>
            <a:ext cx="3932240" cy="3811588"/>
          </a:xfrm>
          <a:prstGeom prst="rect">
            <a:avLst/>
          </a:prstGeom>
        </p:spPr>
        <p:txBody>
          <a:bodyPr/>
          <a:lstStyle>
            <a:lvl1pPr>
              <a:defRPr sz="1600"/>
            </a:lvl1pPr>
            <a:lvl2pPr>
              <a:defRPr sz="1600"/>
            </a:lvl2pPr>
            <a:lvl3pPr>
              <a:defRPr sz="1600"/>
            </a:lvl3pPr>
            <a:lvl4pPr>
              <a:defRPr sz="1600"/>
            </a:lvl4pPr>
            <a:lvl5pPr>
              <a:defRPr sz="1600"/>
            </a:lvl5pPr>
          </a:lstStyle>
          <a:p>
            <a:r>
              <a:t>Body Level One</a:t>
            </a:r>
          </a:p>
          <a:p>
            <a:pPr lvl="1"/>
            <a:r>
              <a:t>Body Level Two</a:t>
            </a:r>
          </a:p>
          <a:p>
            <a:pPr lvl="2"/>
            <a:r>
              <a:t>Body Level Three</a:t>
            </a:r>
          </a:p>
          <a:p>
            <a:pPr lvl="3"/>
            <a:r>
              <a:t>Body Level Four</a:t>
            </a:r>
          </a:p>
          <a:p>
            <a:pPr lvl="4"/>
            <a:r>
              <a:t>Body Level Five</a:t>
            </a:r>
          </a:p>
        </p:txBody>
      </p:sp>
      <p:sp>
        <p:nvSpPr>
          <p:cNvPr id="185"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192" name="Picture 15" descr="Picture 15"/>
          <p:cNvPicPr>
            <a:picLocks noChangeAspect="1"/>
          </p:cNvPicPr>
          <p:nvPr/>
        </p:nvPicPr>
        <p:blipFill>
          <a:blip r:embed="rId2">
            <a:alphaModFix amt="60000"/>
          </a:blip>
          <a:stretch>
            <a:fillRect/>
          </a:stretch>
        </p:blipFill>
        <p:spPr>
          <a:xfrm>
            <a:off x="0" y="0"/>
            <a:ext cx="5181600" cy="6858000"/>
          </a:xfrm>
          <a:prstGeom prst="rect">
            <a:avLst/>
          </a:prstGeom>
          <a:ln w="12700">
            <a:miter lim="400000"/>
          </a:ln>
        </p:spPr>
      </p:pic>
      <p:sp>
        <p:nvSpPr>
          <p:cNvPr id="193" name="Freeform 9"/>
          <p:cNvSpPr/>
          <p:nvPr/>
        </p:nvSpPr>
        <p:spPr>
          <a:xfrm>
            <a:off x="-378" y="-1289"/>
            <a:ext cx="1670589" cy="6857462"/>
          </a:xfrm>
          <a:custGeom>
            <a:avLst/>
            <a:gdLst/>
            <a:ahLst/>
            <a:cxnLst>
              <a:cxn ang="0">
                <a:pos x="wd2" y="hd2"/>
              </a:cxn>
              <a:cxn ang="5400000">
                <a:pos x="wd2" y="hd2"/>
              </a:cxn>
              <a:cxn ang="10800000">
                <a:pos x="wd2" y="hd2"/>
              </a:cxn>
              <a:cxn ang="16200000">
                <a:pos x="wd2" y="hd2"/>
              </a:cxn>
            </a:cxnLst>
            <a:rect l="0" t="0" r="r" b="b"/>
            <a:pathLst>
              <a:path w="17426" h="21600" extrusionOk="0">
                <a:moveTo>
                  <a:pt x="9641" y="2980"/>
                </a:moveTo>
                <a:cubicBezTo>
                  <a:pt x="11198" y="1890"/>
                  <a:pt x="12788" y="940"/>
                  <a:pt x="14577" y="0"/>
                </a:cubicBezTo>
                <a:cubicBezTo>
                  <a:pt x="0" y="0"/>
                  <a:pt x="0" y="0"/>
                  <a:pt x="0" y="0"/>
                </a:cubicBezTo>
                <a:cubicBezTo>
                  <a:pt x="0" y="21600"/>
                  <a:pt x="0" y="21600"/>
                  <a:pt x="0" y="21600"/>
                </a:cubicBezTo>
                <a:cubicBezTo>
                  <a:pt x="11562" y="21600"/>
                  <a:pt x="11562" y="21600"/>
                  <a:pt x="11562" y="21600"/>
                </a:cubicBezTo>
                <a:cubicBezTo>
                  <a:pt x="6560" y="17970"/>
                  <a:pt x="6063" y="15150"/>
                  <a:pt x="6063" y="15150"/>
                </a:cubicBezTo>
                <a:cubicBezTo>
                  <a:pt x="8150" y="17720"/>
                  <a:pt x="11595" y="19860"/>
                  <a:pt x="15538" y="21600"/>
                </a:cubicBezTo>
                <a:cubicBezTo>
                  <a:pt x="17426" y="21600"/>
                  <a:pt x="17426" y="21600"/>
                  <a:pt x="17426" y="21600"/>
                </a:cubicBezTo>
                <a:cubicBezTo>
                  <a:pt x="-4174" y="12680"/>
                  <a:pt x="9641" y="2980"/>
                  <a:pt x="9641" y="2980"/>
                </a:cubicBezTo>
                <a:close/>
              </a:path>
            </a:pathLst>
          </a:custGeom>
          <a:gradFill>
            <a:gsLst>
              <a:gs pos="0">
                <a:srgbClr val="FFFFFF"/>
              </a:gs>
              <a:gs pos="95000">
                <a:srgbClr val="91B4C8"/>
              </a:gs>
            </a:gsLst>
            <a:lin ang="5400000"/>
          </a:gradFill>
          <a:ln w="12700">
            <a:miter lim="400000"/>
          </a:ln>
        </p:spPr>
        <p:txBody>
          <a:bodyPr lIns="45718" tIns="45718" rIns="45718" bIns="45718"/>
          <a:lstStyle/>
          <a:p>
            <a:pPr>
              <a:defRPr>
                <a:latin typeface="+mn-lt"/>
                <a:ea typeface="+mn-ea"/>
                <a:cs typeface="+mn-cs"/>
                <a:sym typeface="Calibri"/>
              </a:defRPr>
            </a:pPr>
            <a:endParaRPr/>
          </a:p>
        </p:txBody>
      </p:sp>
      <p:sp>
        <p:nvSpPr>
          <p:cNvPr id="194" name="Freeform 10"/>
          <p:cNvSpPr/>
          <p:nvPr/>
        </p:nvSpPr>
        <p:spPr>
          <a:xfrm>
            <a:off x="2398163" y="540"/>
            <a:ext cx="9815938" cy="6857462"/>
          </a:xfrm>
          <a:custGeom>
            <a:avLst/>
            <a:gdLst/>
            <a:ahLst/>
            <a:cxnLst>
              <a:cxn ang="0">
                <a:pos x="wd2" y="hd2"/>
              </a:cxn>
              <a:cxn ang="5400000">
                <a:pos x="wd2" y="hd2"/>
              </a:cxn>
              <a:cxn ang="10800000">
                <a:pos x="wd2" y="hd2"/>
              </a:cxn>
              <a:cxn ang="16200000">
                <a:pos x="wd2" y="hd2"/>
              </a:cxn>
            </a:cxnLst>
            <a:rect l="0" t="0" r="r" b="b"/>
            <a:pathLst>
              <a:path w="19814" h="21600" extrusionOk="0">
                <a:moveTo>
                  <a:pt x="5559" y="0"/>
                </a:moveTo>
                <a:cubicBezTo>
                  <a:pt x="-869" y="9036"/>
                  <a:pt x="2733" y="19321"/>
                  <a:pt x="2733" y="19321"/>
                </a:cubicBezTo>
                <a:cubicBezTo>
                  <a:pt x="-555" y="11385"/>
                  <a:pt x="111" y="4638"/>
                  <a:pt x="1489" y="10"/>
                </a:cubicBezTo>
                <a:cubicBezTo>
                  <a:pt x="1496" y="0"/>
                  <a:pt x="906" y="10"/>
                  <a:pt x="906" y="10"/>
                </a:cubicBezTo>
                <a:cubicBezTo>
                  <a:pt x="-1786" y="10625"/>
                  <a:pt x="2380" y="19021"/>
                  <a:pt x="2380" y="19021"/>
                </a:cubicBezTo>
                <a:cubicBezTo>
                  <a:pt x="2887" y="19991"/>
                  <a:pt x="3393" y="20840"/>
                  <a:pt x="3906" y="21600"/>
                </a:cubicBezTo>
                <a:cubicBezTo>
                  <a:pt x="19814" y="21600"/>
                  <a:pt x="19814" y="21600"/>
                  <a:pt x="19814" y="21600"/>
                </a:cubicBezTo>
                <a:cubicBezTo>
                  <a:pt x="19814" y="0"/>
                  <a:pt x="19814" y="0"/>
                  <a:pt x="19814" y="0"/>
                </a:cubicBezTo>
                <a:lnTo>
                  <a:pt x="5559" y="0"/>
                </a:lnTo>
                <a:close/>
              </a:path>
            </a:pathLst>
          </a:custGeom>
          <a:gradFill>
            <a:gsLst>
              <a:gs pos="64999">
                <a:srgbClr val="FFFFFF"/>
              </a:gs>
              <a:gs pos="80000">
                <a:srgbClr val="F2F7FA"/>
              </a:gs>
              <a:gs pos="85000">
                <a:srgbClr val="DBE8EE"/>
              </a:gs>
            </a:gsLst>
            <a:path path="circle">
              <a:fillToRect l="119636" t="37721" r="-19636" b="62278"/>
            </a:path>
          </a:gradFill>
          <a:ln w="12700">
            <a:miter lim="400000"/>
          </a:ln>
        </p:spPr>
        <p:txBody>
          <a:bodyPr lIns="45718" tIns="45718" rIns="45718" bIns="45718"/>
          <a:lstStyle/>
          <a:p>
            <a:pPr>
              <a:defRPr>
                <a:latin typeface="+mn-lt"/>
                <a:ea typeface="+mn-ea"/>
                <a:cs typeface="+mn-cs"/>
                <a:sym typeface="Calibri"/>
              </a:defRPr>
            </a:pPr>
            <a:endParaRPr/>
          </a:p>
        </p:txBody>
      </p:sp>
      <p:pic>
        <p:nvPicPr>
          <p:cNvPr id="195" name="Picture 8" descr="Picture 8"/>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196" name="Body Level One…"/>
          <p:cNvSpPr txBox="1">
            <a:spLocks noGrp="1"/>
          </p:cNvSpPr>
          <p:nvPr>
            <p:ph type="body" sz="quarter" idx="1" hasCustomPrompt="1"/>
          </p:nvPr>
        </p:nvSpPr>
        <p:spPr>
          <a:xfrm>
            <a:off x="3848100" y="4152900"/>
            <a:ext cx="3428128" cy="1025922"/>
          </a:xfrm>
          <a:prstGeom prst="rect">
            <a:avLst/>
          </a:prstGeom>
        </p:spPr>
        <p:txBody>
          <a:bodyPr/>
          <a:lstStyle/>
          <a:p>
            <a:r>
              <a:t>PRESENTER NAME</a:t>
            </a:r>
          </a:p>
          <a:p>
            <a:pPr lvl="1"/>
            <a:endParaRPr/>
          </a:p>
          <a:p>
            <a:pPr lvl="2"/>
            <a:endParaRPr/>
          </a:p>
          <a:p>
            <a:pPr lvl="3"/>
            <a:endParaRPr/>
          </a:p>
          <a:p>
            <a:pPr lvl="4"/>
            <a:endParaRPr/>
          </a:p>
        </p:txBody>
      </p:sp>
      <p:pic>
        <p:nvPicPr>
          <p:cNvPr id="197" name="Picture 11" descr="Picture 11"/>
          <p:cNvPicPr>
            <a:picLocks noChangeAspect="1"/>
          </p:cNvPicPr>
          <p:nvPr/>
        </p:nvPicPr>
        <p:blipFill>
          <a:blip r:embed="rId4"/>
          <a:stretch>
            <a:fillRect/>
          </a:stretch>
        </p:blipFill>
        <p:spPr>
          <a:xfrm>
            <a:off x="9142390" y="304799"/>
            <a:ext cx="2769575" cy="840424"/>
          </a:xfrm>
          <a:prstGeom prst="rect">
            <a:avLst/>
          </a:prstGeom>
          <a:ln w="12700">
            <a:miter lim="400000"/>
          </a:ln>
        </p:spPr>
      </p:pic>
      <p:grpSp>
        <p:nvGrpSpPr>
          <p:cNvPr id="201" name="Group 1"/>
          <p:cNvGrpSpPr/>
          <p:nvPr/>
        </p:nvGrpSpPr>
        <p:grpSpPr>
          <a:xfrm>
            <a:off x="516441" y="-8843"/>
            <a:ext cx="4621249" cy="6871896"/>
            <a:chOff x="0" y="0"/>
            <a:chExt cx="4621249" cy="6871894"/>
          </a:xfrm>
        </p:grpSpPr>
        <p:sp>
          <p:nvSpPr>
            <p:cNvPr id="198" name="Freeform 16"/>
            <p:cNvSpPr/>
            <p:nvPr/>
          </p:nvSpPr>
          <p:spPr>
            <a:xfrm>
              <a:off x="2037291" y="0"/>
              <a:ext cx="2583959" cy="6147484"/>
            </a:xfrm>
            <a:custGeom>
              <a:avLst/>
              <a:gdLst/>
              <a:ahLst/>
              <a:cxnLst>
                <a:cxn ang="0">
                  <a:pos x="wd2" y="hd2"/>
                </a:cxn>
                <a:cxn ang="5400000">
                  <a:pos x="wd2" y="hd2"/>
                </a:cxn>
                <a:cxn ang="10800000">
                  <a:pos x="wd2" y="hd2"/>
                </a:cxn>
                <a:cxn ang="16200000">
                  <a:pos x="wd2" y="hd2"/>
                </a:cxn>
              </a:cxnLst>
              <a:rect l="0" t="0" r="r" b="b"/>
              <a:pathLst>
                <a:path w="21032" h="21600" extrusionOk="0">
                  <a:moveTo>
                    <a:pt x="2048" y="14694"/>
                  </a:moveTo>
                  <a:cubicBezTo>
                    <a:pt x="3550" y="16881"/>
                    <a:pt x="5985" y="19190"/>
                    <a:pt x="9610" y="21600"/>
                  </a:cubicBezTo>
                  <a:cubicBezTo>
                    <a:pt x="9610" y="21600"/>
                    <a:pt x="6010" y="18777"/>
                    <a:pt x="5596" y="14694"/>
                  </a:cubicBezTo>
                  <a:lnTo>
                    <a:pt x="2048" y="14694"/>
                  </a:lnTo>
                  <a:close/>
                  <a:moveTo>
                    <a:pt x="6451" y="10253"/>
                  </a:moveTo>
                  <a:cubicBezTo>
                    <a:pt x="8108" y="7018"/>
                    <a:pt x="12252" y="3448"/>
                    <a:pt x="21032" y="33"/>
                  </a:cubicBezTo>
                  <a:cubicBezTo>
                    <a:pt x="4638" y="0"/>
                    <a:pt x="4638" y="0"/>
                    <a:pt x="4638" y="0"/>
                  </a:cubicBezTo>
                  <a:cubicBezTo>
                    <a:pt x="1608" y="2778"/>
                    <a:pt x="-568" y="6259"/>
                    <a:pt x="131" y="10253"/>
                  </a:cubicBezTo>
                  <a:lnTo>
                    <a:pt x="6451" y="10253"/>
                  </a:lnTo>
                  <a:close/>
                </a:path>
              </a:pathLst>
            </a:custGeom>
            <a:gradFill flip="none" rotWithShape="1">
              <a:gsLst>
                <a:gs pos="0">
                  <a:srgbClr val="8ACCEC"/>
                </a:gs>
                <a:gs pos="98000">
                  <a:srgbClr val="6DB8E3"/>
                </a:gs>
              </a:gsLst>
              <a:lin ang="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199" name="Freeform 17"/>
            <p:cNvSpPr/>
            <p:nvPr/>
          </p:nvSpPr>
          <p:spPr>
            <a:xfrm>
              <a:off x="63813" y="4823326"/>
              <a:ext cx="909362" cy="204739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2613" y="15773"/>
                    <a:pt x="4683" y="8607"/>
                    <a:pt x="0" y="0"/>
                  </a:cubicBezTo>
                  <a:cubicBezTo>
                    <a:pt x="0" y="0"/>
                    <a:pt x="1057" y="9444"/>
                    <a:pt x="12537" y="21600"/>
                  </a:cubicBezTo>
                  <a:lnTo>
                    <a:pt x="21600" y="21600"/>
                  </a:lnTo>
                  <a:close/>
                </a:path>
              </a:pathLst>
            </a:custGeom>
            <a:solidFill>
              <a:srgbClr val="ABD5EC"/>
            </a:soli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200" name="Freeform 18"/>
            <p:cNvSpPr/>
            <p:nvPr/>
          </p:nvSpPr>
          <p:spPr>
            <a:xfrm>
              <a:off x="0" y="10635"/>
              <a:ext cx="3799635" cy="6861259"/>
            </a:xfrm>
            <a:custGeom>
              <a:avLst/>
              <a:gdLst/>
              <a:ahLst/>
              <a:cxnLst>
                <a:cxn ang="0">
                  <a:pos x="wd2" y="hd2"/>
                </a:cxn>
                <a:cxn ang="5400000">
                  <a:pos x="wd2" y="hd2"/>
                </a:cxn>
                <a:cxn ang="10800000">
                  <a:pos x="wd2" y="hd2"/>
                </a:cxn>
                <a:cxn ang="16200000">
                  <a:pos x="wd2" y="hd2"/>
                </a:cxn>
              </a:cxnLst>
              <a:rect l="0" t="0" r="r" b="b"/>
              <a:pathLst>
                <a:path w="21600" h="21594" extrusionOk="0">
                  <a:moveTo>
                    <a:pt x="307" y="13128"/>
                  </a:moveTo>
                  <a:cubicBezTo>
                    <a:pt x="994" y="15795"/>
                    <a:pt x="2784" y="18733"/>
                    <a:pt x="6561" y="21590"/>
                  </a:cubicBezTo>
                  <a:cubicBezTo>
                    <a:pt x="6579" y="21600"/>
                    <a:pt x="21600" y="21590"/>
                    <a:pt x="21600" y="21590"/>
                  </a:cubicBezTo>
                  <a:cubicBezTo>
                    <a:pt x="20154" y="20831"/>
                    <a:pt x="18726" y="19981"/>
                    <a:pt x="17298" y="19012"/>
                  </a:cubicBezTo>
                  <a:cubicBezTo>
                    <a:pt x="17298" y="19012"/>
                    <a:pt x="14153" y="16764"/>
                    <a:pt x="12165" y="13128"/>
                  </a:cubicBezTo>
                  <a:lnTo>
                    <a:pt x="307" y="13128"/>
                  </a:lnTo>
                  <a:close/>
                  <a:moveTo>
                    <a:pt x="10755" y="9152"/>
                  </a:moveTo>
                  <a:cubicBezTo>
                    <a:pt x="10285" y="6444"/>
                    <a:pt x="10755" y="3337"/>
                    <a:pt x="13141" y="0"/>
                  </a:cubicBezTo>
                  <a:cubicBezTo>
                    <a:pt x="5007" y="0"/>
                    <a:pt x="5007" y="0"/>
                    <a:pt x="5007" y="0"/>
                  </a:cubicBezTo>
                  <a:cubicBezTo>
                    <a:pt x="4013" y="939"/>
                    <a:pt x="3163" y="1898"/>
                    <a:pt x="2314" y="2987"/>
                  </a:cubicBezTo>
                  <a:cubicBezTo>
                    <a:pt x="2314" y="2987"/>
                    <a:pt x="362" y="5505"/>
                    <a:pt x="0" y="9152"/>
                  </a:cubicBezTo>
                  <a:lnTo>
                    <a:pt x="10755" y="9152"/>
                  </a:lnTo>
                  <a:close/>
                </a:path>
              </a:pathLst>
            </a:custGeom>
            <a:gradFill flip="none" rotWithShape="1">
              <a:gsLst>
                <a:gs pos="0">
                  <a:srgbClr val="AAE3F7"/>
                </a:gs>
                <a:gs pos="81000">
                  <a:srgbClr val="52B3D9"/>
                </a:gs>
              </a:gsLst>
              <a:lin ang="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grpSp>
      <p:sp>
        <p:nvSpPr>
          <p:cNvPr id="202" name="Slide Number"/>
          <p:cNvSpPr txBox="1">
            <a:spLocks noGrp="1"/>
          </p:cNvSpPr>
          <p:nvPr>
            <p:ph type="sldNum" sz="quarter" idx="2"/>
          </p:nvPr>
        </p:nvSpPr>
        <p:spPr>
          <a:prstGeom prst="rect">
            <a:avLst/>
          </a:prstGeom>
        </p:spPr>
        <p:txBody>
          <a:bodyPr/>
          <a:lstStyle>
            <a:lvl1pPr>
              <a:defRPr>
                <a:solidFill>
                  <a:srgbClr val="00BEEF"/>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09" name="Picture 15" descr="Picture 15"/>
          <p:cNvPicPr>
            <a:picLocks noChangeAspect="1"/>
          </p:cNvPicPr>
          <p:nvPr/>
        </p:nvPicPr>
        <p:blipFill>
          <a:blip r:embed="rId2"/>
          <a:stretch>
            <a:fillRect/>
          </a:stretch>
        </p:blipFill>
        <p:spPr>
          <a:xfrm>
            <a:off x="0" y="0"/>
            <a:ext cx="5181600" cy="6858000"/>
          </a:xfrm>
          <a:prstGeom prst="rect">
            <a:avLst/>
          </a:prstGeom>
          <a:ln w="12700">
            <a:miter lim="400000"/>
          </a:ln>
        </p:spPr>
      </p:pic>
      <p:sp>
        <p:nvSpPr>
          <p:cNvPr id="210" name="Freeform 9"/>
          <p:cNvSpPr/>
          <p:nvPr/>
        </p:nvSpPr>
        <p:spPr>
          <a:xfrm>
            <a:off x="-378" y="-1289"/>
            <a:ext cx="1670589" cy="6857462"/>
          </a:xfrm>
          <a:custGeom>
            <a:avLst/>
            <a:gdLst/>
            <a:ahLst/>
            <a:cxnLst>
              <a:cxn ang="0">
                <a:pos x="wd2" y="hd2"/>
              </a:cxn>
              <a:cxn ang="5400000">
                <a:pos x="wd2" y="hd2"/>
              </a:cxn>
              <a:cxn ang="10800000">
                <a:pos x="wd2" y="hd2"/>
              </a:cxn>
              <a:cxn ang="16200000">
                <a:pos x="wd2" y="hd2"/>
              </a:cxn>
            </a:cxnLst>
            <a:rect l="0" t="0" r="r" b="b"/>
            <a:pathLst>
              <a:path w="17426" h="21600" extrusionOk="0">
                <a:moveTo>
                  <a:pt x="9641" y="2980"/>
                </a:moveTo>
                <a:cubicBezTo>
                  <a:pt x="11198" y="1890"/>
                  <a:pt x="12788" y="940"/>
                  <a:pt x="14577" y="0"/>
                </a:cubicBezTo>
                <a:cubicBezTo>
                  <a:pt x="0" y="0"/>
                  <a:pt x="0" y="0"/>
                  <a:pt x="0" y="0"/>
                </a:cubicBezTo>
                <a:cubicBezTo>
                  <a:pt x="0" y="21600"/>
                  <a:pt x="0" y="21600"/>
                  <a:pt x="0" y="21600"/>
                </a:cubicBezTo>
                <a:cubicBezTo>
                  <a:pt x="11562" y="21600"/>
                  <a:pt x="11562" y="21600"/>
                  <a:pt x="11562" y="21600"/>
                </a:cubicBezTo>
                <a:cubicBezTo>
                  <a:pt x="6560" y="17970"/>
                  <a:pt x="6063" y="15150"/>
                  <a:pt x="6063" y="15150"/>
                </a:cubicBezTo>
                <a:cubicBezTo>
                  <a:pt x="8150" y="17720"/>
                  <a:pt x="11595" y="19860"/>
                  <a:pt x="15538" y="21600"/>
                </a:cubicBezTo>
                <a:cubicBezTo>
                  <a:pt x="17426" y="21600"/>
                  <a:pt x="17426" y="21600"/>
                  <a:pt x="17426" y="21600"/>
                </a:cubicBezTo>
                <a:cubicBezTo>
                  <a:pt x="-4174" y="12680"/>
                  <a:pt x="9641" y="2980"/>
                  <a:pt x="9641" y="2980"/>
                </a:cubicBezTo>
                <a:close/>
              </a:path>
            </a:pathLst>
          </a:custGeom>
          <a:gradFill>
            <a:gsLst>
              <a:gs pos="0">
                <a:srgbClr val="FFFFFF"/>
              </a:gs>
              <a:gs pos="95000">
                <a:srgbClr val="91B4C8"/>
              </a:gs>
            </a:gsLst>
            <a:lin ang="5400000"/>
          </a:gradFill>
          <a:ln w="12700">
            <a:miter lim="400000"/>
          </a:ln>
        </p:spPr>
        <p:txBody>
          <a:bodyPr lIns="45718" tIns="45718" rIns="45718" bIns="45718"/>
          <a:lstStyle/>
          <a:p>
            <a:pPr>
              <a:defRPr>
                <a:latin typeface="+mn-lt"/>
                <a:ea typeface="+mn-ea"/>
                <a:cs typeface="+mn-cs"/>
                <a:sym typeface="Calibri"/>
              </a:defRPr>
            </a:pPr>
            <a:endParaRPr/>
          </a:p>
        </p:txBody>
      </p:sp>
      <p:sp>
        <p:nvSpPr>
          <p:cNvPr id="211" name="Freeform 10"/>
          <p:cNvSpPr/>
          <p:nvPr/>
        </p:nvSpPr>
        <p:spPr>
          <a:xfrm>
            <a:off x="2398163" y="540"/>
            <a:ext cx="9815938" cy="6857462"/>
          </a:xfrm>
          <a:custGeom>
            <a:avLst/>
            <a:gdLst/>
            <a:ahLst/>
            <a:cxnLst>
              <a:cxn ang="0">
                <a:pos x="wd2" y="hd2"/>
              </a:cxn>
              <a:cxn ang="5400000">
                <a:pos x="wd2" y="hd2"/>
              </a:cxn>
              <a:cxn ang="10800000">
                <a:pos x="wd2" y="hd2"/>
              </a:cxn>
              <a:cxn ang="16200000">
                <a:pos x="wd2" y="hd2"/>
              </a:cxn>
            </a:cxnLst>
            <a:rect l="0" t="0" r="r" b="b"/>
            <a:pathLst>
              <a:path w="19814" h="21600" extrusionOk="0">
                <a:moveTo>
                  <a:pt x="5559" y="0"/>
                </a:moveTo>
                <a:cubicBezTo>
                  <a:pt x="-869" y="9036"/>
                  <a:pt x="2733" y="19321"/>
                  <a:pt x="2733" y="19321"/>
                </a:cubicBezTo>
                <a:cubicBezTo>
                  <a:pt x="-555" y="11385"/>
                  <a:pt x="111" y="4638"/>
                  <a:pt x="1489" y="10"/>
                </a:cubicBezTo>
                <a:cubicBezTo>
                  <a:pt x="1496" y="0"/>
                  <a:pt x="906" y="10"/>
                  <a:pt x="906" y="10"/>
                </a:cubicBezTo>
                <a:cubicBezTo>
                  <a:pt x="-1786" y="10625"/>
                  <a:pt x="2380" y="19021"/>
                  <a:pt x="2380" y="19021"/>
                </a:cubicBezTo>
                <a:cubicBezTo>
                  <a:pt x="2887" y="19991"/>
                  <a:pt x="3393" y="20840"/>
                  <a:pt x="3906" y="21600"/>
                </a:cubicBezTo>
                <a:cubicBezTo>
                  <a:pt x="19814" y="21600"/>
                  <a:pt x="19814" y="21600"/>
                  <a:pt x="19814" y="21600"/>
                </a:cubicBezTo>
                <a:cubicBezTo>
                  <a:pt x="19814" y="0"/>
                  <a:pt x="19814" y="0"/>
                  <a:pt x="19814" y="0"/>
                </a:cubicBezTo>
                <a:lnTo>
                  <a:pt x="5559" y="0"/>
                </a:lnTo>
                <a:close/>
              </a:path>
            </a:pathLst>
          </a:custGeom>
          <a:gradFill>
            <a:gsLst>
              <a:gs pos="64999">
                <a:srgbClr val="FFFFFF"/>
              </a:gs>
              <a:gs pos="80000">
                <a:srgbClr val="F2F7FA"/>
              </a:gs>
              <a:gs pos="85000">
                <a:srgbClr val="DBE8EE"/>
              </a:gs>
            </a:gsLst>
            <a:path path="circle">
              <a:fillToRect l="119636" t="37721" r="-19636" b="62278"/>
            </a:path>
          </a:gradFill>
          <a:ln w="12700">
            <a:miter lim="400000"/>
          </a:ln>
        </p:spPr>
        <p:txBody>
          <a:bodyPr lIns="45718" tIns="45718" rIns="45718" bIns="45718"/>
          <a:lstStyle/>
          <a:p>
            <a:pPr>
              <a:defRPr>
                <a:latin typeface="+mn-lt"/>
                <a:ea typeface="+mn-ea"/>
                <a:cs typeface="+mn-cs"/>
                <a:sym typeface="Calibri"/>
              </a:defRPr>
            </a:pPr>
            <a:endParaRPr/>
          </a:p>
        </p:txBody>
      </p:sp>
      <p:sp>
        <p:nvSpPr>
          <p:cNvPr id="212" name="Title Text"/>
          <p:cNvSpPr txBox="1">
            <a:spLocks noGrp="1"/>
          </p:cNvSpPr>
          <p:nvPr>
            <p:ph type="title"/>
          </p:nvPr>
        </p:nvSpPr>
        <p:spPr>
          <a:xfrm>
            <a:off x="4914900" y="1104144"/>
            <a:ext cx="6678105" cy="646334"/>
          </a:xfrm>
          <a:prstGeom prst="rect">
            <a:avLst/>
          </a:prstGeom>
        </p:spPr>
        <p:txBody>
          <a:bodyPr/>
          <a:lstStyle>
            <a:lvl1pPr>
              <a:defRPr>
                <a:solidFill>
                  <a:srgbClr val="000000"/>
                </a:solidFill>
              </a:defRPr>
            </a:lvl1pPr>
          </a:lstStyle>
          <a:p>
            <a:r>
              <a:t>Title Text</a:t>
            </a:r>
          </a:p>
        </p:txBody>
      </p:sp>
      <p:sp>
        <p:nvSpPr>
          <p:cNvPr id="213" name="Body Level One…"/>
          <p:cNvSpPr txBox="1">
            <a:spLocks noGrp="1"/>
          </p:cNvSpPr>
          <p:nvPr>
            <p:ph type="body" sz="quarter" idx="1"/>
          </p:nvPr>
        </p:nvSpPr>
        <p:spPr>
          <a:xfrm>
            <a:off x="4914901" y="2214709"/>
            <a:ext cx="6678105" cy="1623009"/>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4" name="Slide Number"/>
          <p:cNvSpPr txBox="1">
            <a:spLocks noGrp="1"/>
          </p:cNvSpPr>
          <p:nvPr>
            <p:ph type="sldNum" sz="quarter" idx="2"/>
          </p:nvPr>
        </p:nvSpPr>
        <p:spPr>
          <a:prstGeom prst="rect">
            <a:avLst/>
          </a:prstGeom>
        </p:spPr>
        <p:txBody>
          <a:bodyPr/>
          <a:lstStyle>
            <a:lvl1pPr>
              <a:defRPr>
                <a:solidFill>
                  <a:srgbClr val="00BEEF"/>
                </a:solid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nd Content 0">
    <p:spTree>
      <p:nvGrpSpPr>
        <p:cNvPr id="1" name=""/>
        <p:cNvGrpSpPr/>
        <p:nvPr/>
      </p:nvGrpSpPr>
      <p:grpSpPr>
        <a:xfrm>
          <a:off x="0" y="0"/>
          <a:ext cx="0" cy="0"/>
          <a:chOff x="0" y="0"/>
          <a:chExt cx="0" cy="0"/>
        </a:xfrm>
      </p:grpSpPr>
      <p:sp>
        <p:nvSpPr>
          <p:cNvPr id="221" name="Title Text"/>
          <p:cNvSpPr txBox="1">
            <a:spLocks noGrp="1"/>
          </p:cNvSpPr>
          <p:nvPr>
            <p:ph type="title"/>
          </p:nvPr>
        </p:nvSpPr>
        <p:spPr>
          <a:xfrm>
            <a:off x="4914900" y="1104144"/>
            <a:ext cx="6678105" cy="646334"/>
          </a:xfrm>
          <a:prstGeom prst="rect">
            <a:avLst/>
          </a:prstGeom>
        </p:spPr>
        <p:txBody>
          <a:bodyPr/>
          <a:lstStyle>
            <a:lvl1pPr>
              <a:defRPr>
                <a:solidFill>
                  <a:srgbClr val="000000"/>
                </a:solidFill>
              </a:defRPr>
            </a:lvl1pPr>
          </a:lstStyle>
          <a:p>
            <a:r>
              <a:t>Title Text</a:t>
            </a:r>
          </a:p>
        </p:txBody>
      </p:sp>
      <p:sp>
        <p:nvSpPr>
          <p:cNvPr id="222" name="Body Level One…"/>
          <p:cNvSpPr txBox="1">
            <a:spLocks noGrp="1"/>
          </p:cNvSpPr>
          <p:nvPr>
            <p:ph type="body" sz="quarter" idx="1"/>
          </p:nvPr>
        </p:nvSpPr>
        <p:spPr>
          <a:xfrm>
            <a:off x="4914901" y="2214709"/>
            <a:ext cx="6678105" cy="1623009"/>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23" name="Slide Number"/>
          <p:cNvSpPr txBox="1">
            <a:spLocks noGrp="1"/>
          </p:cNvSpPr>
          <p:nvPr>
            <p:ph type="sldNum" sz="quarter" idx="2"/>
          </p:nvPr>
        </p:nvSpPr>
        <p:spPr>
          <a:prstGeom prst="rect">
            <a:avLst/>
          </a:prstGeom>
        </p:spPr>
        <p:txBody>
          <a:bodyPr/>
          <a:lstStyle>
            <a:lvl1pPr>
              <a:defRPr>
                <a:solidFill>
                  <a:srgbClr val="00BEEF"/>
                </a:solid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230" name="Picture 13" descr="Picture 13"/>
          <p:cNvPicPr>
            <a:picLocks noChangeAspect="1"/>
          </p:cNvPicPr>
          <p:nvPr/>
        </p:nvPicPr>
        <p:blipFill>
          <a:blip r:embed="rId2">
            <a:alphaModFix amt="60000"/>
          </a:blip>
          <a:stretch>
            <a:fillRect/>
          </a:stretch>
        </p:blipFill>
        <p:spPr>
          <a:xfrm>
            <a:off x="0" y="0"/>
            <a:ext cx="2743200" cy="6858000"/>
          </a:xfrm>
          <a:prstGeom prst="rect">
            <a:avLst/>
          </a:prstGeom>
          <a:ln w="12700">
            <a:miter lim="400000"/>
          </a:ln>
        </p:spPr>
      </p:pic>
      <p:sp>
        <p:nvSpPr>
          <p:cNvPr id="231" name="Freeform 5"/>
          <p:cNvSpPr/>
          <p:nvPr/>
        </p:nvSpPr>
        <p:spPr>
          <a:xfrm>
            <a:off x="1577" y="0"/>
            <a:ext cx="12190426" cy="6858001"/>
          </a:xfrm>
          <a:custGeom>
            <a:avLst/>
            <a:gdLst/>
            <a:ahLst/>
            <a:cxnLst>
              <a:cxn ang="0">
                <a:pos x="wd2" y="hd2"/>
              </a:cxn>
              <a:cxn ang="5400000">
                <a:pos x="wd2" y="hd2"/>
              </a:cxn>
              <a:cxn ang="10800000">
                <a:pos x="wd2" y="hd2"/>
              </a:cxn>
              <a:cxn ang="16200000">
                <a:pos x="wd2" y="hd2"/>
              </a:cxn>
            </a:cxnLst>
            <a:rect l="0" t="0" r="r" b="b"/>
            <a:pathLst>
              <a:path w="20809" h="21600" extrusionOk="0">
                <a:moveTo>
                  <a:pt x="4644" y="0"/>
                </a:moveTo>
                <a:cubicBezTo>
                  <a:pt x="-791" y="9040"/>
                  <a:pt x="2249" y="19330"/>
                  <a:pt x="2249" y="19330"/>
                </a:cubicBezTo>
                <a:cubicBezTo>
                  <a:pt x="-531" y="11390"/>
                  <a:pt x="38" y="4630"/>
                  <a:pt x="1203" y="0"/>
                </a:cubicBezTo>
                <a:cubicBezTo>
                  <a:pt x="710" y="0"/>
                  <a:pt x="710" y="0"/>
                  <a:pt x="710" y="0"/>
                </a:cubicBezTo>
                <a:cubicBezTo>
                  <a:pt x="314" y="1840"/>
                  <a:pt x="92" y="3620"/>
                  <a:pt x="0" y="5300"/>
                </a:cubicBezTo>
                <a:cubicBezTo>
                  <a:pt x="0" y="9290"/>
                  <a:pt x="0" y="9290"/>
                  <a:pt x="0" y="9290"/>
                </a:cubicBezTo>
                <a:cubicBezTo>
                  <a:pt x="325" y="15130"/>
                  <a:pt x="1956" y="19030"/>
                  <a:pt x="1956" y="19030"/>
                </a:cubicBezTo>
                <a:cubicBezTo>
                  <a:pt x="2379" y="19990"/>
                  <a:pt x="2813" y="20850"/>
                  <a:pt x="3235" y="21600"/>
                </a:cubicBezTo>
                <a:cubicBezTo>
                  <a:pt x="3241" y="21600"/>
                  <a:pt x="20809" y="21600"/>
                  <a:pt x="20809" y="21600"/>
                </a:cubicBezTo>
                <a:cubicBezTo>
                  <a:pt x="20809" y="0"/>
                  <a:pt x="20809" y="0"/>
                  <a:pt x="20809" y="0"/>
                </a:cubicBezTo>
                <a:lnTo>
                  <a:pt x="4644" y="0"/>
                </a:lnTo>
                <a:close/>
              </a:path>
            </a:pathLst>
          </a:custGeom>
          <a:solidFill>
            <a:srgbClr val="FFFFFF"/>
          </a:solidFill>
          <a:ln w="12700">
            <a:miter lim="400000"/>
          </a:ln>
        </p:spPr>
        <p:txBody>
          <a:bodyPr lIns="45718" tIns="45718" rIns="45718" bIns="45718"/>
          <a:lstStyle/>
          <a:p>
            <a:pPr>
              <a:defRPr>
                <a:latin typeface="+mn-lt"/>
                <a:ea typeface="+mn-ea"/>
                <a:cs typeface="+mn-cs"/>
                <a:sym typeface="Calibri"/>
              </a:defRPr>
            </a:pPr>
            <a:endParaRPr/>
          </a:p>
        </p:txBody>
      </p:sp>
      <p:sp>
        <p:nvSpPr>
          <p:cNvPr id="232" name="Title Text"/>
          <p:cNvSpPr txBox="1">
            <a:spLocks noGrp="1"/>
          </p:cNvSpPr>
          <p:nvPr>
            <p:ph type="title"/>
          </p:nvPr>
        </p:nvSpPr>
        <p:spPr>
          <a:xfrm>
            <a:off x="2328422" y="1104144"/>
            <a:ext cx="9025378" cy="646334"/>
          </a:xfrm>
          <a:prstGeom prst="rect">
            <a:avLst/>
          </a:prstGeom>
        </p:spPr>
        <p:txBody>
          <a:bodyPr/>
          <a:lstStyle>
            <a:lvl1pPr>
              <a:defRPr>
                <a:solidFill>
                  <a:srgbClr val="000000"/>
                </a:solidFill>
              </a:defRPr>
            </a:lvl1pPr>
          </a:lstStyle>
          <a:p>
            <a:r>
              <a:t>Title Text</a:t>
            </a:r>
          </a:p>
        </p:txBody>
      </p:sp>
      <p:sp>
        <p:nvSpPr>
          <p:cNvPr id="233" name="Body Level One…"/>
          <p:cNvSpPr txBox="1">
            <a:spLocks noGrp="1"/>
          </p:cNvSpPr>
          <p:nvPr>
            <p:ph type="body" sz="quarter" idx="1"/>
          </p:nvPr>
        </p:nvSpPr>
        <p:spPr>
          <a:xfrm>
            <a:off x="2328422" y="2214709"/>
            <a:ext cx="9251623" cy="1623009"/>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34" name="Slide Number"/>
          <p:cNvSpPr txBox="1">
            <a:spLocks noGrp="1"/>
          </p:cNvSpPr>
          <p:nvPr>
            <p:ph type="sldNum" sz="quarter" idx="2"/>
          </p:nvPr>
        </p:nvSpPr>
        <p:spPr>
          <a:prstGeom prst="rect">
            <a:avLst/>
          </a:prstGeom>
        </p:spPr>
        <p:txBody>
          <a:bodyPr/>
          <a:lstStyle>
            <a:lvl1pPr>
              <a:defRPr>
                <a:solidFill>
                  <a:srgbClr val="00BEEF"/>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26" name="Picture 9" descr="Picture 9"/>
          <p:cNvPicPr>
            <a:picLocks noChangeAspect="1"/>
          </p:cNvPicPr>
          <p:nvPr/>
        </p:nvPicPr>
        <p:blipFill>
          <a:blip r:embed="rId2"/>
          <a:stretch>
            <a:fillRect/>
          </a:stretch>
        </p:blipFill>
        <p:spPr>
          <a:xfrm>
            <a:off x="0" y="0"/>
            <a:ext cx="5181600" cy="6858000"/>
          </a:xfrm>
          <a:prstGeom prst="rect">
            <a:avLst/>
          </a:prstGeom>
          <a:ln w="12700">
            <a:miter lim="400000"/>
          </a:ln>
        </p:spPr>
      </p:pic>
      <p:sp>
        <p:nvSpPr>
          <p:cNvPr id="27" name="Freeform 9"/>
          <p:cNvSpPr/>
          <p:nvPr/>
        </p:nvSpPr>
        <p:spPr>
          <a:xfrm>
            <a:off x="-22479" y="539"/>
            <a:ext cx="1670589" cy="6857462"/>
          </a:xfrm>
          <a:custGeom>
            <a:avLst/>
            <a:gdLst/>
            <a:ahLst/>
            <a:cxnLst>
              <a:cxn ang="0">
                <a:pos x="wd2" y="hd2"/>
              </a:cxn>
              <a:cxn ang="5400000">
                <a:pos x="wd2" y="hd2"/>
              </a:cxn>
              <a:cxn ang="10800000">
                <a:pos x="wd2" y="hd2"/>
              </a:cxn>
              <a:cxn ang="16200000">
                <a:pos x="wd2" y="hd2"/>
              </a:cxn>
            </a:cxnLst>
            <a:rect l="0" t="0" r="r" b="b"/>
            <a:pathLst>
              <a:path w="17426" h="21600" extrusionOk="0">
                <a:moveTo>
                  <a:pt x="9641" y="2980"/>
                </a:moveTo>
                <a:cubicBezTo>
                  <a:pt x="11198" y="1890"/>
                  <a:pt x="12788" y="940"/>
                  <a:pt x="14577" y="0"/>
                </a:cubicBezTo>
                <a:cubicBezTo>
                  <a:pt x="0" y="0"/>
                  <a:pt x="0" y="0"/>
                  <a:pt x="0" y="0"/>
                </a:cubicBezTo>
                <a:cubicBezTo>
                  <a:pt x="0" y="21600"/>
                  <a:pt x="0" y="21600"/>
                  <a:pt x="0" y="21600"/>
                </a:cubicBezTo>
                <a:cubicBezTo>
                  <a:pt x="11562" y="21600"/>
                  <a:pt x="11562" y="21600"/>
                  <a:pt x="11562" y="21600"/>
                </a:cubicBezTo>
                <a:cubicBezTo>
                  <a:pt x="6560" y="17970"/>
                  <a:pt x="6063" y="15150"/>
                  <a:pt x="6063" y="15150"/>
                </a:cubicBezTo>
                <a:cubicBezTo>
                  <a:pt x="8150" y="17720"/>
                  <a:pt x="11595" y="19860"/>
                  <a:pt x="15538" y="21600"/>
                </a:cubicBezTo>
                <a:cubicBezTo>
                  <a:pt x="17426" y="21600"/>
                  <a:pt x="17426" y="21600"/>
                  <a:pt x="17426" y="21600"/>
                </a:cubicBezTo>
                <a:cubicBezTo>
                  <a:pt x="-4174" y="12680"/>
                  <a:pt x="9641" y="2980"/>
                  <a:pt x="9641" y="2980"/>
                </a:cubicBezTo>
                <a:close/>
              </a:path>
            </a:pathLst>
          </a:custGeom>
          <a:solidFill>
            <a:srgbClr val="255B74"/>
          </a:solidFill>
          <a:ln w="12700">
            <a:miter lim="400000"/>
          </a:ln>
        </p:spPr>
        <p:txBody>
          <a:bodyPr lIns="45718" tIns="45718" rIns="45718" bIns="45718"/>
          <a:lstStyle/>
          <a:p>
            <a:pPr>
              <a:defRPr>
                <a:latin typeface="+mn-lt"/>
                <a:ea typeface="+mn-ea"/>
                <a:cs typeface="+mn-cs"/>
                <a:sym typeface="Calibri"/>
              </a:defRPr>
            </a:pPr>
            <a:endParaRPr/>
          </a:p>
        </p:txBody>
      </p:sp>
      <p:sp>
        <p:nvSpPr>
          <p:cNvPr id="28" name="Freeform 10"/>
          <p:cNvSpPr/>
          <p:nvPr/>
        </p:nvSpPr>
        <p:spPr>
          <a:xfrm>
            <a:off x="2376062" y="2368"/>
            <a:ext cx="9815938" cy="6857462"/>
          </a:xfrm>
          <a:custGeom>
            <a:avLst/>
            <a:gdLst/>
            <a:ahLst/>
            <a:cxnLst>
              <a:cxn ang="0">
                <a:pos x="wd2" y="hd2"/>
              </a:cxn>
              <a:cxn ang="5400000">
                <a:pos x="wd2" y="hd2"/>
              </a:cxn>
              <a:cxn ang="10800000">
                <a:pos x="wd2" y="hd2"/>
              </a:cxn>
              <a:cxn ang="16200000">
                <a:pos x="wd2" y="hd2"/>
              </a:cxn>
            </a:cxnLst>
            <a:rect l="0" t="0" r="r" b="b"/>
            <a:pathLst>
              <a:path w="19814" h="21600" extrusionOk="0">
                <a:moveTo>
                  <a:pt x="5559" y="0"/>
                </a:moveTo>
                <a:cubicBezTo>
                  <a:pt x="-869" y="9036"/>
                  <a:pt x="2733" y="19321"/>
                  <a:pt x="2733" y="19321"/>
                </a:cubicBezTo>
                <a:cubicBezTo>
                  <a:pt x="-555" y="11385"/>
                  <a:pt x="111" y="4638"/>
                  <a:pt x="1489" y="10"/>
                </a:cubicBezTo>
                <a:cubicBezTo>
                  <a:pt x="1496" y="0"/>
                  <a:pt x="906" y="10"/>
                  <a:pt x="906" y="10"/>
                </a:cubicBezTo>
                <a:cubicBezTo>
                  <a:pt x="-1786" y="10625"/>
                  <a:pt x="2380" y="19021"/>
                  <a:pt x="2380" y="19021"/>
                </a:cubicBezTo>
                <a:cubicBezTo>
                  <a:pt x="2887" y="19991"/>
                  <a:pt x="3393" y="20840"/>
                  <a:pt x="3906" y="21600"/>
                </a:cubicBezTo>
                <a:cubicBezTo>
                  <a:pt x="19814" y="21600"/>
                  <a:pt x="19814" y="21600"/>
                  <a:pt x="19814" y="21600"/>
                </a:cubicBezTo>
                <a:cubicBezTo>
                  <a:pt x="19814" y="0"/>
                  <a:pt x="19814" y="0"/>
                  <a:pt x="19814" y="0"/>
                </a:cubicBezTo>
                <a:lnTo>
                  <a:pt x="5559" y="0"/>
                </a:lnTo>
                <a:close/>
              </a:path>
            </a:pathLst>
          </a:custGeom>
          <a:gradFill>
            <a:gsLst>
              <a:gs pos="22000">
                <a:srgbClr val="053446"/>
              </a:gs>
              <a:gs pos="100000">
                <a:srgbClr val="255B74"/>
              </a:gs>
            </a:gsLst>
            <a:lin ang="10800000"/>
          </a:gradFill>
          <a:ln w="12700">
            <a:miter lim="400000"/>
          </a:ln>
        </p:spPr>
        <p:txBody>
          <a:bodyPr lIns="45718" tIns="45718" rIns="45718" bIns="45718"/>
          <a:lstStyle/>
          <a:p>
            <a:pPr>
              <a:defRPr>
                <a:latin typeface="+mn-lt"/>
                <a:ea typeface="+mn-ea"/>
                <a:cs typeface="+mn-cs"/>
                <a:sym typeface="Calibri"/>
              </a:defRPr>
            </a:pPr>
            <a:endParaRPr/>
          </a:p>
        </p:txBody>
      </p:sp>
      <p:pic>
        <p:nvPicPr>
          <p:cNvPr id="29" name="Picture 8" descr="Picture 8"/>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30" name="Body Level One…"/>
          <p:cNvSpPr txBox="1">
            <a:spLocks noGrp="1"/>
          </p:cNvSpPr>
          <p:nvPr>
            <p:ph type="body" sz="quarter" idx="1" hasCustomPrompt="1"/>
          </p:nvPr>
        </p:nvSpPr>
        <p:spPr>
          <a:xfrm>
            <a:off x="3848100" y="4152900"/>
            <a:ext cx="3428128" cy="1025922"/>
          </a:xfrm>
          <a:prstGeom prst="rect">
            <a:avLst/>
          </a:prstGeom>
        </p:spPr>
        <p:txBody>
          <a:bodyPr/>
          <a:lstStyle/>
          <a:p>
            <a:r>
              <a:t>PRESENTER NAME</a:t>
            </a:r>
          </a:p>
          <a:p>
            <a:pPr lvl="1"/>
            <a:endParaRPr/>
          </a:p>
          <a:p>
            <a:pPr lvl="2"/>
            <a:endParaRPr/>
          </a:p>
          <a:p>
            <a:pPr lvl="3"/>
            <a:endParaRPr/>
          </a:p>
          <a:p>
            <a:pPr lvl="4"/>
            <a:endParaRPr/>
          </a:p>
        </p:txBody>
      </p:sp>
      <p:pic>
        <p:nvPicPr>
          <p:cNvPr id="31" name="Picture 11" descr="Picture 11"/>
          <p:cNvPicPr>
            <a:picLocks noChangeAspect="1"/>
          </p:cNvPicPr>
          <p:nvPr/>
        </p:nvPicPr>
        <p:blipFill>
          <a:blip r:embed="rId4"/>
          <a:stretch>
            <a:fillRect/>
          </a:stretch>
        </p:blipFill>
        <p:spPr>
          <a:xfrm>
            <a:off x="9142390" y="304799"/>
            <a:ext cx="2769575" cy="840424"/>
          </a:xfrm>
          <a:prstGeom prst="rect">
            <a:avLst/>
          </a:prstGeom>
          <a:ln w="12700">
            <a:miter lim="400000"/>
          </a:ln>
        </p:spPr>
      </p:pic>
      <p:grpSp>
        <p:nvGrpSpPr>
          <p:cNvPr id="35" name="Group 1"/>
          <p:cNvGrpSpPr/>
          <p:nvPr/>
        </p:nvGrpSpPr>
        <p:grpSpPr>
          <a:xfrm>
            <a:off x="516441" y="-8843"/>
            <a:ext cx="4621249" cy="6871896"/>
            <a:chOff x="0" y="0"/>
            <a:chExt cx="4621249" cy="6871894"/>
          </a:xfrm>
        </p:grpSpPr>
        <p:sp>
          <p:nvSpPr>
            <p:cNvPr id="32" name="Freeform 16"/>
            <p:cNvSpPr/>
            <p:nvPr/>
          </p:nvSpPr>
          <p:spPr>
            <a:xfrm>
              <a:off x="2037291" y="0"/>
              <a:ext cx="2583959" cy="6147484"/>
            </a:xfrm>
            <a:custGeom>
              <a:avLst/>
              <a:gdLst/>
              <a:ahLst/>
              <a:cxnLst>
                <a:cxn ang="0">
                  <a:pos x="wd2" y="hd2"/>
                </a:cxn>
                <a:cxn ang="5400000">
                  <a:pos x="wd2" y="hd2"/>
                </a:cxn>
                <a:cxn ang="10800000">
                  <a:pos x="wd2" y="hd2"/>
                </a:cxn>
                <a:cxn ang="16200000">
                  <a:pos x="wd2" y="hd2"/>
                </a:cxn>
              </a:cxnLst>
              <a:rect l="0" t="0" r="r" b="b"/>
              <a:pathLst>
                <a:path w="21032" h="21600" extrusionOk="0">
                  <a:moveTo>
                    <a:pt x="2048" y="14694"/>
                  </a:moveTo>
                  <a:cubicBezTo>
                    <a:pt x="3550" y="16881"/>
                    <a:pt x="5985" y="19190"/>
                    <a:pt x="9610" y="21600"/>
                  </a:cubicBezTo>
                  <a:cubicBezTo>
                    <a:pt x="9610" y="21600"/>
                    <a:pt x="6010" y="18777"/>
                    <a:pt x="5596" y="14694"/>
                  </a:cubicBezTo>
                  <a:lnTo>
                    <a:pt x="2048" y="14694"/>
                  </a:lnTo>
                  <a:close/>
                  <a:moveTo>
                    <a:pt x="6451" y="10253"/>
                  </a:moveTo>
                  <a:cubicBezTo>
                    <a:pt x="8108" y="7018"/>
                    <a:pt x="12252" y="3448"/>
                    <a:pt x="21032" y="33"/>
                  </a:cubicBezTo>
                  <a:cubicBezTo>
                    <a:pt x="4638" y="0"/>
                    <a:pt x="4638" y="0"/>
                    <a:pt x="4638" y="0"/>
                  </a:cubicBezTo>
                  <a:cubicBezTo>
                    <a:pt x="1608" y="2778"/>
                    <a:pt x="-568" y="6259"/>
                    <a:pt x="131" y="10253"/>
                  </a:cubicBezTo>
                  <a:lnTo>
                    <a:pt x="6451" y="10253"/>
                  </a:lnTo>
                  <a:close/>
                </a:path>
              </a:pathLst>
            </a:custGeom>
            <a:gradFill flip="none" rotWithShape="1">
              <a:gsLst>
                <a:gs pos="0">
                  <a:srgbClr val="8ACCEC"/>
                </a:gs>
                <a:gs pos="98000">
                  <a:srgbClr val="6DB8E3"/>
                </a:gs>
              </a:gsLst>
              <a:lin ang="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33" name="Freeform 17"/>
            <p:cNvSpPr/>
            <p:nvPr/>
          </p:nvSpPr>
          <p:spPr>
            <a:xfrm>
              <a:off x="63813" y="4823326"/>
              <a:ext cx="909362" cy="204739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2613" y="15773"/>
                    <a:pt x="4683" y="8607"/>
                    <a:pt x="0" y="0"/>
                  </a:cubicBezTo>
                  <a:cubicBezTo>
                    <a:pt x="0" y="0"/>
                    <a:pt x="1057" y="9444"/>
                    <a:pt x="12537" y="21600"/>
                  </a:cubicBezTo>
                  <a:lnTo>
                    <a:pt x="21600" y="21600"/>
                  </a:lnTo>
                  <a:close/>
                </a:path>
              </a:pathLst>
            </a:custGeom>
            <a:solidFill>
              <a:srgbClr val="ABD5EC"/>
            </a:soli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34" name="Freeform 18"/>
            <p:cNvSpPr/>
            <p:nvPr/>
          </p:nvSpPr>
          <p:spPr>
            <a:xfrm>
              <a:off x="0" y="10635"/>
              <a:ext cx="3799635" cy="6861259"/>
            </a:xfrm>
            <a:custGeom>
              <a:avLst/>
              <a:gdLst/>
              <a:ahLst/>
              <a:cxnLst>
                <a:cxn ang="0">
                  <a:pos x="wd2" y="hd2"/>
                </a:cxn>
                <a:cxn ang="5400000">
                  <a:pos x="wd2" y="hd2"/>
                </a:cxn>
                <a:cxn ang="10800000">
                  <a:pos x="wd2" y="hd2"/>
                </a:cxn>
                <a:cxn ang="16200000">
                  <a:pos x="wd2" y="hd2"/>
                </a:cxn>
              </a:cxnLst>
              <a:rect l="0" t="0" r="r" b="b"/>
              <a:pathLst>
                <a:path w="21600" h="21594" extrusionOk="0">
                  <a:moveTo>
                    <a:pt x="307" y="13128"/>
                  </a:moveTo>
                  <a:cubicBezTo>
                    <a:pt x="994" y="15795"/>
                    <a:pt x="2784" y="18733"/>
                    <a:pt x="6561" y="21590"/>
                  </a:cubicBezTo>
                  <a:cubicBezTo>
                    <a:pt x="6579" y="21600"/>
                    <a:pt x="21600" y="21590"/>
                    <a:pt x="21600" y="21590"/>
                  </a:cubicBezTo>
                  <a:cubicBezTo>
                    <a:pt x="20154" y="20831"/>
                    <a:pt x="18726" y="19981"/>
                    <a:pt x="17298" y="19012"/>
                  </a:cubicBezTo>
                  <a:cubicBezTo>
                    <a:pt x="17298" y="19012"/>
                    <a:pt x="14153" y="16764"/>
                    <a:pt x="12165" y="13128"/>
                  </a:cubicBezTo>
                  <a:lnTo>
                    <a:pt x="307" y="13128"/>
                  </a:lnTo>
                  <a:close/>
                  <a:moveTo>
                    <a:pt x="10755" y="9152"/>
                  </a:moveTo>
                  <a:cubicBezTo>
                    <a:pt x="10285" y="6444"/>
                    <a:pt x="10755" y="3337"/>
                    <a:pt x="13141" y="0"/>
                  </a:cubicBezTo>
                  <a:cubicBezTo>
                    <a:pt x="5007" y="0"/>
                    <a:pt x="5007" y="0"/>
                    <a:pt x="5007" y="0"/>
                  </a:cubicBezTo>
                  <a:cubicBezTo>
                    <a:pt x="4013" y="939"/>
                    <a:pt x="3163" y="1898"/>
                    <a:pt x="2314" y="2987"/>
                  </a:cubicBezTo>
                  <a:cubicBezTo>
                    <a:pt x="2314" y="2987"/>
                    <a:pt x="362" y="5505"/>
                    <a:pt x="0" y="9152"/>
                  </a:cubicBezTo>
                  <a:lnTo>
                    <a:pt x="10755" y="9152"/>
                  </a:lnTo>
                  <a:close/>
                </a:path>
              </a:pathLst>
            </a:custGeom>
            <a:gradFill flip="none" rotWithShape="1">
              <a:gsLst>
                <a:gs pos="0">
                  <a:srgbClr val="AAE3F7"/>
                </a:gs>
                <a:gs pos="81000">
                  <a:srgbClr val="52B3D9"/>
                </a:gs>
              </a:gsLst>
              <a:lin ang="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grpSp>
      <p:sp>
        <p:nvSpPr>
          <p:cNvPr id="36"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241" name="Title Text"/>
          <p:cNvSpPr txBox="1">
            <a:spLocks noGrp="1"/>
          </p:cNvSpPr>
          <p:nvPr>
            <p:ph type="title"/>
          </p:nvPr>
        </p:nvSpPr>
        <p:spPr>
          <a:prstGeom prst="rect">
            <a:avLst/>
          </a:prstGeom>
        </p:spPr>
        <p:txBody>
          <a:bodyPr/>
          <a:lstStyle>
            <a:lvl1pPr>
              <a:defRPr>
                <a:solidFill>
                  <a:srgbClr val="000000"/>
                </a:solidFill>
              </a:defRPr>
            </a:lvl1pPr>
          </a:lstStyle>
          <a:p>
            <a:r>
              <a:t>Title Text</a:t>
            </a:r>
          </a:p>
        </p:txBody>
      </p:sp>
      <p:sp>
        <p:nvSpPr>
          <p:cNvPr id="242" name="Body Level One…"/>
          <p:cNvSpPr txBox="1">
            <a:spLocks noGrp="1"/>
          </p:cNvSpPr>
          <p:nvPr>
            <p:ph type="body" sz="half" idx="1"/>
          </p:nvPr>
        </p:nvSpPr>
        <p:spPr>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250" name="Title Text"/>
          <p:cNvSpPr txBox="1">
            <a:spLocks noGrp="1"/>
          </p:cNvSpPr>
          <p:nvPr>
            <p:ph type="title"/>
          </p:nvPr>
        </p:nvSpPr>
        <p:spPr>
          <a:xfrm>
            <a:off x="5410984" y="838200"/>
            <a:ext cx="6169060" cy="1200329"/>
          </a:xfrm>
          <a:prstGeom prst="rect">
            <a:avLst/>
          </a:prstGeom>
        </p:spPr>
        <p:txBody>
          <a:bodyPr/>
          <a:lstStyle>
            <a:lvl1pPr>
              <a:defRPr>
                <a:solidFill>
                  <a:srgbClr val="000000"/>
                </a:solidFill>
              </a:defRPr>
            </a:lvl1pPr>
          </a:lstStyle>
          <a:p>
            <a:r>
              <a:t>Title Text</a:t>
            </a:r>
          </a:p>
        </p:txBody>
      </p:sp>
      <p:sp>
        <p:nvSpPr>
          <p:cNvPr id="251" name="Body Level One…"/>
          <p:cNvSpPr txBox="1">
            <a:spLocks noGrp="1"/>
          </p:cNvSpPr>
          <p:nvPr>
            <p:ph type="body" sz="quarter" idx="1"/>
          </p:nvPr>
        </p:nvSpPr>
        <p:spPr>
          <a:xfrm>
            <a:off x="5410200" y="2214709"/>
            <a:ext cx="6169058" cy="1623009"/>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259" name="Picture 15" descr="Picture 15"/>
          <p:cNvPicPr>
            <a:picLocks noChangeAspect="1"/>
          </p:cNvPicPr>
          <p:nvPr/>
        </p:nvPicPr>
        <p:blipFill>
          <a:blip r:embed="rId2"/>
          <a:stretch>
            <a:fillRect/>
          </a:stretch>
        </p:blipFill>
        <p:spPr>
          <a:xfrm>
            <a:off x="0" y="0"/>
            <a:ext cx="5181600" cy="6858000"/>
          </a:xfrm>
          <a:prstGeom prst="rect">
            <a:avLst/>
          </a:prstGeom>
          <a:ln w="12700">
            <a:miter lim="400000"/>
          </a:ln>
        </p:spPr>
      </p:pic>
      <p:sp>
        <p:nvSpPr>
          <p:cNvPr id="260" name="Freeform 9"/>
          <p:cNvSpPr/>
          <p:nvPr/>
        </p:nvSpPr>
        <p:spPr>
          <a:xfrm>
            <a:off x="-378" y="-1289"/>
            <a:ext cx="1670589" cy="6857462"/>
          </a:xfrm>
          <a:custGeom>
            <a:avLst/>
            <a:gdLst/>
            <a:ahLst/>
            <a:cxnLst>
              <a:cxn ang="0">
                <a:pos x="wd2" y="hd2"/>
              </a:cxn>
              <a:cxn ang="5400000">
                <a:pos x="wd2" y="hd2"/>
              </a:cxn>
              <a:cxn ang="10800000">
                <a:pos x="wd2" y="hd2"/>
              </a:cxn>
              <a:cxn ang="16200000">
                <a:pos x="wd2" y="hd2"/>
              </a:cxn>
            </a:cxnLst>
            <a:rect l="0" t="0" r="r" b="b"/>
            <a:pathLst>
              <a:path w="17426" h="21600" extrusionOk="0">
                <a:moveTo>
                  <a:pt x="9641" y="2980"/>
                </a:moveTo>
                <a:cubicBezTo>
                  <a:pt x="11198" y="1890"/>
                  <a:pt x="12788" y="940"/>
                  <a:pt x="14577" y="0"/>
                </a:cubicBezTo>
                <a:cubicBezTo>
                  <a:pt x="0" y="0"/>
                  <a:pt x="0" y="0"/>
                  <a:pt x="0" y="0"/>
                </a:cubicBezTo>
                <a:cubicBezTo>
                  <a:pt x="0" y="21600"/>
                  <a:pt x="0" y="21600"/>
                  <a:pt x="0" y="21600"/>
                </a:cubicBezTo>
                <a:cubicBezTo>
                  <a:pt x="11562" y="21600"/>
                  <a:pt x="11562" y="21600"/>
                  <a:pt x="11562" y="21600"/>
                </a:cubicBezTo>
                <a:cubicBezTo>
                  <a:pt x="6560" y="17970"/>
                  <a:pt x="6063" y="15150"/>
                  <a:pt x="6063" y="15150"/>
                </a:cubicBezTo>
                <a:cubicBezTo>
                  <a:pt x="8150" y="17720"/>
                  <a:pt x="11595" y="19860"/>
                  <a:pt x="15538" y="21600"/>
                </a:cubicBezTo>
                <a:cubicBezTo>
                  <a:pt x="17426" y="21600"/>
                  <a:pt x="17426" y="21600"/>
                  <a:pt x="17426" y="21600"/>
                </a:cubicBezTo>
                <a:cubicBezTo>
                  <a:pt x="-4174" y="12680"/>
                  <a:pt x="9641" y="2980"/>
                  <a:pt x="9641" y="2980"/>
                </a:cubicBezTo>
                <a:close/>
              </a:path>
            </a:pathLst>
          </a:custGeom>
          <a:gradFill>
            <a:gsLst>
              <a:gs pos="0">
                <a:srgbClr val="FFFFFF"/>
              </a:gs>
              <a:gs pos="95000">
                <a:srgbClr val="91B4C8"/>
              </a:gs>
            </a:gsLst>
            <a:lin ang="5400000"/>
          </a:gradFill>
          <a:ln w="12700">
            <a:miter lim="400000"/>
          </a:ln>
        </p:spPr>
        <p:txBody>
          <a:bodyPr lIns="45718" tIns="45718" rIns="45718" bIns="45718"/>
          <a:lstStyle/>
          <a:p>
            <a:pPr>
              <a:defRPr>
                <a:latin typeface="+mn-lt"/>
                <a:ea typeface="+mn-ea"/>
                <a:cs typeface="+mn-cs"/>
                <a:sym typeface="Calibri"/>
              </a:defRPr>
            </a:pPr>
            <a:endParaRPr/>
          </a:p>
        </p:txBody>
      </p:sp>
      <p:sp>
        <p:nvSpPr>
          <p:cNvPr id="261" name="Freeform 10"/>
          <p:cNvSpPr/>
          <p:nvPr/>
        </p:nvSpPr>
        <p:spPr>
          <a:xfrm>
            <a:off x="2398163" y="540"/>
            <a:ext cx="9815938" cy="6857462"/>
          </a:xfrm>
          <a:custGeom>
            <a:avLst/>
            <a:gdLst/>
            <a:ahLst/>
            <a:cxnLst>
              <a:cxn ang="0">
                <a:pos x="wd2" y="hd2"/>
              </a:cxn>
              <a:cxn ang="5400000">
                <a:pos x="wd2" y="hd2"/>
              </a:cxn>
              <a:cxn ang="10800000">
                <a:pos x="wd2" y="hd2"/>
              </a:cxn>
              <a:cxn ang="16200000">
                <a:pos x="wd2" y="hd2"/>
              </a:cxn>
            </a:cxnLst>
            <a:rect l="0" t="0" r="r" b="b"/>
            <a:pathLst>
              <a:path w="19814" h="21600" extrusionOk="0">
                <a:moveTo>
                  <a:pt x="5559" y="0"/>
                </a:moveTo>
                <a:cubicBezTo>
                  <a:pt x="-869" y="9036"/>
                  <a:pt x="2733" y="19321"/>
                  <a:pt x="2733" y="19321"/>
                </a:cubicBezTo>
                <a:cubicBezTo>
                  <a:pt x="-555" y="11385"/>
                  <a:pt x="111" y="4638"/>
                  <a:pt x="1489" y="10"/>
                </a:cubicBezTo>
                <a:cubicBezTo>
                  <a:pt x="1496" y="0"/>
                  <a:pt x="906" y="10"/>
                  <a:pt x="906" y="10"/>
                </a:cubicBezTo>
                <a:cubicBezTo>
                  <a:pt x="-1786" y="10625"/>
                  <a:pt x="2380" y="19021"/>
                  <a:pt x="2380" y="19021"/>
                </a:cubicBezTo>
                <a:cubicBezTo>
                  <a:pt x="2887" y="19991"/>
                  <a:pt x="3393" y="20840"/>
                  <a:pt x="3906" y="21600"/>
                </a:cubicBezTo>
                <a:cubicBezTo>
                  <a:pt x="19814" y="21600"/>
                  <a:pt x="19814" y="21600"/>
                  <a:pt x="19814" y="21600"/>
                </a:cubicBezTo>
                <a:cubicBezTo>
                  <a:pt x="19814" y="0"/>
                  <a:pt x="19814" y="0"/>
                  <a:pt x="19814" y="0"/>
                </a:cubicBezTo>
                <a:lnTo>
                  <a:pt x="5559" y="0"/>
                </a:lnTo>
                <a:close/>
              </a:path>
            </a:pathLst>
          </a:custGeom>
          <a:gradFill>
            <a:gsLst>
              <a:gs pos="64999">
                <a:srgbClr val="FFFFFF"/>
              </a:gs>
              <a:gs pos="80000">
                <a:srgbClr val="F2F7FA"/>
              </a:gs>
              <a:gs pos="85000">
                <a:srgbClr val="DBE8EE"/>
              </a:gs>
            </a:gsLst>
            <a:path path="circle">
              <a:fillToRect l="119636" t="37721" r="-19636" b="62278"/>
            </a:path>
          </a:gradFill>
          <a:ln w="12700">
            <a:miter lim="400000"/>
          </a:ln>
        </p:spPr>
        <p:txBody>
          <a:bodyPr lIns="45718" tIns="45718" rIns="45718" bIns="45718"/>
          <a:lstStyle/>
          <a:p>
            <a:pPr>
              <a:defRPr>
                <a:latin typeface="+mn-lt"/>
                <a:ea typeface="+mn-ea"/>
                <a:cs typeface="+mn-cs"/>
                <a:sym typeface="Calibri"/>
              </a:defRPr>
            </a:pPr>
            <a:endParaRPr/>
          </a:p>
        </p:txBody>
      </p:sp>
      <p:pic>
        <p:nvPicPr>
          <p:cNvPr id="262" name="Picture 9" descr="Picture 9"/>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263" name="Rectangle 8"/>
          <p:cNvSpPr/>
          <p:nvPr/>
        </p:nvSpPr>
        <p:spPr>
          <a:xfrm>
            <a:off x="0" y="2463616"/>
            <a:ext cx="12192000" cy="1713654"/>
          </a:xfrm>
          <a:prstGeom prst="rect">
            <a:avLst/>
          </a:prstGeom>
          <a:gradFill>
            <a:gsLst>
              <a:gs pos="0">
                <a:srgbClr val="BFE5FF">
                  <a:alpha val="37000"/>
                </a:srgbClr>
              </a:gs>
              <a:gs pos="14000">
                <a:srgbClr val="BFE5FF">
                  <a:alpha val="95000"/>
                </a:srgbClr>
              </a:gs>
              <a:gs pos="52999">
                <a:srgbClr val="BFE5FF"/>
              </a:gs>
              <a:gs pos="85000">
                <a:srgbClr val="BFE5FF">
                  <a:alpha val="95000"/>
                </a:srgbClr>
              </a:gs>
              <a:gs pos="100000">
                <a:srgbClr val="BFE5FF">
                  <a:alpha val="37000"/>
                </a:srgbClr>
              </a:gs>
            </a:gsLst>
          </a:gradFill>
          <a:ln w="12700">
            <a:miter lim="400000"/>
          </a:ln>
          <a:effectLst>
            <a:outerShdw blurRad="254000" rotWithShape="0">
              <a:srgbClr val="000000">
                <a:alpha val="40000"/>
              </a:srgbClr>
            </a:outerShdw>
          </a:effectLst>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264" name="Title Text"/>
          <p:cNvSpPr txBox="1">
            <a:spLocks noGrp="1"/>
          </p:cNvSpPr>
          <p:nvPr>
            <p:ph type="title"/>
          </p:nvPr>
        </p:nvSpPr>
        <p:spPr>
          <a:xfrm>
            <a:off x="831850" y="3016567"/>
            <a:ext cx="10515600" cy="646334"/>
          </a:xfrm>
          <a:prstGeom prst="rect">
            <a:avLst/>
          </a:prstGeom>
        </p:spPr>
        <p:txBody>
          <a:bodyPr/>
          <a:lstStyle>
            <a:lvl1pPr algn="ctr">
              <a:defRPr>
                <a:solidFill>
                  <a:srgbClr val="000000"/>
                </a:solidFill>
              </a:defRPr>
            </a:lvl1pPr>
          </a:lstStyle>
          <a:p>
            <a:r>
              <a:t>Title Text</a:t>
            </a:r>
          </a:p>
        </p:txBody>
      </p:sp>
      <p:sp>
        <p:nvSpPr>
          <p:cNvPr id="2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272" name="Slide Number"/>
          <p:cNvSpPr txBox="1">
            <a:spLocks noGrp="1"/>
          </p:cNvSpPr>
          <p:nvPr>
            <p:ph type="sldNum" sz="quarter" idx="2"/>
          </p:nvPr>
        </p:nvSpPr>
        <p:spPr>
          <a:prstGeom prst="rect">
            <a:avLst/>
          </a:prstGeom>
        </p:spPr>
        <p:txBody>
          <a:bodyPr/>
          <a:lstStyle>
            <a:lvl1pPr>
              <a:defRPr>
                <a:solidFill>
                  <a:srgbClr val="00BEEF"/>
                </a:solidFil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279" name="Title Text"/>
          <p:cNvSpPr txBox="1">
            <a:spLocks noGrp="1"/>
          </p:cNvSpPr>
          <p:nvPr>
            <p:ph type="title"/>
          </p:nvPr>
        </p:nvSpPr>
        <p:spPr>
          <a:xfrm>
            <a:off x="4901938" y="1104144"/>
            <a:ext cx="6816650" cy="646334"/>
          </a:xfrm>
          <a:prstGeom prst="rect">
            <a:avLst/>
          </a:prstGeom>
        </p:spPr>
        <p:txBody>
          <a:bodyPr/>
          <a:lstStyle>
            <a:lvl1pPr>
              <a:defRPr>
                <a:solidFill>
                  <a:srgbClr val="000000"/>
                </a:solidFill>
              </a:defRPr>
            </a:lvl1pPr>
          </a:lstStyle>
          <a:p>
            <a:r>
              <a:t>Title Text</a:t>
            </a:r>
          </a:p>
        </p:txBody>
      </p:sp>
      <p:sp>
        <p:nvSpPr>
          <p:cNvPr id="280" name="Body Level One…"/>
          <p:cNvSpPr txBox="1">
            <a:spLocks noGrp="1"/>
          </p:cNvSpPr>
          <p:nvPr>
            <p:ph type="body" sz="half" idx="1"/>
          </p:nvPr>
        </p:nvSpPr>
        <p:spPr>
          <a:xfrm>
            <a:off x="838200" y="1825625"/>
            <a:ext cx="5181600" cy="4351338"/>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1" name="Slide Number"/>
          <p:cNvSpPr txBox="1">
            <a:spLocks noGrp="1"/>
          </p:cNvSpPr>
          <p:nvPr>
            <p:ph type="sldNum" sz="quarter" idx="2"/>
          </p:nvPr>
        </p:nvSpPr>
        <p:spPr>
          <a:prstGeom prst="rect">
            <a:avLst/>
          </a:prstGeom>
        </p:spPr>
        <p:txBody>
          <a:bodyPr/>
          <a:lstStyle>
            <a:lvl1pPr>
              <a:defRPr>
                <a:solidFill>
                  <a:srgbClr val="00BEEF"/>
                </a:solidFil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288" name="Title Text"/>
          <p:cNvSpPr txBox="1">
            <a:spLocks noGrp="1"/>
          </p:cNvSpPr>
          <p:nvPr>
            <p:ph type="title"/>
          </p:nvPr>
        </p:nvSpPr>
        <p:spPr>
          <a:xfrm>
            <a:off x="839787" y="365125"/>
            <a:ext cx="10515601" cy="1325563"/>
          </a:xfrm>
          <a:prstGeom prst="rect">
            <a:avLst/>
          </a:prstGeom>
        </p:spPr>
        <p:txBody>
          <a:bodyPr/>
          <a:lstStyle>
            <a:lvl1pPr>
              <a:defRPr>
                <a:solidFill>
                  <a:srgbClr val="000000"/>
                </a:solidFill>
              </a:defRPr>
            </a:lvl1pPr>
          </a:lstStyle>
          <a:p>
            <a:r>
              <a:t>Title Text</a:t>
            </a:r>
          </a:p>
        </p:txBody>
      </p:sp>
      <p:sp>
        <p:nvSpPr>
          <p:cNvPr id="289" name="Body Level One…"/>
          <p:cNvSpPr txBox="1">
            <a:spLocks noGrp="1"/>
          </p:cNvSpPr>
          <p:nvPr>
            <p:ph type="body" sz="quarter" idx="1"/>
          </p:nvPr>
        </p:nvSpPr>
        <p:spPr>
          <a:xfrm>
            <a:off x="839787" y="1681163"/>
            <a:ext cx="5157790" cy="823915"/>
          </a:xfrm>
          <a:prstGeom prst="rect">
            <a:avLst/>
          </a:prstGeom>
        </p:spPr>
        <p:txBody>
          <a:bodyPr anchor="b"/>
          <a:lstStyle>
            <a:lvl1pPr>
              <a:defRPr sz="2400" b="1">
                <a:solidFill>
                  <a:srgbClr val="000000"/>
                </a:solidFill>
              </a:defRPr>
            </a:lvl1pPr>
            <a:lvl2pPr>
              <a:defRPr sz="2400" b="1">
                <a:solidFill>
                  <a:srgbClr val="000000"/>
                </a:solidFill>
              </a:defRPr>
            </a:lvl2pPr>
            <a:lvl3pPr>
              <a:defRPr sz="2400" b="1">
                <a:solidFill>
                  <a:srgbClr val="000000"/>
                </a:solidFill>
              </a:defRPr>
            </a:lvl3pPr>
            <a:lvl4pPr>
              <a:defRPr sz="2400" b="1">
                <a:solidFill>
                  <a:srgbClr val="000000"/>
                </a:solidFill>
              </a:defRPr>
            </a:lvl4pPr>
            <a:lvl5pPr>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0" name="Text Placeholder 4"/>
          <p:cNvSpPr>
            <a:spLocks noGrp="1"/>
          </p:cNvSpPr>
          <p:nvPr>
            <p:ph type="body" sz="quarter" idx="21"/>
          </p:nvPr>
        </p:nvSpPr>
        <p:spPr>
          <a:xfrm>
            <a:off x="6172200" y="1681163"/>
            <a:ext cx="5183188" cy="823914"/>
          </a:xfrm>
          <a:prstGeom prst="rect">
            <a:avLst/>
          </a:prstGeom>
        </p:spPr>
        <p:txBody>
          <a:bodyPr anchor="b"/>
          <a:lstStyle/>
          <a:p>
            <a:endParaRPr/>
          </a:p>
        </p:txBody>
      </p:sp>
      <p:sp>
        <p:nvSpPr>
          <p:cNvPr id="291" name="Slide Number"/>
          <p:cNvSpPr txBox="1">
            <a:spLocks noGrp="1"/>
          </p:cNvSpPr>
          <p:nvPr>
            <p:ph type="sldNum" sz="quarter" idx="2"/>
          </p:nvPr>
        </p:nvSpPr>
        <p:spPr>
          <a:prstGeom prst="rect">
            <a:avLst/>
          </a:prstGeom>
        </p:spPr>
        <p:txBody>
          <a:bodyPr/>
          <a:lstStyle>
            <a:lvl1pPr>
              <a:defRPr>
                <a:solidFill>
                  <a:srgbClr val="00BEEF"/>
                </a:solidFil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98" name="Title Text"/>
          <p:cNvSpPr txBox="1">
            <a:spLocks noGrp="1"/>
          </p:cNvSpPr>
          <p:nvPr>
            <p:ph type="title"/>
          </p:nvPr>
        </p:nvSpPr>
        <p:spPr>
          <a:xfrm>
            <a:off x="4901938" y="1104144"/>
            <a:ext cx="6816650" cy="646334"/>
          </a:xfrm>
          <a:prstGeom prst="rect">
            <a:avLst/>
          </a:prstGeom>
        </p:spPr>
        <p:txBody>
          <a:bodyPr/>
          <a:lstStyle>
            <a:lvl1pPr>
              <a:defRPr>
                <a:solidFill>
                  <a:srgbClr val="000000"/>
                </a:solidFill>
              </a:defRPr>
            </a:lvl1pPr>
          </a:lstStyle>
          <a:p>
            <a:r>
              <a:t>Title Text</a:t>
            </a:r>
          </a:p>
        </p:txBody>
      </p:sp>
      <p:sp>
        <p:nvSpPr>
          <p:cNvPr id="299" name="Slide Number"/>
          <p:cNvSpPr txBox="1">
            <a:spLocks noGrp="1"/>
          </p:cNvSpPr>
          <p:nvPr>
            <p:ph type="sldNum" sz="quarter" idx="2"/>
          </p:nvPr>
        </p:nvSpPr>
        <p:spPr>
          <a:prstGeom prst="rect">
            <a:avLst/>
          </a:prstGeom>
        </p:spPr>
        <p:txBody>
          <a:bodyPr/>
          <a:lstStyle>
            <a:lvl1pPr>
              <a:defRPr>
                <a:solidFill>
                  <a:srgbClr val="00BEEF"/>
                </a:solidFi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306" name="Title Text"/>
          <p:cNvSpPr txBox="1">
            <a:spLocks noGrp="1"/>
          </p:cNvSpPr>
          <p:nvPr>
            <p:ph type="title"/>
          </p:nvPr>
        </p:nvSpPr>
        <p:spPr>
          <a:xfrm>
            <a:off x="839787" y="457200"/>
            <a:ext cx="3932240" cy="1600200"/>
          </a:xfrm>
          <a:prstGeom prst="rect">
            <a:avLst/>
          </a:prstGeom>
        </p:spPr>
        <p:txBody>
          <a:bodyPr anchor="b"/>
          <a:lstStyle>
            <a:lvl1pPr>
              <a:defRPr sz="3200">
                <a:solidFill>
                  <a:srgbClr val="000000"/>
                </a:solidFill>
              </a:defRPr>
            </a:lvl1pPr>
          </a:lstStyle>
          <a:p>
            <a:r>
              <a:t>Title Text</a:t>
            </a:r>
          </a:p>
        </p:txBody>
      </p:sp>
      <p:sp>
        <p:nvSpPr>
          <p:cNvPr id="307" name="Body Level One…"/>
          <p:cNvSpPr txBox="1">
            <a:spLocks noGrp="1"/>
          </p:cNvSpPr>
          <p:nvPr>
            <p:ph type="body" sz="half" idx="1"/>
          </p:nvPr>
        </p:nvSpPr>
        <p:spPr>
          <a:xfrm>
            <a:off x="5183187" y="987425"/>
            <a:ext cx="6172203" cy="4873625"/>
          </a:xfrm>
          <a:prstGeom prst="rect">
            <a:avLst/>
          </a:prstGeom>
        </p:spPr>
        <p:txBody>
          <a:bodyPr/>
          <a:lstStyle>
            <a:lvl1pPr>
              <a:defRPr sz="3200">
                <a:solidFill>
                  <a:srgbClr val="000000"/>
                </a:solidFill>
              </a:defRPr>
            </a:lvl1pPr>
            <a:lvl2pPr>
              <a:defRPr sz="3200">
                <a:solidFill>
                  <a:srgbClr val="000000"/>
                </a:solidFill>
              </a:defRPr>
            </a:lvl2pPr>
            <a:lvl3pPr>
              <a:defRPr sz="3200">
                <a:solidFill>
                  <a:srgbClr val="000000"/>
                </a:solidFill>
              </a:defRPr>
            </a:lvl3pPr>
            <a:lvl4pPr>
              <a:defRPr sz="3200">
                <a:solidFill>
                  <a:srgbClr val="000000"/>
                </a:solidFill>
              </a:defRPr>
            </a:lvl4pPr>
            <a:lvl5pPr>
              <a:defRPr sz="3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8" name="Text Placeholder 3"/>
          <p:cNvSpPr>
            <a:spLocks noGrp="1"/>
          </p:cNvSpPr>
          <p:nvPr>
            <p:ph type="body" sz="quarter" idx="21"/>
          </p:nvPr>
        </p:nvSpPr>
        <p:spPr>
          <a:xfrm>
            <a:off x="839787" y="2057400"/>
            <a:ext cx="3932238" cy="3811588"/>
          </a:xfrm>
          <a:prstGeom prst="rect">
            <a:avLst/>
          </a:prstGeom>
        </p:spPr>
        <p:txBody>
          <a:bodyPr/>
          <a:lstStyle/>
          <a:p>
            <a:endParaRPr/>
          </a:p>
        </p:txBody>
      </p:sp>
      <p:sp>
        <p:nvSpPr>
          <p:cNvPr id="309" name="Slide Number"/>
          <p:cNvSpPr txBox="1">
            <a:spLocks noGrp="1"/>
          </p:cNvSpPr>
          <p:nvPr>
            <p:ph type="sldNum" sz="quarter" idx="2"/>
          </p:nvPr>
        </p:nvSpPr>
        <p:spPr>
          <a:prstGeom prst="rect">
            <a:avLst/>
          </a:prstGeom>
        </p:spPr>
        <p:txBody>
          <a:bodyPr/>
          <a:lstStyle>
            <a:lvl1pPr>
              <a:defRPr>
                <a:solidFill>
                  <a:srgbClr val="00BEEF"/>
                </a:solidFil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316" name="Title Text"/>
          <p:cNvSpPr txBox="1">
            <a:spLocks noGrp="1"/>
          </p:cNvSpPr>
          <p:nvPr>
            <p:ph type="title"/>
          </p:nvPr>
        </p:nvSpPr>
        <p:spPr>
          <a:xfrm>
            <a:off x="839787" y="457200"/>
            <a:ext cx="3932240" cy="1600200"/>
          </a:xfrm>
          <a:prstGeom prst="rect">
            <a:avLst/>
          </a:prstGeom>
        </p:spPr>
        <p:txBody>
          <a:bodyPr anchor="b"/>
          <a:lstStyle>
            <a:lvl1pPr>
              <a:defRPr sz="3200">
                <a:solidFill>
                  <a:srgbClr val="000000"/>
                </a:solidFill>
              </a:defRPr>
            </a:lvl1pPr>
          </a:lstStyle>
          <a:p>
            <a:r>
              <a:t>Title Text</a:t>
            </a:r>
          </a:p>
        </p:txBody>
      </p:sp>
      <p:sp>
        <p:nvSpPr>
          <p:cNvPr id="317" name="Picture Placeholder 2"/>
          <p:cNvSpPr>
            <a:spLocks noGrp="1"/>
          </p:cNvSpPr>
          <p:nvPr>
            <p:ph type="pic" sz="half" idx="21"/>
          </p:nvPr>
        </p:nvSpPr>
        <p:spPr>
          <a:xfrm>
            <a:off x="5183187" y="987425"/>
            <a:ext cx="6172203" cy="4873625"/>
          </a:xfrm>
          <a:prstGeom prst="rect">
            <a:avLst/>
          </a:prstGeom>
        </p:spPr>
        <p:txBody>
          <a:bodyPr lIns="91439" tIns="45719" rIns="91439" bIns="45719">
            <a:noAutofit/>
          </a:bodyPr>
          <a:lstStyle/>
          <a:p>
            <a:endParaRPr/>
          </a:p>
        </p:txBody>
      </p:sp>
      <p:sp>
        <p:nvSpPr>
          <p:cNvPr id="318" name="Body Level One…"/>
          <p:cNvSpPr txBox="1">
            <a:spLocks noGrp="1"/>
          </p:cNvSpPr>
          <p:nvPr>
            <p:ph type="body" sz="quarter" idx="1"/>
          </p:nvPr>
        </p:nvSpPr>
        <p:spPr>
          <a:xfrm>
            <a:off x="839787" y="2057400"/>
            <a:ext cx="3932240" cy="3811588"/>
          </a:xfrm>
          <a:prstGeom prst="rect">
            <a:avLst/>
          </a:prstGeom>
        </p:spPr>
        <p:txBody>
          <a:bodyPr/>
          <a:lstStyle>
            <a:lvl1pPr>
              <a:defRPr sz="1600">
                <a:solidFill>
                  <a:srgbClr val="000000"/>
                </a:solidFill>
              </a:defRPr>
            </a:lvl1pPr>
            <a:lvl2pPr>
              <a:defRPr sz="1600">
                <a:solidFill>
                  <a:srgbClr val="000000"/>
                </a:solidFill>
              </a:defRPr>
            </a:lvl2pPr>
            <a:lvl3pPr>
              <a:defRPr sz="1600">
                <a:solidFill>
                  <a:srgbClr val="000000"/>
                </a:solidFill>
              </a:defRPr>
            </a:lvl3pPr>
            <a:lvl4pPr>
              <a:defRPr sz="1600">
                <a:solidFill>
                  <a:srgbClr val="000000"/>
                </a:solidFill>
              </a:defRPr>
            </a:lvl4pPr>
            <a:lvl5pPr>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lvl1pPr>
              <a:defRPr>
                <a:solidFill>
                  <a:srgbClr val="00BEEF"/>
                </a:solidFill>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326" name="Picture 15" descr="Picture 15"/>
          <p:cNvPicPr>
            <a:picLocks noChangeAspect="1"/>
          </p:cNvPicPr>
          <p:nvPr/>
        </p:nvPicPr>
        <p:blipFill>
          <a:blip r:embed="rId2"/>
          <a:stretch>
            <a:fillRect/>
          </a:stretch>
        </p:blipFill>
        <p:spPr>
          <a:xfrm>
            <a:off x="0" y="0"/>
            <a:ext cx="5181600" cy="6858000"/>
          </a:xfrm>
          <a:prstGeom prst="rect">
            <a:avLst/>
          </a:prstGeom>
          <a:ln w="12700">
            <a:miter lim="400000"/>
          </a:ln>
        </p:spPr>
      </p:pic>
      <p:sp>
        <p:nvSpPr>
          <p:cNvPr id="327" name="Freeform 9"/>
          <p:cNvSpPr/>
          <p:nvPr/>
        </p:nvSpPr>
        <p:spPr>
          <a:xfrm>
            <a:off x="-378" y="-1289"/>
            <a:ext cx="1670589" cy="6857462"/>
          </a:xfrm>
          <a:custGeom>
            <a:avLst/>
            <a:gdLst/>
            <a:ahLst/>
            <a:cxnLst>
              <a:cxn ang="0">
                <a:pos x="wd2" y="hd2"/>
              </a:cxn>
              <a:cxn ang="5400000">
                <a:pos x="wd2" y="hd2"/>
              </a:cxn>
              <a:cxn ang="10800000">
                <a:pos x="wd2" y="hd2"/>
              </a:cxn>
              <a:cxn ang="16200000">
                <a:pos x="wd2" y="hd2"/>
              </a:cxn>
            </a:cxnLst>
            <a:rect l="0" t="0" r="r" b="b"/>
            <a:pathLst>
              <a:path w="17426" h="21600" extrusionOk="0">
                <a:moveTo>
                  <a:pt x="9641" y="2980"/>
                </a:moveTo>
                <a:cubicBezTo>
                  <a:pt x="11198" y="1890"/>
                  <a:pt x="12788" y="940"/>
                  <a:pt x="14577" y="0"/>
                </a:cubicBezTo>
                <a:cubicBezTo>
                  <a:pt x="0" y="0"/>
                  <a:pt x="0" y="0"/>
                  <a:pt x="0" y="0"/>
                </a:cubicBezTo>
                <a:cubicBezTo>
                  <a:pt x="0" y="21600"/>
                  <a:pt x="0" y="21600"/>
                  <a:pt x="0" y="21600"/>
                </a:cubicBezTo>
                <a:cubicBezTo>
                  <a:pt x="11562" y="21600"/>
                  <a:pt x="11562" y="21600"/>
                  <a:pt x="11562" y="21600"/>
                </a:cubicBezTo>
                <a:cubicBezTo>
                  <a:pt x="6560" y="17970"/>
                  <a:pt x="6063" y="15150"/>
                  <a:pt x="6063" y="15150"/>
                </a:cubicBezTo>
                <a:cubicBezTo>
                  <a:pt x="8150" y="17720"/>
                  <a:pt x="11595" y="19860"/>
                  <a:pt x="15538" y="21600"/>
                </a:cubicBezTo>
                <a:cubicBezTo>
                  <a:pt x="17426" y="21600"/>
                  <a:pt x="17426" y="21600"/>
                  <a:pt x="17426" y="21600"/>
                </a:cubicBezTo>
                <a:cubicBezTo>
                  <a:pt x="-4174" y="12680"/>
                  <a:pt x="9641" y="2980"/>
                  <a:pt x="9641" y="2980"/>
                </a:cubicBezTo>
                <a:close/>
              </a:path>
            </a:pathLst>
          </a:custGeom>
          <a:gradFill>
            <a:gsLst>
              <a:gs pos="0">
                <a:srgbClr val="FFFFFF"/>
              </a:gs>
              <a:gs pos="95000">
                <a:srgbClr val="91B4C8"/>
              </a:gs>
            </a:gsLst>
            <a:lin ang="5400000"/>
          </a:gradFill>
          <a:ln w="12700">
            <a:miter lim="400000"/>
          </a:ln>
        </p:spPr>
        <p:txBody>
          <a:bodyPr lIns="45718" tIns="45718" rIns="45718" bIns="45718"/>
          <a:lstStyle/>
          <a:p>
            <a:pPr>
              <a:defRPr>
                <a:latin typeface="+mn-lt"/>
                <a:ea typeface="+mn-ea"/>
                <a:cs typeface="+mn-cs"/>
                <a:sym typeface="Calibri"/>
              </a:defRPr>
            </a:pPr>
            <a:endParaRPr/>
          </a:p>
        </p:txBody>
      </p:sp>
      <p:sp>
        <p:nvSpPr>
          <p:cNvPr id="328" name="Freeform 10"/>
          <p:cNvSpPr/>
          <p:nvPr/>
        </p:nvSpPr>
        <p:spPr>
          <a:xfrm>
            <a:off x="2398163" y="540"/>
            <a:ext cx="9815938" cy="6857462"/>
          </a:xfrm>
          <a:custGeom>
            <a:avLst/>
            <a:gdLst/>
            <a:ahLst/>
            <a:cxnLst>
              <a:cxn ang="0">
                <a:pos x="wd2" y="hd2"/>
              </a:cxn>
              <a:cxn ang="5400000">
                <a:pos x="wd2" y="hd2"/>
              </a:cxn>
              <a:cxn ang="10800000">
                <a:pos x="wd2" y="hd2"/>
              </a:cxn>
              <a:cxn ang="16200000">
                <a:pos x="wd2" y="hd2"/>
              </a:cxn>
            </a:cxnLst>
            <a:rect l="0" t="0" r="r" b="b"/>
            <a:pathLst>
              <a:path w="19814" h="21600" extrusionOk="0">
                <a:moveTo>
                  <a:pt x="5559" y="0"/>
                </a:moveTo>
                <a:cubicBezTo>
                  <a:pt x="-869" y="9036"/>
                  <a:pt x="2733" y="19321"/>
                  <a:pt x="2733" y="19321"/>
                </a:cubicBezTo>
                <a:cubicBezTo>
                  <a:pt x="-555" y="11385"/>
                  <a:pt x="111" y="4638"/>
                  <a:pt x="1489" y="10"/>
                </a:cubicBezTo>
                <a:cubicBezTo>
                  <a:pt x="1496" y="0"/>
                  <a:pt x="906" y="10"/>
                  <a:pt x="906" y="10"/>
                </a:cubicBezTo>
                <a:cubicBezTo>
                  <a:pt x="-1786" y="10625"/>
                  <a:pt x="2380" y="19021"/>
                  <a:pt x="2380" y="19021"/>
                </a:cubicBezTo>
                <a:cubicBezTo>
                  <a:pt x="2887" y="19991"/>
                  <a:pt x="3393" y="20840"/>
                  <a:pt x="3906" y="21600"/>
                </a:cubicBezTo>
                <a:cubicBezTo>
                  <a:pt x="19814" y="21600"/>
                  <a:pt x="19814" y="21600"/>
                  <a:pt x="19814" y="21600"/>
                </a:cubicBezTo>
                <a:cubicBezTo>
                  <a:pt x="19814" y="0"/>
                  <a:pt x="19814" y="0"/>
                  <a:pt x="19814" y="0"/>
                </a:cubicBezTo>
                <a:lnTo>
                  <a:pt x="5559" y="0"/>
                </a:lnTo>
                <a:close/>
              </a:path>
            </a:pathLst>
          </a:custGeom>
          <a:gradFill>
            <a:gsLst>
              <a:gs pos="64999">
                <a:srgbClr val="FFFFFF"/>
              </a:gs>
              <a:gs pos="80000">
                <a:srgbClr val="F2F7FA"/>
              </a:gs>
              <a:gs pos="85000">
                <a:srgbClr val="DBE8EE"/>
              </a:gs>
            </a:gsLst>
            <a:path path="circle">
              <a:fillToRect l="119636" t="37721" r="-19636" b="62278"/>
            </a:path>
          </a:gradFill>
          <a:ln w="12700">
            <a:miter lim="400000"/>
          </a:ln>
        </p:spPr>
        <p:txBody>
          <a:bodyPr lIns="45718" tIns="45718" rIns="45718" bIns="45718"/>
          <a:lstStyle/>
          <a:p>
            <a:pPr>
              <a:defRPr>
                <a:latin typeface="+mn-lt"/>
                <a:ea typeface="+mn-ea"/>
                <a:cs typeface="+mn-cs"/>
                <a:sym typeface="Calibri"/>
              </a:defRPr>
            </a:pPr>
            <a:endParaRPr/>
          </a:p>
        </p:txBody>
      </p:sp>
      <p:sp>
        <p:nvSpPr>
          <p:cNvPr id="329" name="Title Text"/>
          <p:cNvSpPr txBox="1">
            <a:spLocks noGrp="1"/>
          </p:cNvSpPr>
          <p:nvPr>
            <p:ph type="title"/>
          </p:nvPr>
        </p:nvSpPr>
        <p:spPr>
          <a:xfrm>
            <a:off x="1524000" y="1122362"/>
            <a:ext cx="9144000" cy="2387601"/>
          </a:xfrm>
          <a:prstGeom prst="rect">
            <a:avLst/>
          </a:prstGeom>
        </p:spPr>
        <p:txBody>
          <a:bodyPr anchor="b"/>
          <a:lstStyle>
            <a:lvl1pPr algn="ctr">
              <a:defRPr sz="6000">
                <a:solidFill>
                  <a:srgbClr val="000000"/>
                </a:solidFill>
              </a:defRPr>
            </a:lvl1pPr>
          </a:lstStyle>
          <a:p>
            <a:r>
              <a:t>Title Text</a:t>
            </a:r>
          </a:p>
        </p:txBody>
      </p:sp>
      <p:sp>
        <p:nvSpPr>
          <p:cNvPr id="330" name="Body Level One…"/>
          <p:cNvSpPr txBox="1">
            <a:spLocks noGrp="1"/>
          </p:cNvSpPr>
          <p:nvPr>
            <p:ph type="body" sz="quarter" idx="1"/>
          </p:nvPr>
        </p:nvSpPr>
        <p:spPr>
          <a:xfrm>
            <a:off x="1524000" y="3602037"/>
            <a:ext cx="9144000" cy="1655765"/>
          </a:xfrm>
          <a:prstGeom prst="rect">
            <a:avLst/>
          </a:prstGeom>
        </p:spPr>
        <p:txBody>
          <a:bodyPr/>
          <a:lstStyle>
            <a:lvl1pPr algn="ctr">
              <a:defRPr sz="2400">
                <a:solidFill>
                  <a:srgbClr val="000000"/>
                </a:solidFill>
              </a:defRPr>
            </a:lvl1pPr>
            <a:lvl2pPr algn="ctr">
              <a:defRPr sz="2400">
                <a:solidFill>
                  <a:srgbClr val="000000"/>
                </a:solidFill>
              </a:defRPr>
            </a:lvl2pPr>
            <a:lvl3pPr algn="ctr">
              <a:defRPr sz="2400">
                <a:solidFill>
                  <a:srgbClr val="000000"/>
                </a:solidFill>
              </a:defRPr>
            </a:lvl3pPr>
            <a:lvl4pPr algn="ctr">
              <a:defRPr sz="2400">
                <a:solidFill>
                  <a:srgbClr val="000000"/>
                </a:solidFill>
              </a:defRPr>
            </a:lvl4pPr>
            <a:lvl5pPr algn="ctr">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31" name="Slide Number"/>
          <p:cNvSpPr txBox="1">
            <a:spLocks noGrp="1"/>
          </p:cNvSpPr>
          <p:nvPr>
            <p:ph type="sldNum" sz="quarter" idx="2"/>
          </p:nvPr>
        </p:nvSpPr>
        <p:spPr>
          <a:prstGeom prst="rect">
            <a:avLst/>
          </a:prstGeom>
        </p:spPr>
        <p:txBody>
          <a:bodyPr/>
          <a:lstStyle>
            <a:lvl1pPr>
              <a:defRPr>
                <a:solidFill>
                  <a:srgbClr val="00BEE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pic>
        <p:nvPicPr>
          <p:cNvPr id="60" name="Picture 9" descr="Picture 9"/>
          <p:cNvPicPr>
            <a:picLocks noChangeAspect="1"/>
          </p:cNvPicPr>
          <p:nvPr/>
        </p:nvPicPr>
        <p:blipFill>
          <a:blip r:embed="rId2"/>
          <a:stretch>
            <a:fillRect/>
          </a:stretch>
        </p:blipFill>
        <p:spPr>
          <a:xfrm>
            <a:off x="0" y="0"/>
            <a:ext cx="5181600" cy="6858000"/>
          </a:xfrm>
          <a:prstGeom prst="rect">
            <a:avLst/>
          </a:prstGeom>
          <a:ln w="12700">
            <a:miter lim="400000"/>
          </a:ln>
        </p:spPr>
      </p:pic>
      <p:sp>
        <p:nvSpPr>
          <p:cNvPr id="61" name="Freeform 9"/>
          <p:cNvSpPr/>
          <p:nvPr/>
        </p:nvSpPr>
        <p:spPr>
          <a:xfrm>
            <a:off x="-22479" y="539"/>
            <a:ext cx="1670589" cy="6857462"/>
          </a:xfrm>
          <a:custGeom>
            <a:avLst/>
            <a:gdLst/>
            <a:ahLst/>
            <a:cxnLst>
              <a:cxn ang="0">
                <a:pos x="wd2" y="hd2"/>
              </a:cxn>
              <a:cxn ang="5400000">
                <a:pos x="wd2" y="hd2"/>
              </a:cxn>
              <a:cxn ang="10800000">
                <a:pos x="wd2" y="hd2"/>
              </a:cxn>
              <a:cxn ang="16200000">
                <a:pos x="wd2" y="hd2"/>
              </a:cxn>
            </a:cxnLst>
            <a:rect l="0" t="0" r="r" b="b"/>
            <a:pathLst>
              <a:path w="17426" h="21600" extrusionOk="0">
                <a:moveTo>
                  <a:pt x="9641" y="2980"/>
                </a:moveTo>
                <a:cubicBezTo>
                  <a:pt x="11198" y="1890"/>
                  <a:pt x="12788" y="940"/>
                  <a:pt x="14577" y="0"/>
                </a:cubicBezTo>
                <a:cubicBezTo>
                  <a:pt x="0" y="0"/>
                  <a:pt x="0" y="0"/>
                  <a:pt x="0" y="0"/>
                </a:cubicBezTo>
                <a:cubicBezTo>
                  <a:pt x="0" y="21600"/>
                  <a:pt x="0" y="21600"/>
                  <a:pt x="0" y="21600"/>
                </a:cubicBezTo>
                <a:cubicBezTo>
                  <a:pt x="11562" y="21600"/>
                  <a:pt x="11562" y="21600"/>
                  <a:pt x="11562" y="21600"/>
                </a:cubicBezTo>
                <a:cubicBezTo>
                  <a:pt x="6560" y="17970"/>
                  <a:pt x="6063" y="15150"/>
                  <a:pt x="6063" y="15150"/>
                </a:cubicBezTo>
                <a:cubicBezTo>
                  <a:pt x="8150" y="17720"/>
                  <a:pt x="11595" y="19860"/>
                  <a:pt x="15538" y="21600"/>
                </a:cubicBezTo>
                <a:cubicBezTo>
                  <a:pt x="17426" y="21600"/>
                  <a:pt x="17426" y="21600"/>
                  <a:pt x="17426" y="21600"/>
                </a:cubicBezTo>
                <a:cubicBezTo>
                  <a:pt x="-4174" y="12680"/>
                  <a:pt x="9641" y="2980"/>
                  <a:pt x="9641" y="2980"/>
                </a:cubicBezTo>
                <a:close/>
              </a:path>
            </a:pathLst>
          </a:custGeom>
          <a:solidFill>
            <a:srgbClr val="255B74"/>
          </a:solidFill>
          <a:ln w="12700">
            <a:miter lim="400000"/>
          </a:ln>
        </p:spPr>
        <p:txBody>
          <a:bodyPr lIns="45718" tIns="45718" rIns="45718" bIns="45718"/>
          <a:lstStyle/>
          <a:p>
            <a:pPr>
              <a:defRPr>
                <a:latin typeface="+mn-lt"/>
                <a:ea typeface="+mn-ea"/>
                <a:cs typeface="+mn-cs"/>
                <a:sym typeface="Calibri"/>
              </a:defRPr>
            </a:pPr>
            <a:endParaRPr/>
          </a:p>
        </p:txBody>
      </p:sp>
      <p:sp>
        <p:nvSpPr>
          <p:cNvPr id="62" name="Freeform 10"/>
          <p:cNvSpPr/>
          <p:nvPr/>
        </p:nvSpPr>
        <p:spPr>
          <a:xfrm>
            <a:off x="2376062" y="2368"/>
            <a:ext cx="9815938" cy="6857462"/>
          </a:xfrm>
          <a:custGeom>
            <a:avLst/>
            <a:gdLst/>
            <a:ahLst/>
            <a:cxnLst>
              <a:cxn ang="0">
                <a:pos x="wd2" y="hd2"/>
              </a:cxn>
              <a:cxn ang="5400000">
                <a:pos x="wd2" y="hd2"/>
              </a:cxn>
              <a:cxn ang="10800000">
                <a:pos x="wd2" y="hd2"/>
              </a:cxn>
              <a:cxn ang="16200000">
                <a:pos x="wd2" y="hd2"/>
              </a:cxn>
            </a:cxnLst>
            <a:rect l="0" t="0" r="r" b="b"/>
            <a:pathLst>
              <a:path w="19814" h="21600" extrusionOk="0">
                <a:moveTo>
                  <a:pt x="5559" y="0"/>
                </a:moveTo>
                <a:cubicBezTo>
                  <a:pt x="-869" y="9036"/>
                  <a:pt x="2733" y="19321"/>
                  <a:pt x="2733" y="19321"/>
                </a:cubicBezTo>
                <a:cubicBezTo>
                  <a:pt x="-555" y="11385"/>
                  <a:pt x="111" y="4638"/>
                  <a:pt x="1489" y="10"/>
                </a:cubicBezTo>
                <a:cubicBezTo>
                  <a:pt x="1496" y="0"/>
                  <a:pt x="906" y="10"/>
                  <a:pt x="906" y="10"/>
                </a:cubicBezTo>
                <a:cubicBezTo>
                  <a:pt x="-1786" y="10625"/>
                  <a:pt x="2380" y="19021"/>
                  <a:pt x="2380" y="19021"/>
                </a:cubicBezTo>
                <a:cubicBezTo>
                  <a:pt x="2887" y="19991"/>
                  <a:pt x="3393" y="20840"/>
                  <a:pt x="3906" y="21600"/>
                </a:cubicBezTo>
                <a:cubicBezTo>
                  <a:pt x="19814" y="21600"/>
                  <a:pt x="19814" y="21600"/>
                  <a:pt x="19814" y="21600"/>
                </a:cubicBezTo>
                <a:cubicBezTo>
                  <a:pt x="19814" y="0"/>
                  <a:pt x="19814" y="0"/>
                  <a:pt x="19814" y="0"/>
                </a:cubicBezTo>
                <a:lnTo>
                  <a:pt x="5559" y="0"/>
                </a:lnTo>
                <a:close/>
              </a:path>
            </a:pathLst>
          </a:custGeom>
          <a:gradFill>
            <a:gsLst>
              <a:gs pos="22000">
                <a:srgbClr val="053446"/>
              </a:gs>
              <a:gs pos="100000">
                <a:srgbClr val="255B74"/>
              </a:gs>
            </a:gsLst>
            <a:lin ang="10800000"/>
          </a:gradFill>
          <a:ln w="12700">
            <a:miter lim="400000"/>
          </a:ln>
        </p:spPr>
        <p:txBody>
          <a:bodyPr lIns="45718" tIns="45718" rIns="45718" bIns="45718"/>
          <a:lstStyle/>
          <a:p>
            <a:pPr>
              <a:defRPr>
                <a:latin typeface="+mn-lt"/>
                <a:ea typeface="+mn-ea"/>
                <a:cs typeface="+mn-cs"/>
                <a:sym typeface="Calibri"/>
              </a:defRPr>
            </a:pPr>
            <a:endParaRPr/>
          </a:p>
        </p:txBody>
      </p:sp>
      <p:sp>
        <p:nvSpPr>
          <p:cNvPr id="63" name="Title Text"/>
          <p:cNvSpPr txBox="1">
            <a:spLocks noGrp="1"/>
          </p:cNvSpPr>
          <p:nvPr>
            <p:ph type="title"/>
          </p:nvPr>
        </p:nvSpPr>
        <p:spPr>
          <a:xfrm>
            <a:off x="4914900" y="1104144"/>
            <a:ext cx="6678105" cy="646334"/>
          </a:xfrm>
          <a:prstGeom prst="rect">
            <a:avLst/>
          </a:prstGeom>
        </p:spPr>
        <p:txBody>
          <a:bodyPr/>
          <a:lstStyle/>
          <a:p>
            <a:r>
              <a:t>Title Text</a:t>
            </a:r>
          </a:p>
        </p:txBody>
      </p:sp>
      <p:sp>
        <p:nvSpPr>
          <p:cNvPr id="64" name="Body Level One…"/>
          <p:cNvSpPr txBox="1">
            <a:spLocks noGrp="1"/>
          </p:cNvSpPr>
          <p:nvPr>
            <p:ph type="body" sz="quarter" idx="1"/>
          </p:nvPr>
        </p:nvSpPr>
        <p:spPr>
          <a:xfrm>
            <a:off x="4914901" y="2214709"/>
            <a:ext cx="6678105" cy="162300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71D69-284A-2849-A66C-ECAE3D06BD0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172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pic>
        <p:nvPicPr>
          <p:cNvPr id="72" name="Picture 9" descr="Picture 9"/>
          <p:cNvPicPr>
            <a:picLocks noChangeAspect="1"/>
          </p:cNvPicPr>
          <p:nvPr/>
        </p:nvPicPr>
        <p:blipFill>
          <a:blip r:embed="rId2"/>
          <a:stretch>
            <a:fillRect/>
          </a:stretch>
        </p:blipFill>
        <p:spPr>
          <a:xfrm>
            <a:off x="0" y="0"/>
            <a:ext cx="2743200" cy="6858000"/>
          </a:xfrm>
          <a:prstGeom prst="rect">
            <a:avLst/>
          </a:prstGeom>
          <a:ln w="12700">
            <a:miter lim="400000"/>
          </a:ln>
        </p:spPr>
      </p:pic>
      <p:sp>
        <p:nvSpPr>
          <p:cNvPr id="73" name="Freeform 5"/>
          <p:cNvSpPr/>
          <p:nvPr/>
        </p:nvSpPr>
        <p:spPr>
          <a:xfrm>
            <a:off x="1577" y="0"/>
            <a:ext cx="12190426" cy="6858001"/>
          </a:xfrm>
          <a:custGeom>
            <a:avLst/>
            <a:gdLst/>
            <a:ahLst/>
            <a:cxnLst>
              <a:cxn ang="0">
                <a:pos x="wd2" y="hd2"/>
              </a:cxn>
              <a:cxn ang="5400000">
                <a:pos x="wd2" y="hd2"/>
              </a:cxn>
              <a:cxn ang="10800000">
                <a:pos x="wd2" y="hd2"/>
              </a:cxn>
              <a:cxn ang="16200000">
                <a:pos x="wd2" y="hd2"/>
              </a:cxn>
            </a:cxnLst>
            <a:rect l="0" t="0" r="r" b="b"/>
            <a:pathLst>
              <a:path w="20809" h="21600" extrusionOk="0">
                <a:moveTo>
                  <a:pt x="4644" y="0"/>
                </a:moveTo>
                <a:cubicBezTo>
                  <a:pt x="-791" y="9040"/>
                  <a:pt x="2249" y="19330"/>
                  <a:pt x="2249" y="19330"/>
                </a:cubicBezTo>
                <a:cubicBezTo>
                  <a:pt x="-531" y="11390"/>
                  <a:pt x="38" y="4630"/>
                  <a:pt x="1203" y="0"/>
                </a:cubicBezTo>
                <a:cubicBezTo>
                  <a:pt x="710" y="0"/>
                  <a:pt x="710" y="0"/>
                  <a:pt x="710" y="0"/>
                </a:cubicBezTo>
                <a:cubicBezTo>
                  <a:pt x="314" y="1840"/>
                  <a:pt x="92" y="3620"/>
                  <a:pt x="0" y="5300"/>
                </a:cubicBezTo>
                <a:cubicBezTo>
                  <a:pt x="0" y="9290"/>
                  <a:pt x="0" y="9290"/>
                  <a:pt x="0" y="9290"/>
                </a:cubicBezTo>
                <a:cubicBezTo>
                  <a:pt x="325" y="15130"/>
                  <a:pt x="1956" y="19030"/>
                  <a:pt x="1956" y="19030"/>
                </a:cubicBezTo>
                <a:cubicBezTo>
                  <a:pt x="2379" y="19990"/>
                  <a:pt x="2813" y="20850"/>
                  <a:pt x="3235" y="21600"/>
                </a:cubicBezTo>
                <a:cubicBezTo>
                  <a:pt x="3241" y="21600"/>
                  <a:pt x="20809" y="21600"/>
                  <a:pt x="20809" y="21600"/>
                </a:cubicBezTo>
                <a:cubicBezTo>
                  <a:pt x="20809" y="0"/>
                  <a:pt x="20809" y="0"/>
                  <a:pt x="20809" y="0"/>
                </a:cubicBezTo>
                <a:lnTo>
                  <a:pt x="4644" y="0"/>
                </a:lnTo>
                <a:close/>
              </a:path>
            </a:pathLst>
          </a:custGeom>
          <a:gradFill>
            <a:gsLst>
              <a:gs pos="41000">
                <a:srgbClr val="053446"/>
              </a:gs>
              <a:gs pos="100000">
                <a:srgbClr val="255B74"/>
              </a:gs>
            </a:gsLst>
            <a:lin ang="10800000"/>
          </a:gradFill>
          <a:ln w="12700">
            <a:miter lim="400000"/>
          </a:ln>
        </p:spPr>
        <p:txBody>
          <a:bodyPr lIns="45718" tIns="45718" rIns="45718" bIns="45718"/>
          <a:lstStyle/>
          <a:p>
            <a:pPr>
              <a:defRPr>
                <a:latin typeface="+mn-lt"/>
                <a:ea typeface="+mn-ea"/>
                <a:cs typeface="+mn-cs"/>
                <a:sym typeface="Calibri"/>
              </a:defRPr>
            </a:pPr>
            <a:endParaRPr/>
          </a:p>
        </p:txBody>
      </p:sp>
      <p:sp>
        <p:nvSpPr>
          <p:cNvPr id="74" name="Title Text"/>
          <p:cNvSpPr txBox="1">
            <a:spLocks noGrp="1"/>
          </p:cNvSpPr>
          <p:nvPr>
            <p:ph type="title"/>
          </p:nvPr>
        </p:nvSpPr>
        <p:spPr>
          <a:xfrm>
            <a:off x="2328422" y="1104144"/>
            <a:ext cx="9025378" cy="646334"/>
          </a:xfrm>
          <a:prstGeom prst="rect">
            <a:avLst/>
          </a:prstGeom>
        </p:spPr>
        <p:txBody>
          <a:bodyPr/>
          <a:lstStyle/>
          <a:p>
            <a:r>
              <a:t>Title Text</a:t>
            </a:r>
          </a:p>
        </p:txBody>
      </p:sp>
      <p:sp>
        <p:nvSpPr>
          <p:cNvPr id="75" name="Body Level One…"/>
          <p:cNvSpPr txBox="1">
            <a:spLocks noGrp="1"/>
          </p:cNvSpPr>
          <p:nvPr>
            <p:ph type="body" sz="quarter" idx="1"/>
          </p:nvPr>
        </p:nvSpPr>
        <p:spPr>
          <a:xfrm>
            <a:off x="2328422" y="2214709"/>
            <a:ext cx="9251623" cy="162300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6_Title and Content">
    <p:spTree>
      <p:nvGrpSpPr>
        <p:cNvPr id="1" name=""/>
        <p:cNvGrpSpPr/>
        <p:nvPr/>
      </p:nvGrpSpPr>
      <p:grpSpPr>
        <a:xfrm>
          <a:off x="0" y="0"/>
          <a:ext cx="0" cy="0"/>
          <a:chOff x="0" y="0"/>
          <a:chExt cx="0" cy="0"/>
        </a:xfrm>
      </p:grpSpPr>
      <p:sp>
        <p:nvSpPr>
          <p:cNvPr id="83" name="Rectangle 7"/>
          <p:cNvSpPr/>
          <p:nvPr/>
        </p:nvSpPr>
        <p:spPr>
          <a:xfrm>
            <a:off x="0" y="-19393"/>
            <a:ext cx="12192000" cy="6887665"/>
          </a:xfrm>
          <a:prstGeom prst="rect">
            <a:avLst/>
          </a:prstGeom>
          <a:gradFill>
            <a:gsLst>
              <a:gs pos="25000">
                <a:srgbClr val="255B74"/>
              </a:gs>
              <a:gs pos="91000">
                <a:srgbClr val="C3873A"/>
              </a:gs>
            </a:gsLst>
            <a:lin ang="1080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grpSp>
        <p:nvGrpSpPr>
          <p:cNvPr id="87" name="Group 9"/>
          <p:cNvGrpSpPr/>
          <p:nvPr/>
        </p:nvGrpSpPr>
        <p:grpSpPr>
          <a:xfrm>
            <a:off x="517661" y="-19394"/>
            <a:ext cx="4628156" cy="6888846"/>
            <a:chOff x="0" y="0"/>
            <a:chExt cx="4628154" cy="6888845"/>
          </a:xfrm>
        </p:grpSpPr>
        <p:sp>
          <p:nvSpPr>
            <p:cNvPr id="84" name="Freeform 10"/>
            <p:cNvSpPr/>
            <p:nvPr/>
          </p:nvSpPr>
          <p:spPr>
            <a:xfrm>
              <a:off x="2037561" y="0"/>
              <a:ext cx="2590594" cy="6163773"/>
            </a:xfrm>
            <a:custGeom>
              <a:avLst/>
              <a:gdLst/>
              <a:ahLst/>
              <a:cxnLst>
                <a:cxn ang="0">
                  <a:pos x="wd2" y="hd2"/>
                </a:cxn>
                <a:cxn ang="5400000">
                  <a:pos x="wd2" y="hd2"/>
                </a:cxn>
                <a:cxn ang="10800000">
                  <a:pos x="wd2" y="hd2"/>
                </a:cxn>
                <a:cxn ang="16200000">
                  <a:pos x="wd2" y="hd2"/>
                </a:cxn>
              </a:cxnLst>
              <a:rect l="0" t="0" r="r" b="b"/>
              <a:pathLst>
                <a:path w="21195" h="21600" extrusionOk="0">
                  <a:moveTo>
                    <a:pt x="5830" y="15798"/>
                  </a:moveTo>
                  <a:cubicBezTo>
                    <a:pt x="6717" y="19279"/>
                    <a:pt x="9691" y="21600"/>
                    <a:pt x="9691" y="21600"/>
                  </a:cubicBezTo>
                  <a:cubicBezTo>
                    <a:pt x="6665" y="19592"/>
                    <a:pt x="4447" y="17662"/>
                    <a:pt x="2908" y="15810"/>
                  </a:cubicBezTo>
                  <a:lnTo>
                    <a:pt x="5830" y="15798"/>
                  </a:lnTo>
                  <a:close/>
                  <a:moveTo>
                    <a:pt x="6717" y="9852"/>
                  </a:moveTo>
                  <a:cubicBezTo>
                    <a:pt x="8517" y="6728"/>
                    <a:pt x="12717" y="3302"/>
                    <a:pt x="21195" y="33"/>
                  </a:cubicBezTo>
                  <a:cubicBezTo>
                    <a:pt x="4682" y="0"/>
                    <a:pt x="4682" y="0"/>
                    <a:pt x="4682" y="0"/>
                  </a:cubicBezTo>
                  <a:cubicBezTo>
                    <a:pt x="1734" y="2689"/>
                    <a:pt x="-405" y="6025"/>
                    <a:pt x="65" y="9852"/>
                  </a:cubicBezTo>
                  <a:lnTo>
                    <a:pt x="6717" y="9852"/>
                  </a:lnTo>
                  <a:close/>
                </a:path>
              </a:pathLst>
            </a:custGeom>
            <a:gradFill flip="none" rotWithShape="1">
              <a:gsLst>
                <a:gs pos="0">
                  <a:srgbClr val="8ACCEC"/>
                </a:gs>
                <a:gs pos="100000">
                  <a:srgbClr val="6BB7E0"/>
                </a:gs>
              </a:gsLst>
              <a:lin ang="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85" name="Freeform 11"/>
            <p:cNvSpPr/>
            <p:nvPr/>
          </p:nvSpPr>
          <p:spPr>
            <a:xfrm>
              <a:off x="58550" y="4835738"/>
              <a:ext cx="910197" cy="20519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2613" y="15773"/>
                    <a:pt x="4683" y="8607"/>
                    <a:pt x="0" y="0"/>
                  </a:cubicBezTo>
                  <a:cubicBezTo>
                    <a:pt x="0" y="0"/>
                    <a:pt x="1057" y="9444"/>
                    <a:pt x="12537" y="21600"/>
                  </a:cubicBezTo>
                  <a:lnTo>
                    <a:pt x="21600" y="21600"/>
                  </a:lnTo>
                  <a:close/>
                </a:path>
              </a:pathLst>
            </a:custGeom>
            <a:solidFill>
              <a:srgbClr val="ABD5EB"/>
            </a:soli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86" name="Freeform 12"/>
            <p:cNvSpPr/>
            <p:nvPr/>
          </p:nvSpPr>
          <p:spPr>
            <a:xfrm>
              <a:off x="0" y="10643"/>
              <a:ext cx="3805786" cy="6878203"/>
            </a:xfrm>
            <a:custGeom>
              <a:avLst/>
              <a:gdLst/>
              <a:ahLst/>
              <a:cxnLst>
                <a:cxn ang="0">
                  <a:pos x="wd2" y="hd2"/>
                </a:cxn>
                <a:cxn ang="5400000">
                  <a:pos x="wd2" y="hd2"/>
                </a:cxn>
                <a:cxn ang="10800000">
                  <a:pos x="wd2" y="hd2"/>
                </a:cxn>
                <a:cxn ang="16200000">
                  <a:pos x="wd2" y="hd2"/>
                </a:cxn>
              </a:cxnLst>
              <a:rect l="0" t="0" r="r" b="b"/>
              <a:pathLst>
                <a:path w="21600" h="21594" extrusionOk="0">
                  <a:moveTo>
                    <a:pt x="579" y="14117"/>
                  </a:moveTo>
                  <a:cubicBezTo>
                    <a:pt x="1430" y="16515"/>
                    <a:pt x="3223" y="19082"/>
                    <a:pt x="6536" y="21590"/>
                  </a:cubicBezTo>
                  <a:cubicBezTo>
                    <a:pt x="6554" y="21600"/>
                    <a:pt x="21600" y="21590"/>
                    <a:pt x="21600" y="21590"/>
                  </a:cubicBezTo>
                  <a:cubicBezTo>
                    <a:pt x="20152" y="20831"/>
                    <a:pt x="18721" y="19981"/>
                    <a:pt x="17291" y="19012"/>
                  </a:cubicBezTo>
                  <a:cubicBezTo>
                    <a:pt x="17291" y="19012"/>
                    <a:pt x="14702" y="17164"/>
                    <a:pt x="12746" y="14117"/>
                  </a:cubicBezTo>
                  <a:lnTo>
                    <a:pt x="579" y="14117"/>
                  </a:lnTo>
                  <a:close/>
                  <a:moveTo>
                    <a:pt x="0" y="8782"/>
                  </a:moveTo>
                  <a:cubicBezTo>
                    <a:pt x="453" y="5335"/>
                    <a:pt x="2281" y="2987"/>
                    <a:pt x="2281" y="2987"/>
                  </a:cubicBezTo>
                  <a:cubicBezTo>
                    <a:pt x="3132" y="1898"/>
                    <a:pt x="3983" y="939"/>
                    <a:pt x="4979" y="0"/>
                  </a:cubicBezTo>
                  <a:cubicBezTo>
                    <a:pt x="13127" y="0"/>
                    <a:pt x="13127" y="0"/>
                    <a:pt x="13127" y="0"/>
                  </a:cubicBezTo>
                  <a:cubicBezTo>
                    <a:pt x="10845" y="3187"/>
                    <a:pt x="10302" y="6164"/>
                    <a:pt x="10682" y="8782"/>
                  </a:cubicBezTo>
                  <a:lnTo>
                    <a:pt x="0" y="8782"/>
                  </a:lnTo>
                  <a:close/>
                </a:path>
              </a:pathLst>
            </a:custGeom>
            <a:gradFill flip="none" rotWithShape="1">
              <a:gsLst>
                <a:gs pos="0">
                  <a:srgbClr val="9FDCF2"/>
                </a:gs>
                <a:gs pos="85000">
                  <a:srgbClr val="52B3D9"/>
                </a:gs>
              </a:gsLst>
              <a:lin ang="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grpSp>
      <p:sp>
        <p:nvSpPr>
          <p:cNvPr id="88" name="Rectangle 16"/>
          <p:cNvSpPr/>
          <p:nvPr/>
        </p:nvSpPr>
        <p:spPr>
          <a:xfrm>
            <a:off x="0" y="203200"/>
            <a:ext cx="12192000" cy="6184900"/>
          </a:xfrm>
          <a:prstGeom prst="rect">
            <a:avLst/>
          </a:prstGeom>
          <a:gradFill>
            <a:gsLst>
              <a:gs pos="26000">
                <a:srgbClr val="053446"/>
              </a:gs>
              <a:gs pos="91000">
                <a:srgbClr val="255B74"/>
              </a:gs>
            </a:gsLst>
            <a:lin ang="1080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89" name="Title Text"/>
          <p:cNvSpPr txBox="1">
            <a:spLocks noGrp="1"/>
          </p:cNvSpPr>
          <p:nvPr>
            <p:ph type="title"/>
          </p:nvPr>
        </p:nvSpPr>
        <p:spPr>
          <a:prstGeom prst="rect">
            <a:avLst/>
          </a:prstGeom>
        </p:spPr>
        <p:txBody>
          <a:bodyPr/>
          <a:lstStyle/>
          <a:p>
            <a:r>
              <a:t>Title Text</a:t>
            </a:r>
          </a:p>
        </p:txBody>
      </p:sp>
      <p:sp>
        <p:nvSpPr>
          <p:cNvPr id="90" name="Body Level One…"/>
          <p:cNvSpPr txBox="1">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7_Title and Content">
    <p:spTree>
      <p:nvGrpSpPr>
        <p:cNvPr id="1" name=""/>
        <p:cNvGrpSpPr/>
        <p:nvPr/>
      </p:nvGrpSpPr>
      <p:grpSpPr>
        <a:xfrm>
          <a:off x="0" y="0"/>
          <a:ext cx="0" cy="0"/>
          <a:chOff x="0" y="0"/>
          <a:chExt cx="0" cy="0"/>
        </a:xfrm>
      </p:grpSpPr>
      <p:sp>
        <p:nvSpPr>
          <p:cNvPr id="98" name="Rectangle 21"/>
          <p:cNvSpPr/>
          <p:nvPr/>
        </p:nvSpPr>
        <p:spPr>
          <a:xfrm>
            <a:off x="0" y="-19393"/>
            <a:ext cx="12192000" cy="6887665"/>
          </a:xfrm>
          <a:prstGeom prst="rect">
            <a:avLst/>
          </a:prstGeom>
          <a:gradFill>
            <a:gsLst>
              <a:gs pos="25000">
                <a:srgbClr val="255B74"/>
              </a:gs>
              <a:gs pos="91000">
                <a:srgbClr val="C3873A"/>
              </a:gs>
            </a:gsLst>
            <a:lin ang="1080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grpSp>
        <p:nvGrpSpPr>
          <p:cNvPr id="102" name="Group 13"/>
          <p:cNvGrpSpPr/>
          <p:nvPr/>
        </p:nvGrpSpPr>
        <p:grpSpPr>
          <a:xfrm>
            <a:off x="517661" y="-19394"/>
            <a:ext cx="4628156" cy="6888846"/>
            <a:chOff x="0" y="0"/>
            <a:chExt cx="4628154" cy="6888845"/>
          </a:xfrm>
        </p:grpSpPr>
        <p:sp>
          <p:nvSpPr>
            <p:cNvPr id="99" name="Freeform 10"/>
            <p:cNvSpPr/>
            <p:nvPr/>
          </p:nvSpPr>
          <p:spPr>
            <a:xfrm>
              <a:off x="2037561" y="0"/>
              <a:ext cx="2590594" cy="6163773"/>
            </a:xfrm>
            <a:custGeom>
              <a:avLst/>
              <a:gdLst/>
              <a:ahLst/>
              <a:cxnLst>
                <a:cxn ang="0">
                  <a:pos x="wd2" y="hd2"/>
                </a:cxn>
                <a:cxn ang="5400000">
                  <a:pos x="wd2" y="hd2"/>
                </a:cxn>
                <a:cxn ang="10800000">
                  <a:pos x="wd2" y="hd2"/>
                </a:cxn>
                <a:cxn ang="16200000">
                  <a:pos x="wd2" y="hd2"/>
                </a:cxn>
              </a:cxnLst>
              <a:rect l="0" t="0" r="r" b="b"/>
              <a:pathLst>
                <a:path w="21195" h="21600" extrusionOk="0">
                  <a:moveTo>
                    <a:pt x="5830" y="15798"/>
                  </a:moveTo>
                  <a:cubicBezTo>
                    <a:pt x="6717" y="19279"/>
                    <a:pt x="9691" y="21600"/>
                    <a:pt x="9691" y="21600"/>
                  </a:cubicBezTo>
                  <a:cubicBezTo>
                    <a:pt x="6665" y="19592"/>
                    <a:pt x="4447" y="17662"/>
                    <a:pt x="2908" y="15810"/>
                  </a:cubicBezTo>
                  <a:lnTo>
                    <a:pt x="5830" y="15798"/>
                  </a:lnTo>
                  <a:close/>
                  <a:moveTo>
                    <a:pt x="6717" y="9852"/>
                  </a:moveTo>
                  <a:cubicBezTo>
                    <a:pt x="8517" y="6728"/>
                    <a:pt x="12717" y="3302"/>
                    <a:pt x="21195" y="33"/>
                  </a:cubicBezTo>
                  <a:cubicBezTo>
                    <a:pt x="4682" y="0"/>
                    <a:pt x="4682" y="0"/>
                    <a:pt x="4682" y="0"/>
                  </a:cubicBezTo>
                  <a:cubicBezTo>
                    <a:pt x="1734" y="2689"/>
                    <a:pt x="-405" y="6025"/>
                    <a:pt x="65" y="9852"/>
                  </a:cubicBezTo>
                  <a:lnTo>
                    <a:pt x="6717" y="9852"/>
                  </a:lnTo>
                  <a:close/>
                </a:path>
              </a:pathLst>
            </a:custGeom>
            <a:gradFill flip="none" rotWithShape="1">
              <a:gsLst>
                <a:gs pos="0">
                  <a:srgbClr val="8ACCEC"/>
                </a:gs>
                <a:gs pos="100000">
                  <a:srgbClr val="6BB7E0"/>
                </a:gs>
              </a:gsLst>
              <a:lin ang="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100" name="Freeform 11"/>
            <p:cNvSpPr/>
            <p:nvPr/>
          </p:nvSpPr>
          <p:spPr>
            <a:xfrm>
              <a:off x="58550" y="4835738"/>
              <a:ext cx="910197" cy="20519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2613" y="15773"/>
                    <a:pt x="4683" y="8607"/>
                    <a:pt x="0" y="0"/>
                  </a:cubicBezTo>
                  <a:cubicBezTo>
                    <a:pt x="0" y="0"/>
                    <a:pt x="1057" y="9444"/>
                    <a:pt x="12537" y="21600"/>
                  </a:cubicBezTo>
                  <a:lnTo>
                    <a:pt x="21600" y="21600"/>
                  </a:lnTo>
                  <a:close/>
                </a:path>
              </a:pathLst>
            </a:custGeom>
            <a:solidFill>
              <a:srgbClr val="ABD5EB"/>
            </a:soli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101" name="Freeform 12"/>
            <p:cNvSpPr/>
            <p:nvPr/>
          </p:nvSpPr>
          <p:spPr>
            <a:xfrm>
              <a:off x="0" y="10643"/>
              <a:ext cx="3805786" cy="6878203"/>
            </a:xfrm>
            <a:custGeom>
              <a:avLst/>
              <a:gdLst/>
              <a:ahLst/>
              <a:cxnLst>
                <a:cxn ang="0">
                  <a:pos x="wd2" y="hd2"/>
                </a:cxn>
                <a:cxn ang="5400000">
                  <a:pos x="wd2" y="hd2"/>
                </a:cxn>
                <a:cxn ang="10800000">
                  <a:pos x="wd2" y="hd2"/>
                </a:cxn>
                <a:cxn ang="16200000">
                  <a:pos x="wd2" y="hd2"/>
                </a:cxn>
              </a:cxnLst>
              <a:rect l="0" t="0" r="r" b="b"/>
              <a:pathLst>
                <a:path w="21600" h="21594" extrusionOk="0">
                  <a:moveTo>
                    <a:pt x="579" y="14117"/>
                  </a:moveTo>
                  <a:cubicBezTo>
                    <a:pt x="1430" y="16515"/>
                    <a:pt x="3223" y="19082"/>
                    <a:pt x="6536" y="21590"/>
                  </a:cubicBezTo>
                  <a:cubicBezTo>
                    <a:pt x="6554" y="21600"/>
                    <a:pt x="21600" y="21590"/>
                    <a:pt x="21600" y="21590"/>
                  </a:cubicBezTo>
                  <a:cubicBezTo>
                    <a:pt x="20152" y="20831"/>
                    <a:pt x="18721" y="19981"/>
                    <a:pt x="17291" y="19012"/>
                  </a:cubicBezTo>
                  <a:cubicBezTo>
                    <a:pt x="17291" y="19012"/>
                    <a:pt x="14702" y="17164"/>
                    <a:pt x="12746" y="14117"/>
                  </a:cubicBezTo>
                  <a:lnTo>
                    <a:pt x="579" y="14117"/>
                  </a:lnTo>
                  <a:close/>
                  <a:moveTo>
                    <a:pt x="0" y="8782"/>
                  </a:moveTo>
                  <a:cubicBezTo>
                    <a:pt x="453" y="5335"/>
                    <a:pt x="2281" y="2987"/>
                    <a:pt x="2281" y="2987"/>
                  </a:cubicBezTo>
                  <a:cubicBezTo>
                    <a:pt x="3132" y="1898"/>
                    <a:pt x="3983" y="939"/>
                    <a:pt x="4979" y="0"/>
                  </a:cubicBezTo>
                  <a:cubicBezTo>
                    <a:pt x="13127" y="0"/>
                    <a:pt x="13127" y="0"/>
                    <a:pt x="13127" y="0"/>
                  </a:cubicBezTo>
                  <a:cubicBezTo>
                    <a:pt x="10845" y="3187"/>
                    <a:pt x="10302" y="6164"/>
                    <a:pt x="10682" y="8782"/>
                  </a:cubicBezTo>
                  <a:lnTo>
                    <a:pt x="0" y="8782"/>
                  </a:lnTo>
                  <a:close/>
                </a:path>
              </a:pathLst>
            </a:custGeom>
            <a:gradFill flip="none" rotWithShape="1">
              <a:gsLst>
                <a:gs pos="0">
                  <a:srgbClr val="9FDCF2"/>
                </a:gs>
                <a:gs pos="85000">
                  <a:srgbClr val="52B3D9"/>
                </a:gs>
              </a:gsLst>
              <a:lin ang="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grpSp>
      <p:sp>
        <p:nvSpPr>
          <p:cNvPr id="103" name="Rectangle 20"/>
          <p:cNvSpPr/>
          <p:nvPr/>
        </p:nvSpPr>
        <p:spPr>
          <a:xfrm>
            <a:off x="0" y="203200"/>
            <a:ext cx="12192000" cy="6184900"/>
          </a:xfrm>
          <a:prstGeom prst="rect">
            <a:avLst/>
          </a:prstGeom>
          <a:gradFill>
            <a:gsLst>
              <a:gs pos="26000">
                <a:srgbClr val="053446"/>
              </a:gs>
              <a:gs pos="91000">
                <a:srgbClr val="255B74"/>
              </a:gs>
            </a:gsLst>
            <a:lin ang="1080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04" name="Title Text"/>
          <p:cNvSpPr txBox="1">
            <a:spLocks noGrp="1"/>
          </p:cNvSpPr>
          <p:nvPr>
            <p:ph type="title"/>
          </p:nvPr>
        </p:nvSpPr>
        <p:spPr>
          <a:xfrm>
            <a:off x="5410984" y="838200"/>
            <a:ext cx="6169060" cy="1200329"/>
          </a:xfrm>
          <a:prstGeom prst="rect">
            <a:avLst/>
          </a:prstGeom>
        </p:spPr>
        <p:txBody>
          <a:bodyPr/>
          <a:lstStyle/>
          <a:p>
            <a:r>
              <a:t>Title Text</a:t>
            </a:r>
          </a:p>
        </p:txBody>
      </p:sp>
      <p:sp>
        <p:nvSpPr>
          <p:cNvPr id="105" name="Body Level One…"/>
          <p:cNvSpPr txBox="1">
            <a:spLocks noGrp="1"/>
          </p:cNvSpPr>
          <p:nvPr>
            <p:ph type="body" sz="quarter" idx="1"/>
          </p:nvPr>
        </p:nvSpPr>
        <p:spPr>
          <a:xfrm>
            <a:off x="5410200" y="2214709"/>
            <a:ext cx="6169058" cy="162300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8_Title and Content">
    <p:spTree>
      <p:nvGrpSpPr>
        <p:cNvPr id="1" name=""/>
        <p:cNvGrpSpPr/>
        <p:nvPr/>
      </p:nvGrpSpPr>
      <p:grpSpPr>
        <a:xfrm>
          <a:off x="0" y="0"/>
          <a:ext cx="0" cy="0"/>
          <a:chOff x="0" y="0"/>
          <a:chExt cx="0" cy="0"/>
        </a:xfrm>
      </p:grpSpPr>
      <p:sp>
        <p:nvSpPr>
          <p:cNvPr id="113" name="Rectangle 20"/>
          <p:cNvSpPr/>
          <p:nvPr/>
        </p:nvSpPr>
        <p:spPr>
          <a:xfrm>
            <a:off x="0" y="0"/>
            <a:ext cx="12192000" cy="6858000"/>
          </a:xfrm>
          <a:prstGeom prst="rect">
            <a:avLst/>
          </a:prstGeom>
          <a:gradFill>
            <a:gsLst>
              <a:gs pos="26000">
                <a:srgbClr val="053446"/>
              </a:gs>
              <a:gs pos="91000">
                <a:srgbClr val="255B74"/>
              </a:gs>
            </a:gsLst>
            <a:lin ang="1080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14"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pic>
        <p:nvPicPr>
          <p:cNvPr id="121" name="Picture 8" descr="Picture 8"/>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22" name="Rectangle 7"/>
          <p:cNvSpPr/>
          <p:nvPr/>
        </p:nvSpPr>
        <p:spPr>
          <a:xfrm>
            <a:off x="0" y="2463616"/>
            <a:ext cx="12192000" cy="1713654"/>
          </a:xfrm>
          <a:prstGeom prst="rect">
            <a:avLst/>
          </a:prstGeom>
          <a:gradFill>
            <a:gsLst>
              <a:gs pos="0">
                <a:srgbClr val="032939"/>
              </a:gs>
              <a:gs pos="51000">
                <a:srgbClr val="1D4E66"/>
              </a:gs>
              <a:gs pos="98000">
                <a:srgbClr val="032939"/>
              </a:gs>
            </a:gsLst>
            <a:lin ang="10800000"/>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123" name="Title Text"/>
          <p:cNvSpPr txBox="1">
            <a:spLocks noGrp="1"/>
          </p:cNvSpPr>
          <p:nvPr>
            <p:ph type="title"/>
          </p:nvPr>
        </p:nvSpPr>
        <p:spPr>
          <a:xfrm>
            <a:off x="831850" y="3016567"/>
            <a:ext cx="10515600" cy="646334"/>
          </a:xfrm>
          <a:prstGeom prst="rect">
            <a:avLst/>
          </a:prstGeom>
        </p:spPr>
        <p:txBody>
          <a:bodyPr/>
          <a:lstStyle>
            <a:lvl1pPr algn="ctr"/>
          </a:lstStyle>
          <a:p>
            <a:r>
              <a:t>Title Text</a:t>
            </a:r>
          </a:p>
        </p:txBody>
      </p:sp>
      <p:sp>
        <p:nvSpPr>
          <p:cNvPr id="124"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595959"/>
        </a:solidFill>
        <a:effectLst/>
      </p:bgPr>
    </p:bg>
    <p:spTree>
      <p:nvGrpSpPr>
        <p:cNvPr id="1" name=""/>
        <p:cNvGrpSpPr/>
        <p:nvPr/>
      </p:nvGrpSpPr>
      <p:grpSpPr>
        <a:xfrm>
          <a:off x="0" y="0"/>
          <a:ext cx="0" cy="0"/>
          <a:chOff x="0" y="0"/>
          <a:chExt cx="0" cy="0"/>
        </a:xfrm>
      </p:grpSpPr>
      <p:sp>
        <p:nvSpPr>
          <p:cNvPr id="131" name="Slide Number"/>
          <p:cNvSpPr txBox="1">
            <a:spLocks noGrp="1"/>
          </p:cNvSpPr>
          <p:nvPr>
            <p:ph type="sldNum" sz="quarter" idx="2"/>
          </p:nvPr>
        </p:nvSpPr>
        <p:spPr>
          <a:prstGeom prst="rect">
            <a:avLst/>
          </a:prstGeom>
        </p:spPr>
        <p:txBody>
          <a:bodyPr/>
          <a:lstStyle>
            <a:lvl1pPr>
              <a:defRPr>
                <a:solidFill>
                  <a:srgbClr val="65CBF9"/>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8"/>
          <p:cNvSpPr/>
          <p:nvPr/>
        </p:nvSpPr>
        <p:spPr>
          <a:xfrm>
            <a:off x="0" y="0"/>
            <a:ext cx="12192000" cy="6858000"/>
          </a:xfrm>
          <a:prstGeom prst="rect">
            <a:avLst/>
          </a:prstGeom>
          <a:gradFill>
            <a:gsLst>
              <a:gs pos="11000">
                <a:srgbClr val="C7A16D"/>
              </a:gs>
              <a:gs pos="73000">
                <a:srgbClr val="5C7A8F"/>
              </a:gs>
            </a:gsLst>
          </a:gra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grpSp>
        <p:nvGrpSpPr>
          <p:cNvPr id="6" name="Group 19"/>
          <p:cNvGrpSpPr/>
          <p:nvPr/>
        </p:nvGrpSpPr>
        <p:grpSpPr>
          <a:xfrm>
            <a:off x="517661" y="-19394"/>
            <a:ext cx="4628156" cy="6888846"/>
            <a:chOff x="0" y="0"/>
            <a:chExt cx="4628154" cy="6888845"/>
          </a:xfrm>
        </p:grpSpPr>
        <p:sp>
          <p:nvSpPr>
            <p:cNvPr id="3" name="Freeform 10"/>
            <p:cNvSpPr/>
            <p:nvPr/>
          </p:nvSpPr>
          <p:spPr>
            <a:xfrm>
              <a:off x="2037561" y="0"/>
              <a:ext cx="2590594" cy="6163773"/>
            </a:xfrm>
            <a:custGeom>
              <a:avLst/>
              <a:gdLst/>
              <a:ahLst/>
              <a:cxnLst>
                <a:cxn ang="0">
                  <a:pos x="wd2" y="hd2"/>
                </a:cxn>
                <a:cxn ang="5400000">
                  <a:pos x="wd2" y="hd2"/>
                </a:cxn>
                <a:cxn ang="10800000">
                  <a:pos x="wd2" y="hd2"/>
                </a:cxn>
                <a:cxn ang="16200000">
                  <a:pos x="wd2" y="hd2"/>
                </a:cxn>
              </a:cxnLst>
              <a:rect l="0" t="0" r="r" b="b"/>
              <a:pathLst>
                <a:path w="21195" h="21600" extrusionOk="0">
                  <a:moveTo>
                    <a:pt x="5830" y="15798"/>
                  </a:moveTo>
                  <a:cubicBezTo>
                    <a:pt x="6717" y="19279"/>
                    <a:pt x="9691" y="21600"/>
                    <a:pt x="9691" y="21600"/>
                  </a:cubicBezTo>
                  <a:cubicBezTo>
                    <a:pt x="6665" y="19592"/>
                    <a:pt x="4447" y="17662"/>
                    <a:pt x="2908" y="15810"/>
                  </a:cubicBezTo>
                  <a:lnTo>
                    <a:pt x="5830" y="15798"/>
                  </a:lnTo>
                  <a:close/>
                  <a:moveTo>
                    <a:pt x="6717" y="9852"/>
                  </a:moveTo>
                  <a:cubicBezTo>
                    <a:pt x="8517" y="6728"/>
                    <a:pt x="12717" y="3302"/>
                    <a:pt x="21195" y="33"/>
                  </a:cubicBezTo>
                  <a:cubicBezTo>
                    <a:pt x="4682" y="0"/>
                    <a:pt x="4682" y="0"/>
                    <a:pt x="4682" y="0"/>
                  </a:cubicBezTo>
                  <a:cubicBezTo>
                    <a:pt x="1734" y="2689"/>
                    <a:pt x="-405" y="6025"/>
                    <a:pt x="65" y="9852"/>
                  </a:cubicBezTo>
                  <a:lnTo>
                    <a:pt x="6717" y="9852"/>
                  </a:lnTo>
                  <a:close/>
                </a:path>
              </a:pathLst>
            </a:custGeom>
            <a:gradFill flip="none" rotWithShape="1">
              <a:gsLst>
                <a:gs pos="0">
                  <a:srgbClr val="B3D5EB"/>
                </a:gs>
                <a:gs pos="100000">
                  <a:srgbClr val="A1C7E2"/>
                </a:gs>
              </a:gsLst>
              <a:lin ang="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4" name="Freeform 11"/>
            <p:cNvSpPr/>
            <p:nvPr/>
          </p:nvSpPr>
          <p:spPr>
            <a:xfrm>
              <a:off x="58550" y="4835738"/>
              <a:ext cx="910197" cy="20519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2613" y="15773"/>
                    <a:pt x="4683" y="8607"/>
                    <a:pt x="0" y="0"/>
                  </a:cubicBezTo>
                  <a:cubicBezTo>
                    <a:pt x="0" y="0"/>
                    <a:pt x="1057" y="9444"/>
                    <a:pt x="12537" y="21600"/>
                  </a:cubicBezTo>
                  <a:lnTo>
                    <a:pt x="21600" y="21600"/>
                  </a:lnTo>
                  <a:close/>
                </a:path>
              </a:pathLst>
            </a:custGeom>
            <a:solidFill>
              <a:srgbClr val="ABD5EB"/>
            </a:soli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5" name="Freeform 12"/>
            <p:cNvSpPr/>
            <p:nvPr/>
          </p:nvSpPr>
          <p:spPr>
            <a:xfrm>
              <a:off x="0" y="10643"/>
              <a:ext cx="3805786" cy="6878203"/>
            </a:xfrm>
            <a:custGeom>
              <a:avLst/>
              <a:gdLst/>
              <a:ahLst/>
              <a:cxnLst>
                <a:cxn ang="0">
                  <a:pos x="wd2" y="hd2"/>
                </a:cxn>
                <a:cxn ang="5400000">
                  <a:pos x="wd2" y="hd2"/>
                </a:cxn>
                <a:cxn ang="10800000">
                  <a:pos x="wd2" y="hd2"/>
                </a:cxn>
                <a:cxn ang="16200000">
                  <a:pos x="wd2" y="hd2"/>
                </a:cxn>
              </a:cxnLst>
              <a:rect l="0" t="0" r="r" b="b"/>
              <a:pathLst>
                <a:path w="21600" h="21594" extrusionOk="0">
                  <a:moveTo>
                    <a:pt x="579" y="14117"/>
                  </a:moveTo>
                  <a:cubicBezTo>
                    <a:pt x="1430" y="16515"/>
                    <a:pt x="3223" y="19082"/>
                    <a:pt x="6536" y="21590"/>
                  </a:cubicBezTo>
                  <a:cubicBezTo>
                    <a:pt x="6554" y="21600"/>
                    <a:pt x="21600" y="21590"/>
                    <a:pt x="21600" y="21590"/>
                  </a:cubicBezTo>
                  <a:cubicBezTo>
                    <a:pt x="20152" y="20831"/>
                    <a:pt x="18721" y="19981"/>
                    <a:pt x="17291" y="19012"/>
                  </a:cubicBezTo>
                  <a:cubicBezTo>
                    <a:pt x="17291" y="19012"/>
                    <a:pt x="14702" y="17164"/>
                    <a:pt x="12746" y="14117"/>
                  </a:cubicBezTo>
                  <a:lnTo>
                    <a:pt x="579" y="14117"/>
                  </a:lnTo>
                  <a:close/>
                  <a:moveTo>
                    <a:pt x="0" y="8782"/>
                  </a:moveTo>
                  <a:cubicBezTo>
                    <a:pt x="453" y="5335"/>
                    <a:pt x="2281" y="2987"/>
                    <a:pt x="2281" y="2987"/>
                  </a:cubicBezTo>
                  <a:cubicBezTo>
                    <a:pt x="3132" y="1898"/>
                    <a:pt x="3983" y="939"/>
                    <a:pt x="4979" y="0"/>
                  </a:cubicBezTo>
                  <a:cubicBezTo>
                    <a:pt x="13127" y="0"/>
                    <a:pt x="13127" y="0"/>
                    <a:pt x="13127" y="0"/>
                  </a:cubicBezTo>
                  <a:cubicBezTo>
                    <a:pt x="10845" y="3187"/>
                    <a:pt x="10302" y="6164"/>
                    <a:pt x="10682" y="8782"/>
                  </a:cubicBezTo>
                  <a:lnTo>
                    <a:pt x="0" y="8782"/>
                  </a:lnTo>
                  <a:close/>
                </a:path>
              </a:pathLst>
            </a:custGeom>
            <a:gradFill flip="none" rotWithShape="1">
              <a:gsLst>
                <a:gs pos="0">
                  <a:srgbClr val="B7D9EB"/>
                </a:gs>
                <a:gs pos="85000">
                  <a:srgbClr val="9BC2D8"/>
                </a:gs>
              </a:gsLst>
              <a:lin ang="0" scaled="0"/>
            </a:grad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grpSp>
      <p:sp>
        <p:nvSpPr>
          <p:cNvPr id="7" name="Rectangle 23"/>
          <p:cNvSpPr/>
          <p:nvPr/>
        </p:nvSpPr>
        <p:spPr>
          <a:xfrm>
            <a:off x="0" y="203200"/>
            <a:ext cx="12192000" cy="61849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8" name="Title Text"/>
          <p:cNvSpPr txBox="1">
            <a:spLocks noGrp="1"/>
          </p:cNvSpPr>
          <p:nvPr>
            <p:ph type="title"/>
          </p:nvPr>
        </p:nvSpPr>
        <p:spPr>
          <a:xfrm>
            <a:off x="952500" y="1104144"/>
            <a:ext cx="10393682" cy="6463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9" name="Body Level One…"/>
          <p:cNvSpPr txBox="1">
            <a:spLocks noGrp="1"/>
          </p:cNvSpPr>
          <p:nvPr>
            <p:ph type="body" idx="1"/>
          </p:nvPr>
        </p:nvSpPr>
        <p:spPr>
          <a:xfrm>
            <a:off x="952500" y="2271859"/>
            <a:ext cx="10619924" cy="16230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10" name="Slide Number"/>
          <p:cNvSpPr txBox="1">
            <a:spLocks noGrp="1"/>
          </p:cNvSpPr>
          <p:nvPr>
            <p:ph type="sldNum" sz="quarter" idx="2"/>
          </p:nvPr>
        </p:nvSpPr>
        <p:spPr>
          <a:xfrm>
            <a:off x="11824867" y="6472776"/>
            <a:ext cx="273653" cy="264251"/>
          </a:xfrm>
          <a:prstGeom prst="rect">
            <a:avLst/>
          </a:prstGeom>
          <a:ln w="12700">
            <a:miter lim="400000"/>
          </a:ln>
        </p:spPr>
        <p:txBody>
          <a:bodyPr wrap="none" lIns="45718" tIns="45718" rIns="45718" bIns="45718" anchor="ctr">
            <a:spAutoFit/>
          </a:bodyPr>
          <a:lstStyle>
            <a:lvl1pPr algn="r">
              <a:defRPr sz="1200">
                <a:solidFill>
                  <a:srgbClr val="FFFFFF"/>
                </a:solidFill>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Lst>
  <p:transition spd="med"/>
  <p:txStyles>
    <p:titleStyle>
      <a:lvl1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65CBF9"/>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65CBF9"/>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65CBF9"/>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65CBF9"/>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65CBF9"/>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65CBF9"/>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65CBF9"/>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65CBF9"/>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65CBF9"/>
          </a:solidFill>
          <a:uFillTx/>
          <a:latin typeface="Arial"/>
          <a:ea typeface="Arial"/>
          <a:cs typeface="Arial"/>
          <a:sym typeface="Arial"/>
        </a:defRPr>
      </a:lvl9pPr>
    </p:titleStyle>
    <p:bodyStyle>
      <a:lvl1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FFFFFF"/>
          </a:solidFill>
          <a:uFillTx/>
          <a:latin typeface="Arial"/>
          <a:ea typeface="Arial"/>
          <a:cs typeface="Arial"/>
          <a:sym typeface="Arial"/>
        </a:defRPr>
      </a:lvl1pPr>
      <a:lvl2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FFFFFF"/>
          </a:solidFill>
          <a:uFillTx/>
          <a:latin typeface="Arial"/>
          <a:ea typeface="Arial"/>
          <a:cs typeface="Arial"/>
          <a:sym typeface="Arial"/>
        </a:defRPr>
      </a:lvl2pPr>
      <a:lvl3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FFFFFF"/>
          </a:solidFill>
          <a:uFillTx/>
          <a:latin typeface="Arial"/>
          <a:ea typeface="Arial"/>
          <a:cs typeface="Arial"/>
          <a:sym typeface="Arial"/>
        </a:defRPr>
      </a:lvl3pPr>
      <a:lvl4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FFFFFF"/>
          </a:solidFill>
          <a:uFillTx/>
          <a:latin typeface="Arial"/>
          <a:ea typeface="Arial"/>
          <a:cs typeface="Arial"/>
          <a:sym typeface="Arial"/>
        </a:defRPr>
      </a:lvl4pPr>
      <a:lvl5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FFFFFF"/>
          </a:solidFill>
          <a:uFillTx/>
          <a:latin typeface="Arial"/>
          <a:ea typeface="Arial"/>
          <a:cs typeface="Arial"/>
          <a:sym typeface="Arial"/>
        </a:defRPr>
      </a:lvl5pPr>
      <a:lvl6pPr marL="25146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6pPr>
      <a:lvl7pPr marL="29718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7pPr>
      <a:lvl8pPr marL="34290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8pPr>
      <a:lvl9pPr marL="38862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8.x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8.xml"/><Relationship Id="rId5" Type="http://schemas.openxmlformats.org/officeDocument/2006/relationships/image" Target="../media/image18.emf"/><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8.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image" Target="../media/image30.emf"/><Relationship Id="rId1" Type="http://schemas.openxmlformats.org/officeDocument/2006/relationships/slideLayout" Target="../slideLayouts/slideLayout18.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 Id="rId9" Type="http://schemas.openxmlformats.org/officeDocument/2006/relationships/image" Target="../media/image37.emf"/></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18.xml"/><Relationship Id="rId4" Type="http://schemas.openxmlformats.org/officeDocument/2006/relationships/image" Target="../media/image40.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hyperlink" Target="https://asdc.larc.nasa.gov/project/GloSSAC" TargetMode="Externa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8.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18.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CFA14-AAD3-3706-BF39-617CB90B4327}"/>
              </a:ext>
            </a:extLst>
          </p:cNvPr>
          <p:cNvSpPr>
            <a:spLocks noGrp="1"/>
          </p:cNvSpPr>
          <p:nvPr>
            <p:ph type="title"/>
          </p:nvPr>
        </p:nvSpPr>
        <p:spPr>
          <a:xfrm>
            <a:off x="4914901" y="1104143"/>
            <a:ext cx="6678104" cy="2584987"/>
          </a:xfrm>
        </p:spPr>
        <p:txBody>
          <a:bodyPr>
            <a:normAutofit fontScale="90000"/>
          </a:bodyPr>
          <a:lstStyle/>
          <a:p>
            <a:r>
              <a:rPr lang="en-US" dirty="0">
                <a:effectLst/>
                <a:latin typeface="Helvetica" pitchFamily="2" charset="0"/>
              </a:rPr>
              <a:t>The Role of SAGE III/ISS and other Global Space-based Aerosol Measurements in Advancing and Sustaining </a:t>
            </a:r>
            <a:r>
              <a:rPr lang="en-US" dirty="0" err="1">
                <a:effectLst/>
                <a:latin typeface="Helvetica" pitchFamily="2" charset="0"/>
              </a:rPr>
              <a:t>GloSSAC</a:t>
            </a:r>
            <a:br>
              <a:rPr lang="en-US" dirty="0">
                <a:effectLst/>
                <a:latin typeface="Helvetica" pitchFamily="2" charset="0"/>
              </a:rPr>
            </a:br>
            <a:endParaRPr lang="en-US" dirty="0"/>
          </a:p>
        </p:txBody>
      </p:sp>
      <p:sp>
        <p:nvSpPr>
          <p:cNvPr id="3" name="Text Placeholder 2">
            <a:extLst>
              <a:ext uri="{FF2B5EF4-FFF2-40B4-BE49-F238E27FC236}">
                <a16:creationId xmlns:a16="http://schemas.microsoft.com/office/drawing/2014/main" id="{02AA10A2-C05E-2EE8-68D9-C5551BDA075E}"/>
              </a:ext>
            </a:extLst>
          </p:cNvPr>
          <p:cNvSpPr>
            <a:spLocks noGrp="1"/>
          </p:cNvSpPr>
          <p:nvPr>
            <p:ph type="body" sz="quarter" idx="1"/>
          </p:nvPr>
        </p:nvSpPr>
        <p:spPr>
          <a:xfrm>
            <a:off x="4914899" y="4590047"/>
            <a:ext cx="6678105" cy="1623009"/>
          </a:xfrm>
        </p:spPr>
        <p:txBody>
          <a:bodyPr>
            <a:normAutofit fontScale="70000" lnSpcReduction="20000"/>
          </a:bodyPr>
          <a:lstStyle/>
          <a:p>
            <a:r>
              <a:rPr lang="en-US" dirty="0"/>
              <a:t>PI: Mahesh Kovilakam</a:t>
            </a:r>
            <a:r>
              <a:rPr lang="en-US" baseline="30000" dirty="0"/>
              <a:t>1</a:t>
            </a:r>
            <a:r>
              <a:rPr lang="en-US" dirty="0"/>
              <a:t> </a:t>
            </a:r>
          </a:p>
          <a:p>
            <a:r>
              <a:rPr lang="en-US" dirty="0"/>
              <a:t>Collaborators: Larry Thomason</a:t>
            </a:r>
            <a:r>
              <a:rPr lang="en-US" baseline="30000" dirty="0"/>
              <a:t>2</a:t>
            </a:r>
            <a:r>
              <a:rPr lang="en-US" dirty="0"/>
              <a:t>, Travis Knepp</a:t>
            </a:r>
            <a:r>
              <a:rPr lang="en-US" baseline="30000" dirty="0"/>
              <a:t>2</a:t>
            </a:r>
            <a:r>
              <a:rPr lang="en-US" dirty="0"/>
              <a:t>, Adam Bourassa</a:t>
            </a:r>
            <a:r>
              <a:rPr lang="en-US" baseline="30000" dirty="0"/>
              <a:t>3</a:t>
            </a:r>
            <a:r>
              <a:rPr lang="en-US" dirty="0"/>
              <a:t>, and Landon Reiger</a:t>
            </a:r>
            <a:r>
              <a:rPr lang="en-US" baseline="30000" dirty="0"/>
              <a:t>3</a:t>
            </a:r>
            <a:r>
              <a:rPr lang="en-US" dirty="0"/>
              <a:t> </a:t>
            </a:r>
          </a:p>
          <a:p>
            <a:r>
              <a:rPr lang="en-US" baseline="30000" dirty="0"/>
              <a:t>1</a:t>
            </a:r>
            <a:r>
              <a:rPr lang="en-US" dirty="0"/>
              <a:t>ADNET Systems Inc</a:t>
            </a:r>
          </a:p>
          <a:p>
            <a:r>
              <a:rPr lang="en-US" baseline="30000" dirty="0"/>
              <a:t>2</a:t>
            </a:r>
            <a:r>
              <a:rPr lang="en-US" dirty="0"/>
              <a:t> NASA Langley Research Center</a:t>
            </a:r>
          </a:p>
          <a:p>
            <a:r>
              <a:rPr lang="en-US" baseline="30000" dirty="0"/>
              <a:t>3</a:t>
            </a:r>
            <a:r>
              <a:rPr lang="en-US" dirty="0"/>
              <a:t> University of Saskatchewan </a:t>
            </a:r>
          </a:p>
        </p:txBody>
      </p:sp>
    </p:spTree>
    <p:extLst>
      <p:ext uri="{BB962C8B-B14F-4D97-AF65-F5344CB8AC3E}">
        <p14:creationId xmlns:p14="http://schemas.microsoft.com/office/powerpoint/2010/main" val="231129794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C864D-4383-F68F-64DD-FE5E9B890AB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A4B021A-E665-C7D3-CE5E-7553F6621422}"/>
              </a:ext>
            </a:extLst>
          </p:cNvPr>
          <p:cNvSpPr>
            <a:spLocks noGrp="1"/>
          </p:cNvSpPr>
          <p:nvPr>
            <p:ph type="title"/>
          </p:nvPr>
        </p:nvSpPr>
        <p:spPr>
          <a:xfrm>
            <a:off x="838200" y="365125"/>
            <a:ext cx="10515600" cy="1325563"/>
          </a:xfrm>
        </p:spPr>
        <p:txBody>
          <a:bodyPr/>
          <a:lstStyle/>
          <a:p>
            <a:pPr algn="ctr"/>
            <a:r>
              <a:rPr lang="en-US" dirty="0"/>
              <a:t>Monthly Zonal averaged Extinction Coefficient</a:t>
            </a:r>
          </a:p>
        </p:txBody>
      </p:sp>
      <p:pic>
        <p:nvPicPr>
          <p:cNvPr id="3" name="Picture 2">
            <a:extLst>
              <a:ext uri="{FF2B5EF4-FFF2-40B4-BE49-F238E27FC236}">
                <a16:creationId xmlns:a16="http://schemas.microsoft.com/office/drawing/2014/main" id="{52B84750-59E6-1679-CE86-2AEF87705A39}"/>
              </a:ext>
            </a:extLst>
          </p:cNvPr>
          <p:cNvPicPr>
            <a:picLocks noChangeAspect="1"/>
          </p:cNvPicPr>
          <p:nvPr/>
        </p:nvPicPr>
        <p:blipFill>
          <a:blip r:embed="rId2"/>
          <a:stretch>
            <a:fillRect/>
          </a:stretch>
        </p:blipFill>
        <p:spPr>
          <a:xfrm>
            <a:off x="1444752" y="1536192"/>
            <a:ext cx="3429000" cy="3962400"/>
          </a:xfrm>
          <a:prstGeom prst="rect">
            <a:avLst/>
          </a:prstGeom>
        </p:spPr>
      </p:pic>
      <p:pic>
        <p:nvPicPr>
          <p:cNvPr id="5" name="Picture 4">
            <a:extLst>
              <a:ext uri="{FF2B5EF4-FFF2-40B4-BE49-F238E27FC236}">
                <a16:creationId xmlns:a16="http://schemas.microsoft.com/office/drawing/2014/main" id="{4410C841-80E6-CDBB-4333-462202CFD00F}"/>
              </a:ext>
            </a:extLst>
          </p:cNvPr>
          <p:cNvPicPr>
            <a:picLocks noChangeAspect="1"/>
          </p:cNvPicPr>
          <p:nvPr/>
        </p:nvPicPr>
        <p:blipFill>
          <a:blip r:embed="rId3"/>
          <a:stretch>
            <a:fillRect/>
          </a:stretch>
        </p:blipFill>
        <p:spPr>
          <a:xfrm>
            <a:off x="6547104" y="1536192"/>
            <a:ext cx="3429000" cy="3962400"/>
          </a:xfrm>
          <a:prstGeom prst="rect">
            <a:avLst/>
          </a:prstGeom>
        </p:spPr>
      </p:pic>
      <p:pic>
        <p:nvPicPr>
          <p:cNvPr id="7" name="Picture 6">
            <a:extLst>
              <a:ext uri="{FF2B5EF4-FFF2-40B4-BE49-F238E27FC236}">
                <a16:creationId xmlns:a16="http://schemas.microsoft.com/office/drawing/2014/main" id="{8089F1BA-1183-BA7E-3EB3-970F27A01A7D}"/>
              </a:ext>
            </a:extLst>
          </p:cNvPr>
          <p:cNvPicPr>
            <a:picLocks noChangeAspect="1"/>
          </p:cNvPicPr>
          <p:nvPr/>
        </p:nvPicPr>
        <p:blipFill>
          <a:blip r:embed="rId4"/>
          <a:stretch>
            <a:fillRect/>
          </a:stretch>
        </p:blipFill>
        <p:spPr>
          <a:xfrm>
            <a:off x="6547104" y="1536192"/>
            <a:ext cx="3429000" cy="3975100"/>
          </a:xfrm>
          <a:prstGeom prst="rect">
            <a:avLst/>
          </a:prstGeom>
        </p:spPr>
      </p:pic>
    </p:spTree>
    <p:extLst>
      <p:ext uri="{BB962C8B-B14F-4D97-AF65-F5344CB8AC3E}">
        <p14:creationId xmlns:p14="http://schemas.microsoft.com/office/powerpoint/2010/main" val="24198612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14623-D0C7-CF25-01D1-DDD2B72E864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1FF1F57-B250-3A7A-1B92-33EE1D172D0F}"/>
              </a:ext>
            </a:extLst>
          </p:cNvPr>
          <p:cNvSpPr>
            <a:spLocks noGrp="1"/>
          </p:cNvSpPr>
          <p:nvPr>
            <p:ph type="title"/>
          </p:nvPr>
        </p:nvSpPr>
        <p:spPr>
          <a:xfrm>
            <a:off x="838200" y="365125"/>
            <a:ext cx="10515600" cy="1325563"/>
          </a:xfrm>
        </p:spPr>
        <p:txBody>
          <a:bodyPr/>
          <a:lstStyle/>
          <a:p>
            <a:pPr algn="ctr"/>
            <a:r>
              <a:rPr lang="en-US" dirty="0"/>
              <a:t>Monthly Zonal averaged Extinction Coefficient</a:t>
            </a:r>
          </a:p>
        </p:txBody>
      </p:sp>
      <p:pic>
        <p:nvPicPr>
          <p:cNvPr id="7" name="Picture 6">
            <a:extLst>
              <a:ext uri="{FF2B5EF4-FFF2-40B4-BE49-F238E27FC236}">
                <a16:creationId xmlns:a16="http://schemas.microsoft.com/office/drawing/2014/main" id="{8FC8BF80-75D8-1088-0118-04A90A72F468}"/>
              </a:ext>
            </a:extLst>
          </p:cNvPr>
          <p:cNvPicPr>
            <a:picLocks noChangeAspect="1"/>
          </p:cNvPicPr>
          <p:nvPr/>
        </p:nvPicPr>
        <p:blipFill>
          <a:blip r:embed="rId2"/>
          <a:stretch>
            <a:fillRect/>
          </a:stretch>
        </p:blipFill>
        <p:spPr>
          <a:xfrm>
            <a:off x="1444752" y="1536192"/>
            <a:ext cx="3429000" cy="3962400"/>
          </a:xfrm>
          <a:prstGeom prst="rect">
            <a:avLst/>
          </a:prstGeom>
        </p:spPr>
      </p:pic>
      <p:pic>
        <p:nvPicPr>
          <p:cNvPr id="8" name="Picture 7">
            <a:extLst>
              <a:ext uri="{FF2B5EF4-FFF2-40B4-BE49-F238E27FC236}">
                <a16:creationId xmlns:a16="http://schemas.microsoft.com/office/drawing/2014/main" id="{8FA8087C-11A9-8191-F4AE-AE07F022D73D}"/>
              </a:ext>
            </a:extLst>
          </p:cNvPr>
          <p:cNvPicPr>
            <a:picLocks noChangeAspect="1"/>
          </p:cNvPicPr>
          <p:nvPr/>
        </p:nvPicPr>
        <p:blipFill>
          <a:blip r:embed="rId3"/>
          <a:stretch>
            <a:fillRect/>
          </a:stretch>
        </p:blipFill>
        <p:spPr>
          <a:xfrm>
            <a:off x="6547104" y="1536192"/>
            <a:ext cx="3429000" cy="3962400"/>
          </a:xfrm>
          <a:prstGeom prst="rect">
            <a:avLst/>
          </a:prstGeom>
        </p:spPr>
      </p:pic>
      <p:pic>
        <p:nvPicPr>
          <p:cNvPr id="9" name="Picture 8">
            <a:extLst>
              <a:ext uri="{FF2B5EF4-FFF2-40B4-BE49-F238E27FC236}">
                <a16:creationId xmlns:a16="http://schemas.microsoft.com/office/drawing/2014/main" id="{ABCBD6AA-8AC2-031D-BEBB-C733A4859299}"/>
              </a:ext>
            </a:extLst>
          </p:cNvPr>
          <p:cNvPicPr>
            <a:picLocks noChangeAspect="1"/>
          </p:cNvPicPr>
          <p:nvPr/>
        </p:nvPicPr>
        <p:blipFill>
          <a:blip r:embed="rId4"/>
          <a:stretch>
            <a:fillRect/>
          </a:stretch>
        </p:blipFill>
        <p:spPr>
          <a:xfrm>
            <a:off x="65471040" y="1536192"/>
            <a:ext cx="3429000" cy="3975100"/>
          </a:xfrm>
          <a:prstGeom prst="rect">
            <a:avLst/>
          </a:prstGeom>
        </p:spPr>
      </p:pic>
      <p:pic>
        <p:nvPicPr>
          <p:cNvPr id="10" name="Picture 9">
            <a:extLst>
              <a:ext uri="{FF2B5EF4-FFF2-40B4-BE49-F238E27FC236}">
                <a16:creationId xmlns:a16="http://schemas.microsoft.com/office/drawing/2014/main" id="{A94ED649-050F-ED0E-76DA-565050E1F5C4}"/>
              </a:ext>
            </a:extLst>
          </p:cNvPr>
          <p:cNvPicPr>
            <a:picLocks noChangeAspect="1"/>
          </p:cNvPicPr>
          <p:nvPr/>
        </p:nvPicPr>
        <p:blipFill>
          <a:blip r:embed="rId5"/>
          <a:stretch>
            <a:fillRect/>
          </a:stretch>
        </p:blipFill>
        <p:spPr>
          <a:xfrm>
            <a:off x="6547104" y="1536192"/>
            <a:ext cx="3429000" cy="3975100"/>
          </a:xfrm>
          <a:prstGeom prst="rect">
            <a:avLst/>
          </a:prstGeom>
        </p:spPr>
      </p:pic>
      <p:grpSp>
        <p:nvGrpSpPr>
          <p:cNvPr id="23" name="Group 22">
            <a:extLst>
              <a:ext uri="{FF2B5EF4-FFF2-40B4-BE49-F238E27FC236}">
                <a16:creationId xmlns:a16="http://schemas.microsoft.com/office/drawing/2014/main" id="{A9D9792D-39C1-9690-FEDE-7E58C4FE3717}"/>
              </a:ext>
            </a:extLst>
          </p:cNvPr>
          <p:cNvGrpSpPr/>
          <p:nvPr/>
        </p:nvGrpSpPr>
        <p:grpSpPr>
          <a:xfrm>
            <a:off x="5169408" y="3517392"/>
            <a:ext cx="1997234" cy="2972396"/>
            <a:chOff x="5169408" y="3517392"/>
            <a:chExt cx="1997234" cy="2972396"/>
          </a:xfrm>
        </p:grpSpPr>
        <p:grpSp>
          <p:nvGrpSpPr>
            <p:cNvPr id="17" name="Group 16">
              <a:extLst>
                <a:ext uri="{FF2B5EF4-FFF2-40B4-BE49-F238E27FC236}">
                  <a16:creationId xmlns:a16="http://schemas.microsoft.com/office/drawing/2014/main" id="{7E2E7FC7-DA3E-7027-B6E6-451D0B8AAA6A}"/>
                </a:ext>
              </a:extLst>
            </p:cNvPr>
            <p:cNvGrpSpPr/>
            <p:nvPr/>
          </p:nvGrpSpPr>
          <p:grpSpPr>
            <a:xfrm>
              <a:off x="5190697" y="5814389"/>
              <a:ext cx="1975945" cy="675399"/>
              <a:chOff x="9116175" y="3921265"/>
              <a:chExt cx="1975945" cy="675399"/>
            </a:xfrm>
          </p:grpSpPr>
          <p:sp>
            <p:nvSpPr>
              <p:cNvPr id="19" name="Oval 18">
                <a:extLst>
                  <a:ext uri="{FF2B5EF4-FFF2-40B4-BE49-F238E27FC236}">
                    <a16:creationId xmlns:a16="http://schemas.microsoft.com/office/drawing/2014/main" id="{3FD4CC6E-9857-9061-2302-CEDE3CEFEE8A}"/>
                  </a:ext>
                </a:extLst>
              </p:cNvPr>
              <p:cNvSpPr/>
              <p:nvPr/>
            </p:nvSpPr>
            <p:spPr>
              <a:xfrm>
                <a:off x="9116175" y="3921265"/>
                <a:ext cx="1975945" cy="67539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22FFA11A-5C07-6578-43E8-26BB59796ED4}"/>
                  </a:ext>
                </a:extLst>
              </p:cNvPr>
              <p:cNvSpPr txBox="1"/>
              <p:nvPr/>
            </p:nvSpPr>
            <p:spPr>
              <a:xfrm>
                <a:off x="9275683" y="4074298"/>
                <a:ext cx="1656928" cy="369332"/>
              </a:xfrm>
              <a:prstGeom prst="rect">
                <a:avLst/>
              </a:prstGeom>
              <a:noFill/>
            </p:spPr>
            <p:txBody>
              <a:bodyPr wrap="none" rtlCol="0">
                <a:spAutoFit/>
              </a:bodyPr>
              <a:lstStyle/>
              <a:p>
                <a:r>
                  <a:rPr lang="en-US" dirty="0"/>
                  <a:t>Tonga Eruption</a:t>
                </a:r>
              </a:p>
            </p:txBody>
          </p:sp>
        </p:grpSp>
        <p:cxnSp>
          <p:nvCxnSpPr>
            <p:cNvPr id="18" name="Straight Arrow Connector 17">
              <a:extLst>
                <a:ext uri="{FF2B5EF4-FFF2-40B4-BE49-F238E27FC236}">
                  <a16:creationId xmlns:a16="http://schemas.microsoft.com/office/drawing/2014/main" id="{EB03043B-98A9-A93D-E7B4-EEED05B5D538}"/>
                </a:ext>
              </a:extLst>
            </p:cNvPr>
            <p:cNvCxnSpPr>
              <a:cxnSpLocks/>
            </p:cNvCxnSpPr>
            <p:nvPr/>
          </p:nvCxnSpPr>
          <p:spPr>
            <a:xfrm flipH="1" flipV="1">
              <a:off x="5169408" y="3517392"/>
              <a:ext cx="1069446" cy="228453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697720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5EABA-0CE2-8FF7-5674-EB6ED447CD3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337EB91-6DC2-BE99-F03B-6E2412079060}"/>
              </a:ext>
            </a:extLst>
          </p:cNvPr>
          <p:cNvSpPr>
            <a:spLocks noGrp="1"/>
          </p:cNvSpPr>
          <p:nvPr>
            <p:ph type="title"/>
          </p:nvPr>
        </p:nvSpPr>
        <p:spPr>
          <a:xfrm>
            <a:off x="838200" y="31491"/>
            <a:ext cx="10515600" cy="746985"/>
          </a:xfrm>
        </p:spPr>
        <p:txBody>
          <a:bodyPr>
            <a:normAutofit/>
          </a:bodyPr>
          <a:lstStyle/>
          <a:p>
            <a:pPr algn="ctr"/>
            <a:r>
              <a:rPr lang="en-US" sz="2400" dirty="0"/>
              <a:t>SAOD (745 nm)</a:t>
            </a:r>
          </a:p>
        </p:txBody>
      </p:sp>
      <p:pic>
        <p:nvPicPr>
          <p:cNvPr id="3" name="Picture 2">
            <a:extLst>
              <a:ext uri="{FF2B5EF4-FFF2-40B4-BE49-F238E27FC236}">
                <a16:creationId xmlns:a16="http://schemas.microsoft.com/office/drawing/2014/main" id="{68464967-FC28-57C4-5DB8-7AEBA77C4AEB}"/>
              </a:ext>
            </a:extLst>
          </p:cNvPr>
          <p:cNvPicPr>
            <a:picLocks noChangeAspect="1"/>
          </p:cNvPicPr>
          <p:nvPr/>
        </p:nvPicPr>
        <p:blipFill>
          <a:blip r:embed="rId2"/>
          <a:stretch>
            <a:fillRect/>
          </a:stretch>
        </p:blipFill>
        <p:spPr>
          <a:xfrm>
            <a:off x="2736273" y="773535"/>
            <a:ext cx="2423004" cy="5852160"/>
          </a:xfrm>
          <a:prstGeom prst="rect">
            <a:avLst/>
          </a:prstGeom>
        </p:spPr>
      </p:pic>
      <p:pic>
        <p:nvPicPr>
          <p:cNvPr id="5" name="Picture 4">
            <a:extLst>
              <a:ext uri="{FF2B5EF4-FFF2-40B4-BE49-F238E27FC236}">
                <a16:creationId xmlns:a16="http://schemas.microsoft.com/office/drawing/2014/main" id="{261B7AF2-DF70-2BC3-D0BB-C00053C195A2}"/>
              </a:ext>
            </a:extLst>
          </p:cNvPr>
          <p:cNvPicPr>
            <a:picLocks noChangeAspect="1"/>
          </p:cNvPicPr>
          <p:nvPr/>
        </p:nvPicPr>
        <p:blipFill>
          <a:blip r:embed="rId3"/>
          <a:stretch>
            <a:fillRect/>
          </a:stretch>
        </p:blipFill>
        <p:spPr>
          <a:xfrm>
            <a:off x="5713371" y="785890"/>
            <a:ext cx="2423004" cy="5852160"/>
          </a:xfrm>
          <a:prstGeom prst="rect">
            <a:avLst/>
          </a:prstGeom>
        </p:spPr>
      </p:pic>
    </p:spTree>
    <p:extLst>
      <p:ext uri="{BB962C8B-B14F-4D97-AF65-F5344CB8AC3E}">
        <p14:creationId xmlns:p14="http://schemas.microsoft.com/office/powerpoint/2010/main" val="5285084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48C116-B138-9FC5-3252-05E80FE99642}"/>
              </a:ext>
            </a:extLst>
          </p:cNvPr>
          <p:cNvSpPr>
            <a:spLocks noGrp="1"/>
          </p:cNvSpPr>
          <p:nvPr>
            <p:ph type="title"/>
          </p:nvPr>
        </p:nvSpPr>
        <p:spPr>
          <a:xfrm>
            <a:off x="838200" y="365125"/>
            <a:ext cx="10515600" cy="1325563"/>
          </a:xfrm>
        </p:spPr>
        <p:txBody>
          <a:bodyPr/>
          <a:lstStyle/>
          <a:p>
            <a:pPr algn="ctr"/>
            <a:r>
              <a:rPr lang="en-US" dirty="0"/>
              <a:t>SAOD (745 nm)</a:t>
            </a:r>
          </a:p>
        </p:txBody>
      </p:sp>
      <p:grpSp>
        <p:nvGrpSpPr>
          <p:cNvPr id="6" name="Group 5">
            <a:extLst>
              <a:ext uri="{FF2B5EF4-FFF2-40B4-BE49-F238E27FC236}">
                <a16:creationId xmlns:a16="http://schemas.microsoft.com/office/drawing/2014/main" id="{A0F0406E-42CD-A188-1FAF-DE07F06759A8}"/>
              </a:ext>
            </a:extLst>
          </p:cNvPr>
          <p:cNvGrpSpPr/>
          <p:nvPr/>
        </p:nvGrpSpPr>
        <p:grpSpPr>
          <a:xfrm>
            <a:off x="2083676" y="2024906"/>
            <a:ext cx="7793423" cy="2703091"/>
            <a:chOff x="2083676" y="2024906"/>
            <a:chExt cx="7793423" cy="2703091"/>
          </a:xfrm>
        </p:grpSpPr>
        <p:pic>
          <p:nvPicPr>
            <p:cNvPr id="3" name="Picture 2">
              <a:extLst>
                <a:ext uri="{FF2B5EF4-FFF2-40B4-BE49-F238E27FC236}">
                  <a16:creationId xmlns:a16="http://schemas.microsoft.com/office/drawing/2014/main" id="{DCB9952C-8E17-DD10-5208-8B1459894DC2}"/>
                </a:ext>
              </a:extLst>
            </p:cNvPr>
            <p:cNvPicPr>
              <a:picLocks noChangeAspect="1"/>
            </p:cNvPicPr>
            <p:nvPr/>
          </p:nvPicPr>
          <p:blipFill>
            <a:blip r:embed="rId2"/>
            <a:srcRect b="54876"/>
            <a:stretch/>
          </p:blipFill>
          <p:spPr>
            <a:xfrm>
              <a:off x="2083676" y="2024906"/>
              <a:ext cx="7772400" cy="2139819"/>
            </a:xfrm>
            <a:prstGeom prst="rect">
              <a:avLst/>
            </a:prstGeom>
          </p:spPr>
        </p:pic>
        <p:pic>
          <p:nvPicPr>
            <p:cNvPr id="5" name="Picture 4">
              <a:extLst>
                <a:ext uri="{FF2B5EF4-FFF2-40B4-BE49-F238E27FC236}">
                  <a16:creationId xmlns:a16="http://schemas.microsoft.com/office/drawing/2014/main" id="{26D8EDDC-9FBA-426A-54A9-57E06BFD8257}"/>
                </a:ext>
              </a:extLst>
            </p:cNvPr>
            <p:cNvPicPr>
              <a:picLocks noChangeAspect="1"/>
            </p:cNvPicPr>
            <p:nvPr/>
          </p:nvPicPr>
          <p:blipFill>
            <a:blip r:embed="rId2"/>
            <a:srcRect t="90726"/>
            <a:stretch/>
          </p:blipFill>
          <p:spPr>
            <a:xfrm>
              <a:off x="2104699" y="4288226"/>
              <a:ext cx="7772400" cy="439771"/>
            </a:xfrm>
            <a:prstGeom prst="rect">
              <a:avLst/>
            </a:prstGeom>
          </p:spPr>
        </p:pic>
      </p:grpSp>
    </p:spTree>
    <p:extLst>
      <p:ext uri="{BB962C8B-B14F-4D97-AF65-F5344CB8AC3E}">
        <p14:creationId xmlns:p14="http://schemas.microsoft.com/office/powerpoint/2010/main" val="324103747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48C116-B138-9FC5-3252-05E80FE99642}"/>
              </a:ext>
            </a:extLst>
          </p:cNvPr>
          <p:cNvSpPr>
            <a:spLocks noGrp="1"/>
          </p:cNvSpPr>
          <p:nvPr>
            <p:ph type="title"/>
          </p:nvPr>
        </p:nvSpPr>
        <p:spPr>
          <a:xfrm>
            <a:off x="838200" y="365125"/>
            <a:ext cx="10515600" cy="1325563"/>
          </a:xfrm>
        </p:spPr>
        <p:txBody>
          <a:bodyPr/>
          <a:lstStyle/>
          <a:p>
            <a:pPr algn="ctr"/>
            <a:r>
              <a:rPr lang="en-US" dirty="0"/>
              <a:t>SAOD Comparison</a:t>
            </a:r>
          </a:p>
        </p:txBody>
      </p:sp>
      <p:pic>
        <p:nvPicPr>
          <p:cNvPr id="2" name="Content Placeholder 4">
            <a:extLst>
              <a:ext uri="{FF2B5EF4-FFF2-40B4-BE49-F238E27FC236}">
                <a16:creationId xmlns:a16="http://schemas.microsoft.com/office/drawing/2014/main" id="{16C724EA-817E-34E1-9211-D4537406DE63}"/>
              </a:ext>
            </a:extLst>
          </p:cNvPr>
          <p:cNvPicPr>
            <a:picLocks noChangeAspect="1"/>
          </p:cNvPicPr>
          <p:nvPr/>
        </p:nvPicPr>
        <p:blipFill>
          <a:blip r:embed="rId2"/>
          <a:stretch>
            <a:fillRect/>
          </a:stretch>
        </p:blipFill>
        <p:spPr>
          <a:xfrm>
            <a:off x="1379072" y="1411653"/>
            <a:ext cx="8632385" cy="53256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extLst>
      <p:ext uri="{BB962C8B-B14F-4D97-AF65-F5344CB8AC3E}">
        <p14:creationId xmlns:p14="http://schemas.microsoft.com/office/powerpoint/2010/main" val="76301402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E0A3D-3B9A-B7A8-9A6B-2EA7B3C02DB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01F3BDD-D20D-A7B9-9EA2-2C25E189ADD5}"/>
              </a:ext>
            </a:extLst>
          </p:cNvPr>
          <p:cNvSpPr>
            <a:spLocks noGrp="1"/>
          </p:cNvSpPr>
          <p:nvPr>
            <p:ph type="title"/>
          </p:nvPr>
        </p:nvSpPr>
        <p:spPr>
          <a:xfrm>
            <a:off x="838200" y="31491"/>
            <a:ext cx="10515600" cy="1325563"/>
          </a:xfrm>
        </p:spPr>
        <p:txBody>
          <a:bodyPr>
            <a:normAutofit/>
          </a:bodyPr>
          <a:lstStyle/>
          <a:p>
            <a:r>
              <a:rPr lang="en-US" sz="3200" dirty="0"/>
              <a:t>Extinction Coefficient (OMPS(NASA) and </a:t>
            </a:r>
            <a:r>
              <a:rPr lang="en-US" sz="3200" dirty="0" err="1"/>
              <a:t>GloSSAC</a:t>
            </a:r>
            <a:r>
              <a:rPr lang="en-US" sz="3200" dirty="0"/>
              <a:t>)</a:t>
            </a:r>
          </a:p>
        </p:txBody>
      </p:sp>
      <p:pic>
        <p:nvPicPr>
          <p:cNvPr id="3" name="Picture 2">
            <a:extLst>
              <a:ext uri="{FF2B5EF4-FFF2-40B4-BE49-F238E27FC236}">
                <a16:creationId xmlns:a16="http://schemas.microsoft.com/office/drawing/2014/main" id="{79F0C966-71A6-BD5D-6834-EE1D8DD3EEB0}"/>
              </a:ext>
            </a:extLst>
          </p:cNvPr>
          <p:cNvPicPr>
            <a:picLocks noChangeAspect="1"/>
          </p:cNvPicPr>
          <p:nvPr/>
        </p:nvPicPr>
        <p:blipFill>
          <a:blip r:embed="rId2"/>
          <a:stretch>
            <a:fillRect/>
          </a:stretch>
        </p:blipFill>
        <p:spPr>
          <a:xfrm>
            <a:off x="3428141" y="1034877"/>
            <a:ext cx="5834259" cy="2834640"/>
          </a:xfrm>
          <a:prstGeom prst="rect">
            <a:avLst/>
          </a:prstGeom>
        </p:spPr>
      </p:pic>
      <p:grpSp>
        <p:nvGrpSpPr>
          <p:cNvPr id="11" name="Group 10">
            <a:extLst>
              <a:ext uri="{FF2B5EF4-FFF2-40B4-BE49-F238E27FC236}">
                <a16:creationId xmlns:a16="http://schemas.microsoft.com/office/drawing/2014/main" id="{80B6B92A-B355-AB2D-D221-CDE1A5C24DC1}"/>
              </a:ext>
            </a:extLst>
          </p:cNvPr>
          <p:cNvGrpSpPr/>
          <p:nvPr/>
        </p:nvGrpSpPr>
        <p:grpSpPr>
          <a:xfrm>
            <a:off x="3440496" y="3150969"/>
            <a:ext cx="8616224" cy="3568333"/>
            <a:chOff x="3440496" y="3150969"/>
            <a:chExt cx="8616224" cy="3568333"/>
          </a:xfrm>
        </p:grpSpPr>
        <p:pic>
          <p:nvPicPr>
            <p:cNvPr id="5" name="Picture 4">
              <a:extLst>
                <a:ext uri="{FF2B5EF4-FFF2-40B4-BE49-F238E27FC236}">
                  <a16:creationId xmlns:a16="http://schemas.microsoft.com/office/drawing/2014/main" id="{F4A9B6C9-F04E-0F76-74BE-DD0779DB2CB0}"/>
                </a:ext>
              </a:extLst>
            </p:cNvPr>
            <p:cNvPicPr>
              <a:picLocks noChangeAspect="1"/>
            </p:cNvPicPr>
            <p:nvPr/>
          </p:nvPicPr>
          <p:blipFill>
            <a:blip r:embed="rId3"/>
            <a:stretch>
              <a:fillRect/>
            </a:stretch>
          </p:blipFill>
          <p:spPr>
            <a:xfrm>
              <a:off x="3440496" y="3884662"/>
              <a:ext cx="5834259" cy="2834640"/>
            </a:xfrm>
            <a:prstGeom prst="rect">
              <a:avLst/>
            </a:prstGeom>
          </p:spPr>
        </p:pic>
        <p:grpSp>
          <p:nvGrpSpPr>
            <p:cNvPr id="6" name="Group 5">
              <a:extLst>
                <a:ext uri="{FF2B5EF4-FFF2-40B4-BE49-F238E27FC236}">
                  <a16:creationId xmlns:a16="http://schemas.microsoft.com/office/drawing/2014/main" id="{E1A994B1-3DDE-D16D-6873-F9B696778777}"/>
                </a:ext>
              </a:extLst>
            </p:cNvPr>
            <p:cNvGrpSpPr/>
            <p:nvPr/>
          </p:nvGrpSpPr>
          <p:grpSpPr>
            <a:xfrm>
              <a:off x="9143997" y="3150969"/>
              <a:ext cx="2912723" cy="888271"/>
              <a:chOff x="6587087" y="3921265"/>
              <a:chExt cx="4439500" cy="953935"/>
            </a:xfrm>
          </p:grpSpPr>
          <p:grpSp>
            <p:nvGrpSpPr>
              <p:cNvPr id="7" name="Group 6">
                <a:extLst>
                  <a:ext uri="{FF2B5EF4-FFF2-40B4-BE49-F238E27FC236}">
                    <a16:creationId xmlns:a16="http://schemas.microsoft.com/office/drawing/2014/main" id="{6F40EE62-5C2C-F392-8BD1-3FBA8D9E694C}"/>
                  </a:ext>
                </a:extLst>
              </p:cNvPr>
              <p:cNvGrpSpPr/>
              <p:nvPr/>
            </p:nvGrpSpPr>
            <p:grpSpPr>
              <a:xfrm>
                <a:off x="9044230" y="3921265"/>
                <a:ext cx="1982357" cy="675399"/>
                <a:chOff x="9116175" y="3921265"/>
                <a:chExt cx="1982357" cy="675399"/>
              </a:xfrm>
            </p:grpSpPr>
            <p:sp>
              <p:nvSpPr>
                <p:cNvPr id="9" name="Oval 8">
                  <a:extLst>
                    <a:ext uri="{FF2B5EF4-FFF2-40B4-BE49-F238E27FC236}">
                      <a16:creationId xmlns:a16="http://schemas.microsoft.com/office/drawing/2014/main" id="{D4746B8E-71C2-C94F-B5D9-E07281C47781}"/>
                    </a:ext>
                  </a:extLst>
                </p:cNvPr>
                <p:cNvSpPr/>
                <p:nvPr/>
              </p:nvSpPr>
              <p:spPr>
                <a:xfrm>
                  <a:off x="9116175" y="3921265"/>
                  <a:ext cx="1975945" cy="67539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BC53FC0-C179-E1F9-2E51-CF797FB07E88}"/>
                    </a:ext>
                  </a:extLst>
                </p:cNvPr>
                <p:cNvSpPr txBox="1"/>
                <p:nvPr/>
              </p:nvSpPr>
              <p:spPr>
                <a:xfrm>
                  <a:off x="9219180" y="4074298"/>
                  <a:ext cx="1879352" cy="297476"/>
                </a:xfrm>
                <a:prstGeom prst="rect">
                  <a:avLst/>
                </a:prstGeom>
                <a:noFill/>
              </p:spPr>
              <p:txBody>
                <a:bodyPr wrap="none" rtlCol="0">
                  <a:spAutoFit/>
                </a:bodyPr>
                <a:lstStyle/>
                <a:p>
                  <a:r>
                    <a:rPr lang="en-US" sz="1200" dirty="0"/>
                    <a:t>Tonga Eruption</a:t>
                  </a:r>
                </a:p>
              </p:txBody>
            </p:sp>
          </p:grpSp>
          <p:cxnSp>
            <p:nvCxnSpPr>
              <p:cNvPr id="8" name="Straight Arrow Connector 7">
                <a:extLst>
                  <a:ext uri="{FF2B5EF4-FFF2-40B4-BE49-F238E27FC236}">
                    <a16:creationId xmlns:a16="http://schemas.microsoft.com/office/drawing/2014/main" id="{43DDA186-BD50-E2BE-6851-A791C0E56AE1}"/>
                  </a:ext>
                </a:extLst>
              </p:cNvPr>
              <p:cNvCxnSpPr>
                <a:cxnSpLocks/>
                <a:stCxn id="9" idx="2"/>
              </p:cNvCxnSpPr>
              <p:nvPr/>
            </p:nvCxnSpPr>
            <p:spPr>
              <a:xfrm flipH="1">
                <a:off x="6587087" y="4258965"/>
                <a:ext cx="2457143" cy="61623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2" name="TextBox 1">
            <a:extLst>
              <a:ext uri="{FF2B5EF4-FFF2-40B4-BE49-F238E27FC236}">
                <a16:creationId xmlns:a16="http://schemas.microsoft.com/office/drawing/2014/main" id="{D0E69855-0CBE-3E34-79FE-BC3D291C263D}"/>
              </a:ext>
            </a:extLst>
          </p:cNvPr>
          <p:cNvSpPr txBox="1"/>
          <p:nvPr/>
        </p:nvSpPr>
        <p:spPr>
          <a:xfrm>
            <a:off x="52251" y="1489163"/>
            <a:ext cx="2877349"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Helvetica"/>
              </a:rPr>
              <a:t>We use </a:t>
            </a:r>
            <a:r>
              <a:rPr kumimoji="0" lang="en-US" sz="1800" b="0" i="0" u="none" strike="noStrike" cap="none" spc="0" normalizeH="0" baseline="0" dirty="0" err="1">
                <a:ln>
                  <a:noFill/>
                </a:ln>
                <a:solidFill>
                  <a:srgbClr val="000000"/>
                </a:solidFill>
                <a:effectLst/>
                <a:uFillTx/>
                <a:latin typeface="+mj-lt"/>
                <a:ea typeface="+mj-ea"/>
                <a:cs typeface="+mj-cs"/>
                <a:sym typeface="Helvetica"/>
              </a:rPr>
              <a:t>GloSSAC</a:t>
            </a:r>
            <a:r>
              <a:rPr kumimoji="0" lang="en-US" sz="1800" b="0" i="0" u="none" strike="noStrike" cap="none" spc="0" normalizeH="0" baseline="0" dirty="0">
                <a:ln>
                  <a:noFill/>
                </a:ln>
                <a:solidFill>
                  <a:srgbClr val="000000"/>
                </a:solidFill>
                <a:effectLst/>
                <a:uFillTx/>
                <a:latin typeface="+mj-lt"/>
                <a:ea typeface="+mj-ea"/>
                <a:cs typeface="+mj-cs"/>
                <a:sym typeface="Helvetica"/>
              </a:rPr>
              <a:t> (OMPS(NASA)) Extinction Coefficient</a:t>
            </a:r>
          </a:p>
          <a:p>
            <a:pPr marL="0" marR="0" indent="0" algn="l" defTabSz="914400" rtl="0" fontAlgn="auto" latinLnBrk="0" hangingPunct="0">
              <a:lnSpc>
                <a:spcPct val="100000"/>
              </a:lnSpc>
              <a:spcBef>
                <a:spcPts val="0"/>
              </a:spcBef>
              <a:spcAft>
                <a:spcPts val="0"/>
              </a:spcAft>
              <a:buClrTx/>
              <a:buSzTx/>
              <a:buFontTx/>
              <a:buNone/>
              <a:tabLst/>
            </a:pPr>
            <a:r>
              <a:rPr lang="en-US" dirty="0"/>
              <a:t>at 525 (510) and 1020 (997) nm</a:t>
            </a:r>
          </a:p>
        </p:txBody>
      </p:sp>
    </p:spTree>
    <p:extLst>
      <p:ext uri="{BB962C8B-B14F-4D97-AF65-F5344CB8AC3E}">
        <p14:creationId xmlns:p14="http://schemas.microsoft.com/office/powerpoint/2010/main" val="22735300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3DC19-CDC8-15AC-AD9D-A8F9CDEC3AE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FB1BB03-F504-713E-831E-053D824773A7}"/>
              </a:ext>
            </a:extLst>
          </p:cNvPr>
          <p:cNvSpPr>
            <a:spLocks noGrp="1"/>
          </p:cNvSpPr>
          <p:nvPr>
            <p:ph type="title"/>
          </p:nvPr>
        </p:nvSpPr>
        <p:spPr>
          <a:xfrm>
            <a:off x="838200" y="43848"/>
            <a:ext cx="10515600" cy="813702"/>
          </a:xfrm>
        </p:spPr>
        <p:txBody>
          <a:bodyPr>
            <a:normAutofit/>
          </a:bodyPr>
          <a:lstStyle/>
          <a:p>
            <a:pPr algn="ctr"/>
            <a:r>
              <a:rPr lang="en-US" sz="2800" dirty="0"/>
              <a:t>SAOD (OMPS(NASA) and </a:t>
            </a:r>
            <a:r>
              <a:rPr lang="en-US" sz="2800" dirty="0" err="1"/>
              <a:t>GloSSAC</a:t>
            </a:r>
            <a:r>
              <a:rPr lang="en-US" sz="2800" dirty="0"/>
              <a:t>)</a:t>
            </a:r>
          </a:p>
        </p:txBody>
      </p:sp>
      <p:pic>
        <p:nvPicPr>
          <p:cNvPr id="10" name="Picture 9">
            <a:extLst>
              <a:ext uri="{FF2B5EF4-FFF2-40B4-BE49-F238E27FC236}">
                <a16:creationId xmlns:a16="http://schemas.microsoft.com/office/drawing/2014/main" id="{99B0C3D7-227C-4CDD-A382-A7E54E34D825}"/>
              </a:ext>
            </a:extLst>
          </p:cNvPr>
          <p:cNvPicPr>
            <a:picLocks noChangeAspect="1"/>
          </p:cNvPicPr>
          <p:nvPr/>
        </p:nvPicPr>
        <p:blipFill>
          <a:blip r:embed="rId2"/>
          <a:stretch>
            <a:fillRect/>
          </a:stretch>
        </p:blipFill>
        <p:spPr>
          <a:xfrm>
            <a:off x="2642289" y="939110"/>
            <a:ext cx="5465302" cy="1920240"/>
          </a:xfrm>
          <a:prstGeom prst="rect">
            <a:avLst/>
          </a:prstGeom>
        </p:spPr>
      </p:pic>
      <p:pic>
        <p:nvPicPr>
          <p:cNvPr id="11" name="Picture 10">
            <a:extLst>
              <a:ext uri="{FF2B5EF4-FFF2-40B4-BE49-F238E27FC236}">
                <a16:creationId xmlns:a16="http://schemas.microsoft.com/office/drawing/2014/main" id="{52891BB9-3743-701B-FD41-EF5850EBF441}"/>
              </a:ext>
            </a:extLst>
          </p:cNvPr>
          <p:cNvPicPr>
            <a:picLocks noChangeAspect="1"/>
          </p:cNvPicPr>
          <p:nvPr/>
        </p:nvPicPr>
        <p:blipFill>
          <a:blip r:embed="rId3"/>
          <a:stretch>
            <a:fillRect/>
          </a:stretch>
        </p:blipFill>
        <p:spPr>
          <a:xfrm>
            <a:off x="2641629" y="2841451"/>
            <a:ext cx="5465302" cy="1920240"/>
          </a:xfrm>
          <a:prstGeom prst="rect">
            <a:avLst/>
          </a:prstGeom>
        </p:spPr>
      </p:pic>
      <p:pic>
        <p:nvPicPr>
          <p:cNvPr id="12" name="Picture 11">
            <a:extLst>
              <a:ext uri="{FF2B5EF4-FFF2-40B4-BE49-F238E27FC236}">
                <a16:creationId xmlns:a16="http://schemas.microsoft.com/office/drawing/2014/main" id="{0836C7BC-DC62-CFDE-8A74-4AD5FB572705}"/>
              </a:ext>
            </a:extLst>
          </p:cNvPr>
          <p:cNvPicPr>
            <a:picLocks noChangeAspect="1"/>
          </p:cNvPicPr>
          <p:nvPr/>
        </p:nvPicPr>
        <p:blipFill>
          <a:blip r:embed="rId4"/>
          <a:stretch>
            <a:fillRect/>
          </a:stretch>
        </p:blipFill>
        <p:spPr>
          <a:xfrm>
            <a:off x="2653985" y="4868571"/>
            <a:ext cx="5465302" cy="1920240"/>
          </a:xfrm>
          <a:prstGeom prst="rect">
            <a:avLst/>
          </a:prstGeom>
        </p:spPr>
      </p:pic>
      <p:pic>
        <p:nvPicPr>
          <p:cNvPr id="14" name="Picture 13">
            <a:extLst>
              <a:ext uri="{FF2B5EF4-FFF2-40B4-BE49-F238E27FC236}">
                <a16:creationId xmlns:a16="http://schemas.microsoft.com/office/drawing/2014/main" id="{D2F057A1-02BB-F335-3EBD-B8B438C35D01}"/>
              </a:ext>
            </a:extLst>
          </p:cNvPr>
          <p:cNvPicPr>
            <a:picLocks noChangeAspect="1"/>
          </p:cNvPicPr>
          <p:nvPr/>
        </p:nvPicPr>
        <p:blipFill>
          <a:blip r:embed="rId5"/>
          <a:srcRect r="52568"/>
          <a:stretch/>
        </p:blipFill>
        <p:spPr>
          <a:xfrm>
            <a:off x="2642294" y="4865132"/>
            <a:ext cx="2609328" cy="1920240"/>
          </a:xfrm>
          <a:prstGeom prst="rect">
            <a:avLst/>
          </a:prstGeom>
        </p:spPr>
      </p:pic>
      <p:pic>
        <p:nvPicPr>
          <p:cNvPr id="13" name="Picture 12">
            <a:extLst>
              <a:ext uri="{FF2B5EF4-FFF2-40B4-BE49-F238E27FC236}">
                <a16:creationId xmlns:a16="http://schemas.microsoft.com/office/drawing/2014/main" id="{20B0B278-78A9-C687-A5FC-B6ABE19867B9}"/>
              </a:ext>
            </a:extLst>
          </p:cNvPr>
          <p:cNvPicPr>
            <a:picLocks noChangeAspect="1"/>
          </p:cNvPicPr>
          <p:nvPr/>
        </p:nvPicPr>
        <p:blipFill>
          <a:blip r:embed="rId6"/>
          <a:srcRect r="52556"/>
          <a:stretch/>
        </p:blipFill>
        <p:spPr>
          <a:xfrm>
            <a:off x="2641628" y="943446"/>
            <a:ext cx="2609994" cy="1920240"/>
          </a:xfrm>
          <a:prstGeom prst="rect">
            <a:avLst/>
          </a:prstGeom>
        </p:spPr>
      </p:pic>
    </p:spTree>
    <p:extLst>
      <p:ext uri="{BB962C8B-B14F-4D97-AF65-F5344CB8AC3E}">
        <p14:creationId xmlns:p14="http://schemas.microsoft.com/office/powerpoint/2010/main" val="1955197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54931-A52F-9F67-86AA-3F908AF684A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D756C02-D1B3-2E71-A5C4-9A21A467F429}"/>
              </a:ext>
            </a:extLst>
          </p:cNvPr>
          <p:cNvSpPr>
            <a:spLocks noGrp="1"/>
          </p:cNvSpPr>
          <p:nvPr>
            <p:ph type="title"/>
          </p:nvPr>
        </p:nvSpPr>
        <p:spPr>
          <a:xfrm>
            <a:off x="838200" y="31491"/>
            <a:ext cx="10515600" cy="571850"/>
          </a:xfrm>
        </p:spPr>
        <p:txBody>
          <a:bodyPr>
            <a:normAutofit/>
          </a:bodyPr>
          <a:lstStyle/>
          <a:p>
            <a:pPr algn="ctr"/>
            <a:r>
              <a:rPr lang="en-US" sz="2400" dirty="0"/>
              <a:t>SAOD Ratio (OMPS(NASA) and </a:t>
            </a:r>
            <a:r>
              <a:rPr lang="en-US" sz="2400" dirty="0" err="1"/>
              <a:t>GloSSAC</a:t>
            </a:r>
            <a:r>
              <a:rPr lang="en-US" sz="2400" dirty="0"/>
              <a:t>)</a:t>
            </a:r>
          </a:p>
        </p:txBody>
      </p:sp>
      <p:grpSp>
        <p:nvGrpSpPr>
          <p:cNvPr id="16" name="Group 15">
            <a:extLst>
              <a:ext uri="{FF2B5EF4-FFF2-40B4-BE49-F238E27FC236}">
                <a16:creationId xmlns:a16="http://schemas.microsoft.com/office/drawing/2014/main" id="{F99A068C-D750-6797-6409-BA1E453F45F5}"/>
              </a:ext>
            </a:extLst>
          </p:cNvPr>
          <p:cNvGrpSpPr/>
          <p:nvPr/>
        </p:nvGrpSpPr>
        <p:grpSpPr>
          <a:xfrm>
            <a:off x="3050066" y="603341"/>
            <a:ext cx="5501232" cy="1900138"/>
            <a:chOff x="3050066" y="603341"/>
            <a:chExt cx="5501232" cy="1900138"/>
          </a:xfrm>
        </p:grpSpPr>
        <p:pic>
          <p:nvPicPr>
            <p:cNvPr id="10" name="Picture 9">
              <a:extLst>
                <a:ext uri="{FF2B5EF4-FFF2-40B4-BE49-F238E27FC236}">
                  <a16:creationId xmlns:a16="http://schemas.microsoft.com/office/drawing/2014/main" id="{7C29FE60-AA63-6D33-167E-74A57DB11CD9}"/>
                </a:ext>
              </a:extLst>
            </p:cNvPr>
            <p:cNvPicPr>
              <a:picLocks noChangeAspect="1"/>
            </p:cNvPicPr>
            <p:nvPr/>
          </p:nvPicPr>
          <p:blipFill>
            <a:blip r:embed="rId2"/>
            <a:stretch>
              <a:fillRect/>
            </a:stretch>
          </p:blipFill>
          <p:spPr>
            <a:xfrm>
              <a:off x="4504697" y="2137719"/>
              <a:ext cx="2592593" cy="365760"/>
            </a:xfrm>
            <a:prstGeom prst="rect">
              <a:avLst/>
            </a:prstGeom>
          </p:spPr>
        </p:pic>
        <p:pic>
          <p:nvPicPr>
            <p:cNvPr id="11" name="Picture 10">
              <a:extLst>
                <a:ext uri="{FF2B5EF4-FFF2-40B4-BE49-F238E27FC236}">
                  <a16:creationId xmlns:a16="http://schemas.microsoft.com/office/drawing/2014/main" id="{32101B7A-7F1F-B941-A601-918CEC62FAAF}"/>
                </a:ext>
              </a:extLst>
            </p:cNvPr>
            <p:cNvPicPr>
              <a:picLocks noChangeAspect="1"/>
            </p:cNvPicPr>
            <p:nvPr/>
          </p:nvPicPr>
          <p:blipFill>
            <a:blip r:embed="rId3"/>
            <a:srcRect b="20095"/>
            <a:stretch/>
          </p:blipFill>
          <p:spPr>
            <a:xfrm>
              <a:off x="3050066" y="603341"/>
              <a:ext cx="5501232" cy="1534378"/>
            </a:xfrm>
            <a:prstGeom prst="rect">
              <a:avLst/>
            </a:prstGeom>
          </p:spPr>
        </p:pic>
      </p:grpSp>
      <p:grpSp>
        <p:nvGrpSpPr>
          <p:cNvPr id="17" name="Group 16">
            <a:extLst>
              <a:ext uri="{FF2B5EF4-FFF2-40B4-BE49-F238E27FC236}">
                <a16:creationId xmlns:a16="http://schemas.microsoft.com/office/drawing/2014/main" id="{BC69C4BA-503B-969D-9E36-11A15FAE25FB}"/>
              </a:ext>
            </a:extLst>
          </p:cNvPr>
          <p:cNvGrpSpPr/>
          <p:nvPr/>
        </p:nvGrpSpPr>
        <p:grpSpPr>
          <a:xfrm>
            <a:off x="3049650" y="2529696"/>
            <a:ext cx="5501232" cy="2000291"/>
            <a:chOff x="3049650" y="2529696"/>
            <a:chExt cx="5501232" cy="2000291"/>
          </a:xfrm>
        </p:grpSpPr>
        <p:pic>
          <p:nvPicPr>
            <p:cNvPr id="5" name="Picture 4">
              <a:extLst>
                <a:ext uri="{FF2B5EF4-FFF2-40B4-BE49-F238E27FC236}">
                  <a16:creationId xmlns:a16="http://schemas.microsoft.com/office/drawing/2014/main" id="{F687B584-48C1-58D2-D24B-BD94A280221D}"/>
                </a:ext>
              </a:extLst>
            </p:cNvPr>
            <p:cNvPicPr>
              <a:picLocks noChangeAspect="1"/>
            </p:cNvPicPr>
            <p:nvPr/>
          </p:nvPicPr>
          <p:blipFill>
            <a:blip r:embed="rId4"/>
            <a:stretch>
              <a:fillRect/>
            </a:stretch>
          </p:blipFill>
          <p:spPr>
            <a:xfrm>
              <a:off x="4507096" y="4164227"/>
              <a:ext cx="2592593" cy="365760"/>
            </a:xfrm>
            <a:prstGeom prst="rect">
              <a:avLst/>
            </a:prstGeom>
          </p:spPr>
        </p:pic>
        <p:pic>
          <p:nvPicPr>
            <p:cNvPr id="12" name="Picture 11">
              <a:extLst>
                <a:ext uri="{FF2B5EF4-FFF2-40B4-BE49-F238E27FC236}">
                  <a16:creationId xmlns:a16="http://schemas.microsoft.com/office/drawing/2014/main" id="{29821795-2ABC-A3BE-E8B3-E5714714C65A}"/>
                </a:ext>
              </a:extLst>
            </p:cNvPr>
            <p:cNvPicPr>
              <a:picLocks noChangeAspect="1"/>
            </p:cNvPicPr>
            <p:nvPr/>
          </p:nvPicPr>
          <p:blipFill>
            <a:blip r:embed="rId5"/>
            <a:srcRect b="14879"/>
            <a:stretch/>
          </p:blipFill>
          <p:spPr>
            <a:xfrm>
              <a:off x="3049650" y="2529696"/>
              <a:ext cx="5501232" cy="1634531"/>
            </a:xfrm>
            <a:prstGeom prst="rect">
              <a:avLst/>
            </a:prstGeom>
          </p:spPr>
        </p:pic>
      </p:grpSp>
      <p:grpSp>
        <p:nvGrpSpPr>
          <p:cNvPr id="18" name="Group 17">
            <a:extLst>
              <a:ext uri="{FF2B5EF4-FFF2-40B4-BE49-F238E27FC236}">
                <a16:creationId xmlns:a16="http://schemas.microsoft.com/office/drawing/2014/main" id="{64060F56-4DCA-6058-54D2-2DA4135AF948}"/>
              </a:ext>
            </a:extLst>
          </p:cNvPr>
          <p:cNvGrpSpPr/>
          <p:nvPr/>
        </p:nvGrpSpPr>
        <p:grpSpPr>
          <a:xfrm>
            <a:off x="3050066" y="4586494"/>
            <a:ext cx="5501232" cy="1997538"/>
            <a:chOff x="3050066" y="4586494"/>
            <a:chExt cx="5501232" cy="1997538"/>
          </a:xfrm>
        </p:grpSpPr>
        <p:pic>
          <p:nvPicPr>
            <p:cNvPr id="3" name="Picture 2">
              <a:extLst>
                <a:ext uri="{FF2B5EF4-FFF2-40B4-BE49-F238E27FC236}">
                  <a16:creationId xmlns:a16="http://schemas.microsoft.com/office/drawing/2014/main" id="{C0994DF5-849F-888C-8C5E-94E3ED3239E7}"/>
                </a:ext>
              </a:extLst>
            </p:cNvPr>
            <p:cNvPicPr>
              <a:picLocks noChangeAspect="1"/>
            </p:cNvPicPr>
            <p:nvPr/>
          </p:nvPicPr>
          <p:blipFill>
            <a:blip r:embed="rId6"/>
            <a:stretch>
              <a:fillRect/>
            </a:stretch>
          </p:blipFill>
          <p:spPr>
            <a:xfrm>
              <a:off x="4418201" y="6218272"/>
              <a:ext cx="2592593" cy="365760"/>
            </a:xfrm>
            <a:prstGeom prst="rect">
              <a:avLst/>
            </a:prstGeom>
          </p:spPr>
        </p:pic>
        <p:pic>
          <p:nvPicPr>
            <p:cNvPr id="13" name="Picture 12">
              <a:extLst>
                <a:ext uri="{FF2B5EF4-FFF2-40B4-BE49-F238E27FC236}">
                  <a16:creationId xmlns:a16="http://schemas.microsoft.com/office/drawing/2014/main" id="{B8904BED-AD07-D500-7003-85BE5470A909}"/>
                </a:ext>
              </a:extLst>
            </p:cNvPr>
            <p:cNvPicPr>
              <a:picLocks noChangeAspect="1"/>
            </p:cNvPicPr>
            <p:nvPr/>
          </p:nvPicPr>
          <p:blipFill>
            <a:blip r:embed="rId7"/>
            <a:srcRect b="14879"/>
            <a:stretch/>
          </p:blipFill>
          <p:spPr>
            <a:xfrm>
              <a:off x="3050066" y="4586494"/>
              <a:ext cx="5501232" cy="1634531"/>
            </a:xfrm>
            <a:prstGeom prst="rect">
              <a:avLst/>
            </a:prstGeom>
          </p:spPr>
        </p:pic>
      </p:grpSp>
      <p:pic>
        <p:nvPicPr>
          <p:cNvPr id="14" name="Picture 13">
            <a:extLst>
              <a:ext uri="{FF2B5EF4-FFF2-40B4-BE49-F238E27FC236}">
                <a16:creationId xmlns:a16="http://schemas.microsoft.com/office/drawing/2014/main" id="{8F1BDD89-7467-EA95-D331-6916A5DFB2B0}"/>
              </a:ext>
            </a:extLst>
          </p:cNvPr>
          <p:cNvPicPr>
            <a:picLocks noChangeAspect="1"/>
          </p:cNvPicPr>
          <p:nvPr/>
        </p:nvPicPr>
        <p:blipFill>
          <a:blip r:embed="rId8"/>
          <a:srcRect r="52132" b="19698"/>
          <a:stretch/>
        </p:blipFill>
        <p:spPr>
          <a:xfrm>
            <a:off x="3049234" y="621940"/>
            <a:ext cx="2610161" cy="1541996"/>
          </a:xfrm>
          <a:prstGeom prst="rect">
            <a:avLst/>
          </a:prstGeom>
        </p:spPr>
      </p:pic>
      <p:pic>
        <p:nvPicPr>
          <p:cNvPr id="15" name="Picture 14">
            <a:extLst>
              <a:ext uri="{FF2B5EF4-FFF2-40B4-BE49-F238E27FC236}">
                <a16:creationId xmlns:a16="http://schemas.microsoft.com/office/drawing/2014/main" id="{B52A9C97-593D-70A5-0E1F-F8D20FA7B225}"/>
              </a:ext>
            </a:extLst>
          </p:cNvPr>
          <p:cNvPicPr>
            <a:picLocks noChangeAspect="1"/>
          </p:cNvPicPr>
          <p:nvPr/>
        </p:nvPicPr>
        <p:blipFill>
          <a:blip r:embed="rId9"/>
          <a:srcRect r="51906" b="14879"/>
          <a:stretch/>
        </p:blipFill>
        <p:spPr>
          <a:xfrm>
            <a:off x="3036878" y="4565847"/>
            <a:ext cx="2622518" cy="1634531"/>
          </a:xfrm>
          <a:prstGeom prst="rect">
            <a:avLst/>
          </a:prstGeom>
        </p:spPr>
      </p:pic>
    </p:spTree>
    <p:extLst>
      <p:ext uri="{BB962C8B-B14F-4D97-AF65-F5344CB8AC3E}">
        <p14:creationId xmlns:p14="http://schemas.microsoft.com/office/powerpoint/2010/main" val="24033437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48C116-B138-9FC5-3252-05E80FE99642}"/>
              </a:ext>
            </a:extLst>
          </p:cNvPr>
          <p:cNvSpPr>
            <a:spLocks noGrp="1"/>
          </p:cNvSpPr>
          <p:nvPr>
            <p:ph type="title"/>
          </p:nvPr>
        </p:nvSpPr>
        <p:spPr>
          <a:xfrm>
            <a:off x="838200" y="365125"/>
            <a:ext cx="10515600" cy="1325563"/>
          </a:xfrm>
        </p:spPr>
        <p:txBody>
          <a:bodyPr/>
          <a:lstStyle/>
          <a:p>
            <a:r>
              <a:rPr lang="en-US" dirty="0"/>
              <a:t>Global SAOD and Volcanic Radiative Forcing</a:t>
            </a:r>
          </a:p>
        </p:txBody>
      </p:sp>
      <p:sp>
        <p:nvSpPr>
          <p:cNvPr id="5" name="TextBox 4">
            <a:extLst>
              <a:ext uri="{FF2B5EF4-FFF2-40B4-BE49-F238E27FC236}">
                <a16:creationId xmlns:a16="http://schemas.microsoft.com/office/drawing/2014/main" id="{40C808D3-B3EF-0F29-E032-41DF8404A694}"/>
              </a:ext>
            </a:extLst>
          </p:cNvPr>
          <p:cNvSpPr txBox="1"/>
          <p:nvPr/>
        </p:nvSpPr>
        <p:spPr>
          <a:xfrm>
            <a:off x="5257" y="6158083"/>
            <a:ext cx="6674069" cy="861774"/>
          </a:xfrm>
          <a:prstGeom prst="rect">
            <a:avLst/>
          </a:prstGeom>
          <a:noFill/>
        </p:spPr>
        <p:txBody>
          <a:bodyPr wrap="square" rtlCol="0">
            <a:spAutoFit/>
          </a:bodyPr>
          <a:lstStyle/>
          <a:p>
            <a:r>
              <a:rPr lang="en-US" sz="800" dirty="0">
                <a:effectLst/>
                <a:latin typeface="Helvetica" pitchFamily="2" charset="0"/>
              </a:rPr>
              <a:t>Time series of near global 550 nm SAOD (panel a), Effective Radiative Forcing (panel b), and temperature response (panel c) from OMPS(NASA), OMPS(SASK), OSIRIS, SAGEIII/ISS, and </a:t>
            </a:r>
            <a:r>
              <a:rPr lang="en-US" sz="800" dirty="0" err="1">
                <a:effectLst/>
                <a:latin typeface="Helvetica" pitchFamily="2" charset="0"/>
              </a:rPr>
              <a:t>GloSSAC</a:t>
            </a:r>
            <a:r>
              <a:rPr lang="en-US" sz="800" dirty="0">
                <a:effectLst/>
                <a:latin typeface="Helvetica" pitchFamily="2" charset="0"/>
              </a:rPr>
              <a:t>. To compute SAOD at 550 nm from 745 nm OMPS(NASA), OMPS(SASK), and OSIRIS, we used a constant Angstrom coefficient of 2.393, while for SAGE III/ISS and </a:t>
            </a:r>
            <a:r>
              <a:rPr lang="en-US" sz="800" dirty="0" err="1">
                <a:effectLst/>
                <a:latin typeface="Helvetica" pitchFamily="2" charset="0"/>
              </a:rPr>
              <a:t>GloSSAC</a:t>
            </a:r>
            <a:r>
              <a:rPr lang="en-US" sz="800" dirty="0">
                <a:effectLst/>
                <a:latin typeface="Helvetica" pitchFamily="2" charset="0"/>
              </a:rPr>
              <a:t> we used 1.97 to convert extinction from 525 to 550 nm. The resulting monthly surface temperature response in panel c is estimated from the </a:t>
            </a:r>
            <a:r>
              <a:rPr lang="en-US" sz="800" dirty="0" err="1">
                <a:effectLst/>
                <a:latin typeface="Helvetica" pitchFamily="2" charset="0"/>
              </a:rPr>
              <a:t>FaIR</a:t>
            </a:r>
            <a:r>
              <a:rPr lang="en-US" sz="800" dirty="0">
                <a:effectLst/>
                <a:latin typeface="Helvetica" pitchFamily="2" charset="0"/>
              </a:rPr>
              <a:t> model.</a:t>
            </a:r>
          </a:p>
          <a:p>
            <a:endParaRPr lang="en-US" dirty="0"/>
          </a:p>
        </p:txBody>
      </p:sp>
      <p:sp>
        <p:nvSpPr>
          <p:cNvPr id="6" name="TextBox 5">
            <a:extLst>
              <a:ext uri="{FF2B5EF4-FFF2-40B4-BE49-F238E27FC236}">
                <a16:creationId xmlns:a16="http://schemas.microsoft.com/office/drawing/2014/main" id="{9C8C2670-F8F3-9C49-FD4F-99C7E9C3FE62}"/>
              </a:ext>
            </a:extLst>
          </p:cNvPr>
          <p:cNvSpPr txBox="1"/>
          <p:nvPr/>
        </p:nvSpPr>
        <p:spPr>
          <a:xfrm>
            <a:off x="6561082" y="1505540"/>
            <a:ext cx="4792718" cy="1600438"/>
          </a:xfrm>
          <a:prstGeom prst="rect">
            <a:avLst/>
          </a:prstGeom>
          <a:noFill/>
        </p:spPr>
        <p:txBody>
          <a:bodyPr wrap="square" rtlCol="0">
            <a:spAutoFit/>
          </a:bodyPr>
          <a:lstStyle/>
          <a:p>
            <a:r>
              <a:rPr lang="en-US" sz="1600" dirty="0">
                <a:effectLst/>
                <a:latin typeface="Helvetica" pitchFamily="2" charset="0"/>
              </a:rPr>
              <a:t>ERF scaling factor is</a:t>
            </a:r>
            <a:r>
              <a:rPr lang="en-US" sz="1600" dirty="0">
                <a:latin typeface="Helvetica" pitchFamily="2" charset="0"/>
              </a:rPr>
              <a:t> </a:t>
            </a:r>
            <a:r>
              <a:rPr lang="en-US" sz="1600" dirty="0">
                <a:effectLst/>
                <a:latin typeface="Helvetica" pitchFamily="2" charset="0"/>
              </a:rPr>
              <a:t>estimated from the regression slope from Marshall et al. (2020), </a:t>
            </a:r>
          </a:p>
          <a:p>
            <a:r>
              <a:rPr lang="en-US" sz="1600" dirty="0">
                <a:effectLst/>
                <a:latin typeface="Helvetica" pitchFamily="2" charset="0"/>
              </a:rPr>
              <a:t>which is -20.7 x (1 - e-</a:t>
            </a:r>
            <a:r>
              <a:rPr lang="en-US" sz="1600" baseline="30000" dirty="0">
                <a:latin typeface="Helvetica" pitchFamily="2" charset="0"/>
              </a:rPr>
              <a:t>△</a:t>
            </a:r>
            <a:r>
              <a:rPr lang="en-US" sz="1600" baseline="30000" dirty="0">
                <a:effectLst/>
                <a:latin typeface="Helvetica" pitchFamily="2" charset="0"/>
              </a:rPr>
              <a:t>SAOD</a:t>
            </a:r>
            <a:r>
              <a:rPr lang="en-US" sz="1600" dirty="0">
                <a:effectLst/>
                <a:latin typeface="Helvetica" pitchFamily="2" charset="0"/>
              </a:rPr>
              <a:t>), where </a:t>
            </a:r>
            <a:r>
              <a:rPr lang="en-US" sz="1600" dirty="0">
                <a:latin typeface="Helvetica" pitchFamily="2" charset="0"/>
              </a:rPr>
              <a:t>△</a:t>
            </a:r>
            <a:r>
              <a:rPr lang="en-US" sz="1600" dirty="0">
                <a:effectLst/>
                <a:latin typeface="Helvetica" pitchFamily="2" charset="0"/>
              </a:rPr>
              <a:t>SAOD is the SAOD anomaly computed as deviation from the minimum of the SAOD time series</a:t>
            </a:r>
          </a:p>
          <a:p>
            <a:endParaRPr lang="en-US" dirty="0"/>
          </a:p>
        </p:txBody>
      </p:sp>
      <p:sp>
        <p:nvSpPr>
          <p:cNvPr id="7" name="TextBox 6">
            <a:extLst>
              <a:ext uri="{FF2B5EF4-FFF2-40B4-BE49-F238E27FC236}">
                <a16:creationId xmlns:a16="http://schemas.microsoft.com/office/drawing/2014/main" id="{C9B1985F-5A30-2E0D-7576-D6A5290C9E41}"/>
              </a:ext>
            </a:extLst>
          </p:cNvPr>
          <p:cNvSpPr txBox="1"/>
          <p:nvPr/>
        </p:nvSpPr>
        <p:spPr>
          <a:xfrm>
            <a:off x="6561082" y="3076555"/>
            <a:ext cx="4989787" cy="2369880"/>
          </a:xfrm>
          <a:prstGeom prst="rect">
            <a:avLst/>
          </a:prstGeom>
          <a:noFill/>
        </p:spPr>
        <p:txBody>
          <a:bodyPr wrap="square" rtlCol="0">
            <a:spAutoFit/>
          </a:bodyPr>
          <a:lstStyle/>
          <a:p>
            <a:r>
              <a:rPr lang="en-US" sz="1600" dirty="0"/>
              <a:t>Finite amplitude Impulse Response (</a:t>
            </a:r>
            <a:r>
              <a:rPr lang="en-US" sz="1600" dirty="0" err="1"/>
              <a:t>FaIR</a:t>
            </a:r>
            <a:r>
              <a:rPr lang="en-US" sz="1600" dirty="0"/>
              <a:t>) model to estimate temperature response from the estimated ERF time series.</a:t>
            </a:r>
          </a:p>
          <a:p>
            <a:r>
              <a:rPr lang="en-US" sz="1600" dirty="0"/>
              <a:t>We performed six 1000-member ensembles corresponding to the five aerosol optical property datasets used in our study, plus an ensemble with no stratospheric aerosols-induced ERF</a:t>
            </a:r>
          </a:p>
          <a:p>
            <a:endParaRPr lang="en-US" dirty="0"/>
          </a:p>
          <a:p>
            <a:endParaRPr lang="en-US" dirty="0"/>
          </a:p>
        </p:txBody>
      </p:sp>
      <p:graphicFrame>
        <p:nvGraphicFramePr>
          <p:cNvPr id="2" name="Table 1">
            <a:extLst>
              <a:ext uri="{FF2B5EF4-FFF2-40B4-BE49-F238E27FC236}">
                <a16:creationId xmlns:a16="http://schemas.microsoft.com/office/drawing/2014/main" id="{614F503A-9CD4-B2ED-0A1C-69B4C9E5FD29}"/>
              </a:ext>
            </a:extLst>
          </p:cNvPr>
          <p:cNvGraphicFramePr>
            <a:graphicFrameLocks noGrp="1"/>
          </p:cNvGraphicFramePr>
          <p:nvPr>
            <p:extLst>
              <p:ext uri="{D42A27DB-BD31-4B8C-83A1-F6EECF244321}">
                <p14:modId xmlns:p14="http://schemas.microsoft.com/office/powerpoint/2010/main" val="2132263756"/>
              </p:ext>
            </p:extLst>
          </p:nvPr>
        </p:nvGraphicFramePr>
        <p:xfrm>
          <a:off x="6988100" y="4910461"/>
          <a:ext cx="4792716" cy="1800121"/>
        </p:xfrm>
        <a:graphic>
          <a:graphicData uri="http://schemas.openxmlformats.org/drawingml/2006/table">
            <a:tbl>
              <a:tblPr firstRow="1" bandRow="1">
                <a:tableStyleId>{5C22544A-7EE6-4342-B048-85BDC9FD1C3A}</a:tableStyleId>
              </a:tblPr>
              <a:tblGrid>
                <a:gridCol w="798786">
                  <a:extLst>
                    <a:ext uri="{9D8B030D-6E8A-4147-A177-3AD203B41FA5}">
                      <a16:colId xmlns:a16="http://schemas.microsoft.com/office/drawing/2014/main" val="3773353542"/>
                    </a:ext>
                  </a:extLst>
                </a:gridCol>
                <a:gridCol w="798786">
                  <a:extLst>
                    <a:ext uri="{9D8B030D-6E8A-4147-A177-3AD203B41FA5}">
                      <a16:colId xmlns:a16="http://schemas.microsoft.com/office/drawing/2014/main" val="163571657"/>
                    </a:ext>
                  </a:extLst>
                </a:gridCol>
                <a:gridCol w="798786">
                  <a:extLst>
                    <a:ext uri="{9D8B030D-6E8A-4147-A177-3AD203B41FA5}">
                      <a16:colId xmlns:a16="http://schemas.microsoft.com/office/drawing/2014/main" val="3254077739"/>
                    </a:ext>
                  </a:extLst>
                </a:gridCol>
                <a:gridCol w="798786">
                  <a:extLst>
                    <a:ext uri="{9D8B030D-6E8A-4147-A177-3AD203B41FA5}">
                      <a16:colId xmlns:a16="http://schemas.microsoft.com/office/drawing/2014/main" val="3168008173"/>
                    </a:ext>
                  </a:extLst>
                </a:gridCol>
                <a:gridCol w="798786">
                  <a:extLst>
                    <a:ext uri="{9D8B030D-6E8A-4147-A177-3AD203B41FA5}">
                      <a16:colId xmlns:a16="http://schemas.microsoft.com/office/drawing/2014/main" val="3077028242"/>
                    </a:ext>
                  </a:extLst>
                </a:gridCol>
                <a:gridCol w="798786">
                  <a:extLst>
                    <a:ext uri="{9D8B030D-6E8A-4147-A177-3AD203B41FA5}">
                      <a16:colId xmlns:a16="http://schemas.microsoft.com/office/drawing/2014/main" val="462852821"/>
                    </a:ext>
                  </a:extLst>
                </a:gridCol>
              </a:tblGrid>
              <a:tr h="428521">
                <a:tc>
                  <a:txBody>
                    <a:bodyPr/>
                    <a:lstStyle/>
                    <a:p>
                      <a:endParaRPr lang="en-US" sz="1200" dirty="0"/>
                    </a:p>
                  </a:txBody>
                  <a:tcPr/>
                </a:tc>
                <a:tc>
                  <a:txBody>
                    <a:bodyPr/>
                    <a:lstStyle/>
                    <a:p>
                      <a:r>
                        <a:rPr lang="en-US" sz="1000" dirty="0"/>
                        <a:t>NASA</a:t>
                      </a:r>
                    </a:p>
                    <a:p>
                      <a:r>
                        <a:rPr lang="en-US" sz="1000" dirty="0"/>
                        <a:t>(Aug 2022)</a:t>
                      </a:r>
                    </a:p>
                  </a:txBody>
                  <a:tcPr/>
                </a:tc>
                <a:tc>
                  <a:txBody>
                    <a:bodyPr/>
                    <a:lstStyle/>
                    <a:p>
                      <a:r>
                        <a:rPr lang="en-US" sz="1000" dirty="0"/>
                        <a:t>SASK</a:t>
                      </a:r>
                    </a:p>
                    <a:p>
                      <a:r>
                        <a:rPr lang="en-US" sz="1000" dirty="0"/>
                        <a:t>(Aug 2022)</a:t>
                      </a:r>
                    </a:p>
                  </a:txBody>
                  <a:tcPr/>
                </a:tc>
                <a:tc>
                  <a:txBody>
                    <a:bodyPr/>
                    <a:lstStyle/>
                    <a:p>
                      <a:r>
                        <a:rPr lang="en-US" sz="1000" dirty="0"/>
                        <a:t>OSIRIS</a:t>
                      </a:r>
                    </a:p>
                    <a:p>
                      <a:r>
                        <a:rPr lang="en-US" sz="1000" dirty="0"/>
                        <a:t>(Aug 2022)</a:t>
                      </a:r>
                    </a:p>
                  </a:txBody>
                  <a:tcPr/>
                </a:tc>
                <a:tc>
                  <a:txBody>
                    <a:bodyPr/>
                    <a:lstStyle/>
                    <a:p>
                      <a:r>
                        <a:rPr lang="en-US" sz="1000" dirty="0"/>
                        <a:t>SAGEIII/ISS</a:t>
                      </a:r>
                    </a:p>
                    <a:p>
                      <a:r>
                        <a:rPr lang="en-US" sz="1000" dirty="0"/>
                        <a:t>(Aug 2022)</a:t>
                      </a:r>
                    </a:p>
                  </a:txBody>
                  <a:tcPr/>
                </a:tc>
                <a:tc>
                  <a:txBody>
                    <a:bodyPr/>
                    <a:lstStyle/>
                    <a:p>
                      <a:r>
                        <a:rPr lang="en-US" sz="1000" dirty="0" err="1"/>
                        <a:t>GloSSAC</a:t>
                      </a:r>
                      <a:endParaRPr lang="en-US" sz="1000" dirty="0"/>
                    </a:p>
                    <a:p>
                      <a:r>
                        <a:rPr lang="en-US" sz="1000" dirty="0"/>
                        <a:t>(Aug 2022)</a:t>
                      </a:r>
                    </a:p>
                  </a:txBody>
                  <a:tcPr/>
                </a:tc>
                <a:extLst>
                  <a:ext uri="{0D108BD9-81ED-4DB2-BD59-A6C34878D82A}">
                    <a16:rowId xmlns:a16="http://schemas.microsoft.com/office/drawing/2014/main" val="4029828421"/>
                  </a:ext>
                </a:extLst>
              </a:tr>
              <a:tr h="187309">
                <a:tc>
                  <a:txBody>
                    <a:bodyPr/>
                    <a:lstStyle/>
                    <a:p>
                      <a:pPr algn="ctr"/>
                      <a:endParaRPr lang="en-US" dirty="0">
                        <a:latin typeface="Helvetica" pitchFamily="2" charset="0"/>
                      </a:endParaRPr>
                    </a:p>
                    <a:p>
                      <a:pPr algn="ctr"/>
                      <a:r>
                        <a:rPr lang="en-US" dirty="0">
                          <a:latin typeface="Helvetica" pitchFamily="2" charset="0"/>
                        </a:rPr>
                        <a:t>△</a:t>
                      </a:r>
                      <a:r>
                        <a:rPr lang="en-US" sz="1200" dirty="0"/>
                        <a:t>SAOD</a:t>
                      </a:r>
                    </a:p>
                  </a:txBody>
                  <a:tcPr/>
                </a:tc>
                <a:tc>
                  <a:txBody>
                    <a:bodyPr/>
                    <a:lstStyle/>
                    <a:p>
                      <a:r>
                        <a:rPr lang="en-US" sz="1200" b="1" i="0" u="none" strike="noStrike" cap="none" spc="0" baseline="0" dirty="0">
                          <a:solidFill>
                            <a:schemeClr val="dk1"/>
                          </a:solidFill>
                          <a:effectLst/>
                          <a:uFillTx/>
                          <a:latin typeface="+mn-lt"/>
                          <a:ea typeface="+mn-ea"/>
                          <a:cs typeface="+mn-cs"/>
                          <a:sym typeface="Arial"/>
                        </a:rPr>
                        <a:t>0.036</a:t>
                      </a:r>
                    </a:p>
                  </a:txBody>
                  <a:tcPr marL="9525" marR="9525" marT="9525" marB="0" anchor="b"/>
                </a:tc>
                <a:tc>
                  <a:txBody>
                    <a:bodyPr/>
                    <a:lstStyle/>
                    <a:p>
                      <a:r>
                        <a:rPr lang="en-US" sz="1200" b="1" i="0" u="none" strike="noStrike" cap="none" spc="0" baseline="0" dirty="0">
                          <a:solidFill>
                            <a:schemeClr val="dk1"/>
                          </a:solidFill>
                          <a:effectLst/>
                          <a:uFillTx/>
                          <a:latin typeface="+mn-lt"/>
                          <a:ea typeface="+mn-ea"/>
                          <a:cs typeface="+mn-cs"/>
                          <a:sym typeface="Arial"/>
                        </a:rPr>
                        <a:t>0.013</a:t>
                      </a:r>
                    </a:p>
                  </a:txBody>
                  <a:tcPr marL="9525" marR="9525" marT="9525" marB="0" anchor="b"/>
                </a:tc>
                <a:tc>
                  <a:txBody>
                    <a:bodyPr/>
                    <a:lstStyle/>
                    <a:p>
                      <a:r>
                        <a:rPr lang="en-US" sz="1200" b="1" i="0" u="none" strike="noStrike" cap="none" spc="0" baseline="0" dirty="0">
                          <a:solidFill>
                            <a:schemeClr val="dk1"/>
                          </a:solidFill>
                          <a:effectLst/>
                          <a:uFillTx/>
                          <a:latin typeface="+mn-lt"/>
                          <a:ea typeface="+mn-ea"/>
                          <a:cs typeface="+mn-cs"/>
                          <a:sym typeface="Arial"/>
                        </a:rPr>
                        <a:t>0.006</a:t>
                      </a:r>
                    </a:p>
                  </a:txBody>
                  <a:tcPr marL="9525" marR="9525" marT="9525"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200" b="1" i="0" u="none" strike="noStrike" cap="none" spc="0" baseline="0" dirty="0">
                          <a:solidFill>
                            <a:schemeClr val="dk1"/>
                          </a:solidFill>
                          <a:effectLst/>
                          <a:uFillTx/>
                          <a:latin typeface="+mn-lt"/>
                          <a:ea typeface="+mn-ea"/>
                          <a:cs typeface="+mn-cs"/>
                          <a:sym typeface="Arial"/>
                        </a:rPr>
                        <a:t>0.010</a:t>
                      </a:r>
                    </a:p>
                  </a:txBody>
                  <a:tcPr marL="9525" marR="9525" marT="9525" marB="0" anchor="b"/>
                </a:tc>
                <a:tc>
                  <a:txBody>
                    <a:bodyPr/>
                    <a:lstStyle/>
                    <a:p>
                      <a:r>
                        <a:rPr lang="en-US" sz="1200" b="1" i="0" u="none" strike="noStrike" cap="none" spc="0" baseline="0" dirty="0">
                          <a:solidFill>
                            <a:schemeClr val="dk1"/>
                          </a:solidFill>
                          <a:effectLst/>
                          <a:uFillTx/>
                          <a:latin typeface="+mn-lt"/>
                          <a:ea typeface="+mn-ea"/>
                          <a:cs typeface="+mn-cs"/>
                          <a:sym typeface="Arial"/>
                        </a:rPr>
                        <a:t>0.010</a:t>
                      </a:r>
                    </a:p>
                  </a:txBody>
                  <a:tcPr marL="9525" marR="9525" marT="9525" marB="0" anchor="b"/>
                </a:tc>
                <a:extLst>
                  <a:ext uri="{0D108BD9-81ED-4DB2-BD59-A6C34878D82A}">
                    <a16:rowId xmlns:a16="http://schemas.microsoft.com/office/drawing/2014/main" val="157263636"/>
                  </a:ext>
                </a:extLst>
              </a:tr>
              <a:tr h="413008">
                <a:tc>
                  <a:txBody>
                    <a:bodyPr/>
                    <a:lstStyle/>
                    <a:p>
                      <a:pPr algn="ctr"/>
                      <a:endParaRPr lang="en-US" sz="1200" dirty="0"/>
                    </a:p>
                    <a:p>
                      <a:pPr algn="ctr"/>
                      <a:r>
                        <a:rPr lang="en-US" sz="1200" dirty="0"/>
                        <a:t>ERF</a:t>
                      </a:r>
                    </a:p>
                  </a:txBody>
                  <a:tcPr/>
                </a:tc>
                <a:tc>
                  <a:txBody>
                    <a:bodyPr/>
                    <a:lstStyle/>
                    <a:p>
                      <a:pPr algn="r" fontAlgn="b"/>
                      <a:r>
                        <a:rPr lang="en-US" sz="1200" b="1" i="0" u="none" strike="noStrike" dirty="0">
                          <a:solidFill>
                            <a:srgbClr val="000000"/>
                          </a:solidFill>
                          <a:effectLst/>
                          <a:latin typeface="Aptos Narrow" panose="020B0004020202020204" pitchFamily="34" charset="0"/>
                        </a:rPr>
                        <a:t>-0.730</a:t>
                      </a:r>
                    </a:p>
                  </a:txBody>
                  <a:tcPr marL="9525" marR="9525" marT="9525" marB="0" anchor="b"/>
                </a:tc>
                <a:tc>
                  <a:txBody>
                    <a:bodyPr/>
                    <a:lstStyle/>
                    <a:p>
                      <a:pPr algn="r" fontAlgn="b"/>
                      <a:r>
                        <a:rPr lang="en-US" sz="1200" b="1" i="0" u="none" strike="noStrike" dirty="0">
                          <a:solidFill>
                            <a:srgbClr val="000000"/>
                          </a:solidFill>
                          <a:effectLst/>
                          <a:latin typeface="Aptos Narrow" panose="020B0004020202020204" pitchFamily="34" charset="0"/>
                        </a:rPr>
                        <a:t>-0.261</a:t>
                      </a:r>
                    </a:p>
                  </a:txBody>
                  <a:tcPr marL="9525" marR="9525" marT="9525" marB="0" anchor="b"/>
                </a:tc>
                <a:tc>
                  <a:txBody>
                    <a:bodyPr/>
                    <a:lstStyle/>
                    <a:p>
                      <a:pPr algn="r" fontAlgn="b"/>
                      <a:r>
                        <a:rPr lang="en-US" sz="1200" b="1" i="0" u="none" strike="noStrike" dirty="0">
                          <a:solidFill>
                            <a:srgbClr val="000000"/>
                          </a:solidFill>
                          <a:effectLst/>
                          <a:latin typeface="Aptos Narrow" panose="020B0004020202020204" pitchFamily="34" charset="0"/>
                        </a:rPr>
                        <a:t>-0.115</a:t>
                      </a:r>
                    </a:p>
                  </a:txBody>
                  <a:tcPr marL="9525" marR="9525" marT="9525" marB="0" anchor="b"/>
                </a:tc>
                <a:tc>
                  <a:txBody>
                    <a:bodyPr/>
                    <a:lstStyle/>
                    <a:p>
                      <a:pPr algn="r" fontAlgn="b"/>
                      <a:r>
                        <a:rPr lang="en-US" sz="1200" b="1" i="0" u="none" strike="noStrike" dirty="0">
                          <a:solidFill>
                            <a:srgbClr val="000000"/>
                          </a:solidFill>
                          <a:effectLst/>
                          <a:latin typeface="Aptos Narrow" panose="020B0004020202020204" pitchFamily="34" charset="0"/>
                        </a:rPr>
                        <a:t>-0.214</a:t>
                      </a:r>
                    </a:p>
                  </a:txBody>
                  <a:tcPr marL="9525" marR="9525" marT="9525" marB="0" anchor="b"/>
                </a:tc>
                <a:tc>
                  <a:txBody>
                    <a:bodyPr/>
                    <a:lstStyle/>
                    <a:p>
                      <a:pPr algn="r" fontAlgn="b"/>
                      <a:r>
                        <a:rPr lang="en-US" sz="1200" b="1" i="0" u="none" strike="noStrike" dirty="0">
                          <a:solidFill>
                            <a:srgbClr val="000000"/>
                          </a:solidFill>
                          <a:effectLst/>
                          <a:latin typeface="Aptos Narrow" panose="020B0004020202020204" pitchFamily="34" charset="0"/>
                        </a:rPr>
                        <a:t>-0.215</a:t>
                      </a:r>
                    </a:p>
                  </a:txBody>
                  <a:tcPr marL="9525" marR="9525" marT="9525" marB="0" anchor="b"/>
                </a:tc>
                <a:extLst>
                  <a:ext uri="{0D108BD9-81ED-4DB2-BD59-A6C34878D82A}">
                    <a16:rowId xmlns:a16="http://schemas.microsoft.com/office/drawing/2014/main" val="2753088710"/>
                  </a:ext>
                </a:extLst>
              </a:tr>
              <a:tr h="413008">
                <a:tc>
                  <a:txBody>
                    <a:bodyPr/>
                    <a:lstStyle/>
                    <a:p>
                      <a:pPr algn="ctr"/>
                      <a:endParaRPr lang="en-US" sz="1200" dirty="0"/>
                    </a:p>
                    <a:p>
                      <a:pPr algn="ctr"/>
                      <a:r>
                        <a:rPr lang="en-US" sz="1200" dirty="0"/>
                        <a:t>T</a:t>
                      </a:r>
                    </a:p>
                  </a:txBody>
                  <a:tcPr/>
                </a:tc>
                <a:tc>
                  <a:txBody>
                    <a:bodyPr/>
                    <a:lstStyle/>
                    <a:p>
                      <a:pPr algn="r" fontAlgn="b"/>
                      <a:r>
                        <a:rPr lang="en-US" sz="1200" b="1" i="0" u="none" strike="noStrike" dirty="0">
                          <a:solidFill>
                            <a:srgbClr val="000000"/>
                          </a:solidFill>
                          <a:effectLst/>
                          <a:latin typeface="Aptos Narrow" panose="020B0004020202020204" pitchFamily="34" charset="0"/>
                        </a:rPr>
                        <a:t>-0.092</a:t>
                      </a:r>
                    </a:p>
                  </a:txBody>
                  <a:tcPr marL="9525" marR="9525" marT="9525" marB="0" anchor="b"/>
                </a:tc>
                <a:tc>
                  <a:txBody>
                    <a:bodyPr/>
                    <a:lstStyle/>
                    <a:p>
                      <a:pPr algn="r" fontAlgn="b"/>
                      <a:r>
                        <a:rPr lang="en-US" sz="1200" b="1" i="0" u="none" strike="noStrike" dirty="0">
                          <a:solidFill>
                            <a:srgbClr val="000000"/>
                          </a:solidFill>
                          <a:effectLst/>
                          <a:latin typeface="Aptos Narrow" panose="020B0004020202020204" pitchFamily="34" charset="0"/>
                        </a:rPr>
                        <a:t>-0.061</a:t>
                      </a:r>
                    </a:p>
                  </a:txBody>
                  <a:tcPr marL="9525" marR="9525" marT="9525" marB="0" anchor="b"/>
                </a:tc>
                <a:tc>
                  <a:txBody>
                    <a:bodyPr/>
                    <a:lstStyle/>
                    <a:p>
                      <a:pPr algn="r" fontAlgn="b"/>
                      <a:r>
                        <a:rPr lang="en-US" sz="1200" b="1" i="0" u="none" strike="noStrike" dirty="0">
                          <a:solidFill>
                            <a:srgbClr val="000000"/>
                          </a:solidFill>
                          <a:effectLst/>
                          <a:latin typeface="Aptos Narrow" panose="020B0004020202020204" pitchFamily="34" charset="0"/>
                        </a:rPr>
                        <a:t>-0.039</a:t>
                      </a:r>
                    </a:p>
                  </a:txBody>
                  <a:tcPr marL="9525" marR="9525" marT="9525" marB="0" anchor="b"/>
                </a:tc>
                <a:tc>
                  <a:txBody>
                    <a:bodyPr/>
                    <a:lstStyle/>
                    <a:p>
                      <a:pPr algn="r" fontAlgn="b"/>
                      <a:r>
                        <a:rPr lang="en-US" sz="1200" b="1" i="0" u="none" strike="noStrike" dirty="0">
                          <a:solidFill>
                            <a:srgbClr val="000000"/>
                          </a:solidFill>
                          <a:effectLst/>
                          <a:latin typeface="Aptos Narrow" panose="020B0004020202020204" pitchFamily="34" charset="0"/>
                        </a:rPr>
                        <a:t>-0.042</a:t>
                      </a:r>
                    </a:p>
                  </a:txBody>
                  <a:tcPr marL="9525" marR="9525" marT="9525" marB="0" anchor="b"/>
                </a:tc>
                <a:tc>
                  <a:txBody>
                    <a:bodyPr/>
                    <a:lstStyle/>
                    <a:p>
                      <a:pPr algn="r" fontAlgn="b"/>
                      <a:r>
                        <a:rPr lang="en-US" sz="1200" b="1" i="0" u="none" strike="noStrike" dirty="0">
                          <a:solidFill>
                            <a:srgbClr val="000000"/>
                          </a:solidFill>
                          <a:effectLst/>
                          <a:latin typeface="Aptos Narrow" panose="020B0004020202020204" pitchFamily="34" charset="0"/>
                        </a:rPr>
                        <a:t>-0.041</a:t>
                      </a:r>
                    </a:p>
                  </a:txBody>
                  <a:tcPr marL="9525" marR="9525" marT="9525" marB="0" anchor="b"/>
                </a:tc>
                <a:extLst>
                  <a:ext uri="{0D108BD9-81ED-4DB2-BD59-A6C34878D82A}">
                    <a16:rowId xmlns:a16="http://schemas.microsoft.com/office/drawing/2014/main" val="2856233702"/>
                  </a:ext>
                </a:extLst>
              </a:tr>
            </a:tbl>
          </a:graphicData>
        </a:graphic>
      </p:graphicFrame>
      <p:pic>
        <p:nvPicPr>
          <p:cNvPr id="21" name="Picture 20">
            <a:extLst>
              <a:ext uri="{FF2B5EF4-FFF2-40B4-BE49-F238E27FC236}">
                <a16:creationId xmlns:a16="http://schemas.microsoft.com/office/drawing/2014/main" id="{F2ED5B71-873D-A72B-0C24-A699A7E4AA7F}"/>
              </a:ext>
            </a:extLst>
          </p:cNvPr>
          <p:cNvPicPr>
            <a:picLocks noChangeAspect="1"/>
          </p:cNvPicPr>
          <p:nvPr/>
        </p:nvPicPr>
        <p:blipFill>
          <a:blip r:embed="rId2"/>
          <a:stretch>
            <a:fillRect/>
          </a:stretch>
        </p:blipFill>
        <p:spPr>
          <a:xfrm>
            <a:off x="0" y="1276381"/>
            <a:ext cx="6482377" cy="1554480"/>
          </a:xfrm>
          <a:prstGeom prst="rect">
            <a:avLst/>
          </a:prstGeom>
        </p:spPr>
      </p:pic>
      <p:pic>
        <p:nvPicPr>
          <p:cNvPr id="22" name="Picture 21">
            <a:extLst>
              <a:ext uri="{FF2B5EF4-FFF2-40B4-BE49-F238E27FC236}">
                <a16:creationId xmlns:a16="http://schemas.microsoft.com/office/drawing/2014/main" id="{FE13E63A-839E-2294-E879-26772B77F918}"/>
              </a:ext>
            </a:extLst>
          </p:cNvPr>
          <p:cNvPicPr>
            <a:picLocks noChangeAspect="1"/>
          </p:cNvPicPr>
          <p:nvPr/>
        </p:nvPicPr>
        <p:blipFill>
          <a:blip r:embed="rId3"/>
          <a:stretch>
            <a:fillRect/>
          </a:stretch>
        </p:blipFill>
        <p:spPr>
          <a:xfrm>
            <a:off x="0" y="2910628"/>
            <a:ext cx="6455591" cy="1554480"/>
          </a:xfrm>
          <a:prstGeom prst="rect">
            <a:avLst/>
          </a:prstGeom>
        </p:spPr>
      </p:pic>
      <p:pic>
        <p:nvPicPr>
          <p:cNvPr id="23" name="Picture 22">
            <a:extLst>
              <a:ext uri="{FF2B5EF4-FFF2-40B4-BE49-F238E27FC236}">
                <a16:creationId xmlns:a16="http://schemas.microsoft.com/office/drawing/2014/main" id="{4C58DF44-0482-22CB-7D59-23575F06CE3D}"/>
              </a:ext>
            </a:extLst>
          </p:cNvPr>
          <p:cNvPicPr>
            <a:picLocks noChangeAspect="1"/>
          </p:cNvPicPr>
          <p:nvPr/>
        </p:nvPicPr>
        <p:blipFill>
          <a:blip r:embed="rId4"/>
          <a:stretch>
            <a:fillRect/>
          </a:stretch>
        </p:blipFill>
        <p:spPr>
          <a:xfrm>
            <a:off x="0" y="4559796"/>
            <a:ext cx="6455591" cy="1554480"/>
          </a:xfrm>
          <a:prstGeom prst="rect">
            <a:avLst/>
          </a:prstGeom>
        </p:spPr>
      </p:pic>
    </p:spTree>
    <p:extLst>
      <p:ext uri="{BB962C8B-B14F-4D97-AF65-F5344CB8AC3E}">
        <p14:creationId xmlns:p14="http://schemas.microsoft.com/office/powerpoint/2010/main" val="8689995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48C116-B138-9FC5-3252-05E80FE99642}"/>
              </a:ext>
            </a:extLst>
          </p:cNvPr>
          <p:cNvSpPr>
            <a:spLocks noGrp="1"/>
          </p:cNvSpPr>
          <p:nvPr>
            <p:ph type="title"/>
          </p:nvPr>
        </p:nvSpPr>
        <p:spPr>
          <a:xfrm>
            <a:off x="838200" y="365125"/>
            <a:ext cx="10515600" cy="1325563"/>
          </a:xfrm>
        </p:spPr>
        <p:txBody>
          <a:bodyPr/>
          <a:lstStyle/>
          <a:p>
            <a:r>
              <a:rPr lang="en-US" dirty="0"/>
              <a:t>Summary and Conclusions</a:t>
            </a:r>
          </a:p>
        </p:txBody>
      </p:sp>
      <p:sp>
        <p:nvSpPr>
          <p:cNvPr id="2" name="Content Placeholder 2">
            <a:extLst>
              <a:ext uri="{FF2B5EF4-FFF2-40B4-BE49-F238E27FC236}">
                <a16:creationId xmlns:a16="http://schemas.microsoft.com/office/drawing/2014/main" id="{B0D87405-314C-3677-63D0-BCEAFEED2C1A}"/>
              </a:ext>
            </a:extLst>
          </p:cNvPr>
          <p:cNvSpPr txBox="1">
            <a:spLocks/>
          </p:cNvSpPr>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fontScale="85000" lnSpcReduction="10000"/>
          </a:bodyPr>
          <a:lstStyle>
            <a:lvl1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1pPr>
            <a:lvl2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2pPr>
            <a:lvl3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3pPr>
            <a:lvl4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4pPr>
            <a:lvl5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5pPr>
            <a:lvl6pPr marL="25146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6pPr>
            <a:lvl7pPr marL="29718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7pPr>
            <a:lvl8pPr marL="34290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8pPr>
            <a:lvl9pPr marL="38862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9pPr>
          </a:lstStyle>
          <a:p>
            <a:pPr marL="285750" indent="-285750" hangingPunct="1">
              <a:buFont typeface="Arial" panose="020B0604020202020204" pitchFamily="34" charset="0"/>
              <a:buChar char="•"/>
            </a:pPr>
            <a:r>
              <a:rPr lang="en-US" dirty="0"/>
              <a:t>While OMPS(NASA) extinction coefficient is in reasonable agreement with SAGE III/ISS and OMPS(SASK) during relatively background stratosphere, the OMPS(NASA) product exhibits a high bias (exceeding 50%), particularly in the aftermath of perturbed events and in the </a:t>
            </a:r>
            <a:r>
              <a:rPr lang="en-US" dirty="0" err="1"/>
              <a:t>GloSSAC</a:t>
            </a:r>
            <a:r>
              <a:rPr lang="en-US" dirty="0"/>
              <a:t> context, the bias exceeds the allowable differences between the instruments(+/- 20%). This overestimation by OMPS(NASA) leads to an overestimation of the aerosol effective radiative forcing and the associated model-simulated global surface temperature response by about a factor of two.</a:t>
            </a:r>
          </a:p>
          <a:p>
            <a:pPr marL="285750" indent="-285750" hangingPunct="1">
              <a:buFont typeface="Arial" panose="020B0604020202020204" pitchFamily="34" charset="0"/>
              <a:buChar char="•"/>
            </a:pPr>
            <a:r>
              <a:rPr lang="en-US" dirty="0"/>
              <a:t>OMPS(NASA) significantly overestimates aerosol extinction following volcanic events, more so following Tonga eruption across all channels. The results of 750 nm extinction coefficient is in agreement with Bourassa et al ., 2023. </a:t>
            </a:r>
          </a:p>
          <a:p>
            <a:pPr marL="285750" indent="-285750" hangingPunct="1">
              <a:buFont typeface="Arial" panose="020B0604020202020204" pitchFamily="34" charset="0"/>
              <a:buChar char="•"/>
            </a:pPr>
            <a:r>
              <a:rPr lang="en-US" dirty="0"/>
              <a:t>OMPS(NASA) 510 nm channel is significantly overestimated regardless of any volcanic event and is unusable as it can not provide any valuable information.  </a:t>
            </a:r>
          </a:p>
          <a:p>
            <a:pPr marL="285750" indent="-285750" hangingPunct="1">
              <a:buFont typeface="Arial" panose="020B0604020202020204" pitchFamily="34" charset="0"/>
              <a:buChar char="•"/>
            </a:pPr>
            <a:r>
              <a:rPr lang="en-US" dirty="0"/>
              <a:t>OMPS(SASK) extinction product at 745 nm shows reasonable agreement with SAGE III/ISS between 40S-40N. However, OMPS(SASK) still have significant shortcomings. </a:t>
            </a:r>
          </a:p>
          <a:p>
            <a:pPr marL="285750" indent="-285750" hangingPunct="1">
              <a:buFont typeface="Arial" panose="020B0604020202020204" pitchFamily="34" charset="0"/>
              <a:buChar char="•"/>
            </a:pPr>
            <a:r>
              <a:rPr lang="en-US" dirty="0"/>
              <a:t>While OMPS(SASK) looks better in comparison to OMPS(NASA), differences exist following large events like Tonga where OMPS(SASK) is underestimated by about 20-30% relative to SAGE III/ISS. </a:t>
            </a:r>
          </a:p>
          <a:p>
            <a:pPr marL="285750" indent="-285750" hangingPunct="1">
              <a:buFont typeface="Arial" panose="020B0604020202020204" pitchFamily="34" charset="0"/>
              <a:buChar char="•"/>
            </a:pPr>
            <a:r>
              <a:rPr lang="en-US" dirty="0"/>
              <a:t>Currently  all OMPS extinction products have deficiencies and are showing significant differences relative to occultation measurements, following perturbed events. A revision of NASA product is underway. </a:t>
            </a:r>
          </a:p>
          <a:p>
            <a:pPr marL="285750" indent="-285750" hangingPunct="1">
              <a:buFont typeface="Arial" panose="020B0604020202020204" pitchFamily="34" charset="0"/>
              <a:buChar char="•"/>
            </a:pPr>
            <a:r>
              <a:rPr lang="en-US" dirty="0"/>
              <a:t>Future tasks include exploring the possibility of improving the OMPS extinction retrieval by integrating SAGE III/ISS particle size distribution into OMPS retrieval algorithm.</a:t>
            </a:r>
          </a:p>
          <a:p>
            <a:pPr hangingPunct="1"/>
            <a:endParaRPr lang="en-US" dirty="0"/>
          </a:p>
        </p:txBody>
      </p:sp>
    </p:spTree>
    <p:extLst>
      <p:ext uri="{BB962C8B-B14F-4D97-AF65-F5344CB8AC3E}">
        <p14:creationId xmlns:p14="http://schemas.microsoft.com/office/powerpoint/2010/main" val="235263856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Footer Placeholder 4"/>
          <p:cNvSpPr txBox="1"/>
          <p:nvPr/>
        </p:nvSpPr>
        <p:spPr>
          <a:xfrm>
            <a:off x="4084318" y="6425419"/>
            <a:ext cx="5108556" cy="2269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defRPr sz="1000">
                <a:latin typeface="Arial"/>
                <a:ea typeface="Arial"/>
                <a:cs typeface="Arial"/>
                <a:sym typeface="Arial"/>
              </a:defRPr>
            </a:lvl1pPr>
          </a:lstStyle>
          <a:p>
            <a:r>
              <a:t>The Science Directorate at NASA's Langley Research Center: External Peer Review</a:t>
            </a:r>
          </a:p>
        </p:txBody>
      </p:sp>
      <p:sp>
        <p:nvSpPr>
          <p:cNvPr id="345" name="Rectangle 20"/>
          <p:cNvSpPr/>
          <p:nvPr/>
        </p:nvSpPr>
        <p:spPr>
          <a:xfrm>
            <a:off x="0" y="0"/>
            <a:ext cx="12192000"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46" name="Rectangle 22"/>
          <p:cNvSpPr/>
          <p:nvPr/>
        </p:nvSpPr>
        <p:spPr>
          <a:xfrm>
            <a:off x="558207" y="-1"/>
            <a:ext cx="11167451" cy="2018808"/>
          </a:xfrm>
          <a:prstGeom prst="rect">
            <a:avLst/>
          </a:prstGeom>
          <a:solidFill>
            <a:srgbClr val="FFFFFF"/>
          </a:solidFill>
          <a:ln>
            <a:solidFill>
              <a:srgbClr val="E1E1E1"/>
            </a:solidFill>
            <a:miter/>
          </a:ln>
          <a:effectLst>
            <a:outerShdw blurRad="50800" dist="38100" dir="2700000" rotWithShape="0">
              <a:srgbClr val="D9D9D9">
                <a:alpha val="50000"/>
              </a:srgbClr>
            </a:outerShdw>
          </a:effectLst>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47" name="Rectangle 24"/>
          <p:cNvSpPr/>
          <p:nvPr/>
        </p:nvSpPr>
        <p:spPr>
          <a:xfrm>
            <a:off x="566927" y="0"/>
            <a:ext cx="11155682" cy="2011679"/>
          </a:xfrm>
          <a:prstGeom prst="rect">
            <a:avLst/>
          </a:pr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48" name="Title 1"/>
          <p:cNvSpPr txBox="1">
            <a:spLocks noGrp="1"/>
          </p:cNvSpPr>
          <p:nvPr>
            <p:ph type="title"/>
          </p:nvPr>
        </p:nvSpPr>
        <p:spPr>
          <a:xfrm>
            <a:off x="1115565" y="548637"/>
            <a:ext cx="10168134" cy="1179581"/>
          </a:xfrm>
          <a:prstGeom prst="rect">
            <a:avLst/>
          </a:prstGeom>
        </p:spPr>
        <p:txBody>
          <a:bodyPr/>
          <a:lstStyle/>
          <a:p>
            <a:r>
              <a:t>Background</a:t>
            </a:r>
          </a:p>
        </p:txBody>
      </p:sp>
      <p:sp>
        <p:nvSpPr>
          <p:cNvPr id="349" name="Rectangle 26"/>
          <p:cNvSpPr/>
          <p:nvPr/>
        </p:nvSpPr>
        <p:spPr>
          <a:xfrm>
            <a:off x="498833" y="758951"/>
            <a:ext cx="128019" cy="704092"/>
          </a:xfrm>
          <a:prstGeom prst="rect">
            <a:avLst/>
          </a:prstGeom>
          <a:solidFill>
            <a:schemeClr val="accent2"/>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50" name="Content Placeholder 2"/>
          <p:cNvSpPr txBox="1">
            <a:spLocks noGrp="1"/>
          </p:cNvSpPr>
          <p:nvPr>
            <p:ph type="body" idx="1"/>
          </p:nvPr>
        </p:nvSpPr>
        <p:spPr>
          <a:xfrm>
            <a:off x="616404" y="1806412"/>
            <a:ext cx="10656846" cy="4762332"/>
          </a:xfrm>
          <a:prstGeom prst="rect">
            <a:avLst/>
          </a:prstGeom>
        </p:spPr>
        <p:txBody>
          <a:bodyPr/>
          <a:lstStyle/>
          <a:p>
            <a:pPr marL="342900" indent="-342900">
              <a:lnSpc>
                <a:spcPct val="121500"/>
              </a:lnSpc>
              <a:buSzPct val="100000"/>
              <a:buFont typeface="Symbol"/>
              <a:buChar char="·"/>
              <a:defRPr sz="1700">
                <a:latin typeface="+mj-lt"/>
                <a:ea typeface="+mj-ea"/>
                <a:cs typeface="+mj-cs"/>
                <a:sym typeface="Helvetica"/>
              </a:defRPr>
            </a:pPr>
            <a:r>
              <a:rPr dirty="0"/>
              <a:t>Global Space-based Stratospheric Aerosol Climatology (</a:t>
            </a:r>
            <a:r>
              <a:rPr dirty="0" err="1"/>
              <a:t>GloSSAC</a:t>
            </a:r>
            <a:r>
              <a:rPr dirty="0"/>
              <a:t>) was first created in 2018 (Thomason et al., 2018) to support the climate modeling community for the Coupled Model Intercomparison Project Phase 6 (CMIP6).</a:t>
            </a:r>
          </a:p>
          <a:p>
            <a:pPr marL="342900" indent="-342900">
              <a:lnSpc>
                <a:spcPct val="121500"/>
              </a:lnSpc>
              <a:buSzPct val="100000"/>
              <a:buFont typeface="Symbol"/>
              <a:buChar char="·"/>
              <a:defRPr sz="1700"/>
            </a:pPr>
            <a:r>
              <a:rPr dirty="0" err="1"/>
              <a:t>GloSSAC</a:t>
            </a:r>
            <a:r>
              <a:rPr dirty="0"/>
              <a:t> is a monthly zonal average aerosol climatology that currently provides stratospheric aerosol extinction and optical depth at 525 and 1020 nm at 5-degree latitude and 0.5 km altitude bin resolutions.</a:t>
            </a:r>
            <a:endParaRPr sz="1500" dirty="0"/>
          </a:p>
          <a:p>
            <a:pPr marL="342900" indent="-342900">
              <a:lnSpc>
                <a:spcPct val="121500"/>
              </a:lnSpc>
              <a:buSzPct val="100000"/>
              <a:buFont typeface="Symbol"/>
              <a:buChar char="·"/>
              <a:defRPr sz="1700"/>
            </a:pPr>
            <a:r>
              <a:rPr dirty="0"/>
              <a:t>Stratospheric Aerosol Gas Experiment (SAGE) series of measurements are integral part of </a:t>
            </a:r>
            <a:r>
              <a:rPr dirty="0" err="1"/>
              <a:t>GloSSAC</a:t>
            </a:r>
            <a:r>
              <a:rPr dirty="0"/>
              <a:t> data</a:t>
            </a:r>
            <a:endParaRPr sz="1500" dirty="0"/>
          </a:p>
          <a:p>
            <a:pPr marL="342900" indent="-342900">
              <a:lnSpc>
                <a:spcPct val="121500"/>
              </a:lnSpc>
              <a:buSzPct val="100000"/>
              <a:buFont typeface="Symbol"/>
              <a:buChar char="·"/>
              <a:defRPr sz="1700"/>
            </a:pPr>
            <a:r>
              <a:rPr dirty="0"/>
              <a:t> </a:t>
            </a:r>
            <a:r>
              <a:rPr dirty="0" err="1"/>
              <a:t>GloSSAC</a:t>
            </a:r>
            <a:r>
              <a:rPr dirty="0"/>
              <a:t> is publicly available via ASDC (</a:t>
            </a:r>
            <a:r>
              <a:rPr u="sng" dirty="0">
                <a:solidFill>
                  <a:srgbClr val="0000FF"/>
                </a:solidFill>
                <a:uFill>
                  <a:solidFill>
                    <a:srgbClr val="0000FF"/>
                  </a:solidFill>
                </a:uFill>
                <a:hlinkClick r:id="rId2"/>
              </a:rPr>
              <a:t>https://asdc.larc.nasa.gov/project/GloSSAC</a:t>
            </a:r>
            <a:r>
              <a:rPr dirty="0"/>
              <a:t>). </a:t>
            </a:r>
            <a:r>
              <a:rPr dirty="0" err="1"/>
              <a:t>GloSSAC</a:t>
            </a:r>
            <a:r>
              <a:rPr dirty="0"/>
              <a:t> version 2.2</a:t>
            </a:r>
            <a:r>
              <a:rPr lang="en-US" dirty="0"/>
              <a:t>2</a:t>
            </a:r>
            <a:r>
              <a:rPr dirty="0"/>
              <a:t> is the latest version, providing zonally averaged monthly data from 1979- 202</a:t>
            </a:r>
            <a:r>
              <a:rPr lang="en-US" dirty="0"/>
              <a:t>3</a:t>
            </a:r>
            <a:r>
              <a:rPr dirty="0"/>
              <a:t>.</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438D73-F292-E19C-49EB-B5C1D4A229A0}"/>
              </a:ext>
            </a:extLst>
          </p:cNvPr>
          <p:cNvSpPr>
            <a:spLocks noGrp="1"/>
          </p:cNvSpPr>
          <p:nvPr>
            <p:ph type="body" sz="quarter" idx="1"/>
          </p:nvPr>
        </p:nvSpPr>
        <p:spPr>
          <a:xfrm>
            <a:off x="2727750" y="2251779"/>
            <a:ext cx="6678105" cy="1623009"/>
          </a:xfrm>
        </p:spPr>
        <p:txBody>
          <a:bodyPr>
            <a:normAutofit/>
          </a:bodyPr>
          <a:lstStyle/>
          <a:p>
            <a:pPr algn="ctr"/>
            <a:r>
              <a:rPr lang="en-US" sz="4000" dirty="0"/>
              <a:t>Backup Slides</a:t>
            </a:r>
          </a:p>
        </p:txBody>
      </p:sp>
    </p:spTree>
    <p:extLst>
      <p:ext uri="{BB962C8B-B14F-4D97-AF65-F5344CB8AC3E}">
        <p14:creationId xmlns:p14="http://schemas.microsoft.com/office/powerpoint/2010/main" val="47540023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48C116-B138-9FC5-3252-05E80FE99642}"/>
              </a:ext>
            </a:extLst>
          </p:cNvPr>
          <p:cNvSpPr>
            <a:spLocks noGrp="1"/>
          </p:cNvSpPr>
          <p:nvPr>
            <p:ph type="title"/>
          </p:nvPr>
        </p:nvSpPr>
        <p:spPr>
          <a:xfrm>
            <a:off x="693683" y="19133"/>
            <a:ext cx="10660117" cy="1325563"/>
          </a:xfrm>
        </p:spPr>
        <p:txBody>
          <a:bodyPr/>
          <a:lstStyle/>
          <a:p>
            <a:r>
              <a:rPr lang="en-US" dirty="0"/>
              <a:t>SAOD Ratio (OMPS(NASA) and SAGE III/ISS)</a:t>
            </a:r>
          </a:p>
        </p:txBody>
      </p:sp>
      <p:pic>
        <p:nvPicPr>
          <p:cNvPr id="3" name="Picture 2">
            <a:extLst>
              <a:ext uri="{FF2B5EF4-FFF2-40B4-BE49-F238E27FC236}">
                <a16:creationId xmlns:a16="http://schemas.microsoft.com/office/drawing/2014/main" id="{37F546E3-CE41-C6E5-64BB-825FED3F2BE6}"/>
              </a:ext>
            </a:extLst>
          </p:cNvPr>
          <p:cNvPicPr>
            <a:picLocks noChangeAspect="1"/>
          </p:cNvPicPr>
          <p:nvPr/>
        </p:nvPicPr>
        <p:blipFill>
          <a:blip r:embed="rId2"/>
          <a:stretch>
            <a:fillRect/>
          </a:stretch>
        </p:blipFill>
        <p:spPr>
          <a:xfrm>
            <a:off x="388554" y="1344696"/>
            <a:ext cx="4470400" cy="2527300"/>
          </a:xfrm>
          <a:prstGeom prst="rect">
            <a:avLst/>
          </a:prstGeom>
        </p:spPr>
      </p:pic>
      <p:pic>
        <p:nvPicPr>
          <p:cNvPr id="5" name="Picture 4">
            <a:extLst>
              <a:ext uri="{FF2B5EF4-FFF2-40B4-BE49-F238E27FC236}">
                <a16:creationId xmlns:a16="http://schemas.microsoft.com/office/drawing/2014/main" id="{780F6590-9B45-4CA1-4B21-8066A2716984}"/>
              </a:ext>
            </a:extLst>
          </p:cNvPr>
          <p:cNvPicPr>
            <a:picLocks noChangeAspect="1"/>
          </p:cNvPicPr>
          <p:nvPr/>
        </p:nvPicPr>
        <p:blipFill>
          <a:blip r:embed="rId3"/>
          <a:stretch>
            <a:fillRect/>
          </a:stretch>
        </p:blipFill>
        <p:spPr>
          <a:xfrm>
            <a:off x="6564188" y="1344696"/>
            <a:ext cx="4470400" cy="2527300"/>
          </a:xfrm>
          <a:prstGeom prst="rect">
            <a:avLst/>
          </a:prstGeom>
        </p:spPr>
      </p:pic>
      <p:pic>
        <p:nvPicPr>
          <p:cNvPr id="6" name="Picture 5">
            <a:extLst>
              <a:ext uri="{FF2B5EF4-FFF2-40B4-BE49-F238E27FC236}">
                <a16:creationId xmlns:a16="http://schemas.microsoft.com/office/drawing/2014/main" id="{225DFB3E-85DD-0E95-93E5-40DD40ED4189}"/>
              </a:ext>
            </a:extLst>
          </p:cNvPr>
          <p:cNvPicPr>
            <a:picLocks noChangeAspect="1"/>
          </p:cNvPicPr>
          <p:nvPr/>
        </p:nvPicPr>
        <p:blipFill>
          <a:blip r:embed="rId4"/>
          <a:stretch>
            <a:fillRect/>
          </a:stretch>
        </p:blipFill>
        <p:spPr>
          <a:xfrm>
            <a:off x="3502453" y="4068291"/>
            <a:ext cx="4470400" cy="2527300"/>
          </a:xfrm>
          <a:prstGeom prst="rect">
            <a:avLst/>
          </a:prstGeom>
        </p:spPr>
      </p:pic>
      <p:pic>
        <p:nvPicPr>
          <p:cNvPr id="7" name="Picture 6">
            <a:extLst>
              <a:ext uri="{FF2B5EF4-FFF2-40B4-BE49-F238E27FC236}">
                <a16:creationId xmlns:a16="http://schemas.microsoft.com/office/drawing/2014/main" id="{70873449-8E98-42BB-83AD-948A3C2D932C}"/>
              </a:ext>
            </a:extLst>
          </p:cNvPr>
          <p:cNvPicPr>
            <a:picLocks noChangeAspect="1"/>
          </p:cNvPicPr>
          <p:nvPr/>
        </p:nvPicPr>
        <p:blipFill>
          <a:blip r:embed="rId5"/>
          <a:stretch>
            <a:fillRect/>
          </a:stretch>
        </p:blipFill>
        <p:spPr>
          <a:xfrm>
            <a:off x="6629234" y="1325646"/>
            <a:ext cx="4432300" cy="2565400"/>
          </a:xfrm>
          <a:prstGeom prst="rect">
            <a:avLst/>
          </a:prstGeom>
        </p:spPr>
      </p:pic>
      <p:pic>
        <p:nvPicPr>
          <p:cNvPr id="8" name="Picture 7">
            <a:extLst>
              <a:ext uri="{FF2B5EF4-FFF2-40B4-BE49-F238E27FC236}">
                <a16:creationId xmlns:a16="http://schemas.microsoft.com/office/drawing/2014/main" id="{A8BC8EBC-734F-3DAA-E8C5-7E05C0958A6C}"/>
              </a:ext>
            </a:extLst>
          </p:cNvPr>
          <p:cNvPicPr>
            <a:picLocks noChangeAspect="1"/>
          </p:cNvPicPr>
          <p:nvPr/>
        </p:nvPicPr>
        <p:blipFill>
          <a:blip r:embed="rId6"/>
          <a:stretch>
            <a:fillRect/>
          </a:stretch>
        </p:blipFill>
        <p:spPr>
          <a:xfrm>
            <a:off x="3502976" y="4054900"/>
            <a:ext cx="4432300" cy="2565400"/>
          </a:xfrm>
          <a:prstGeom prst="rect">
            <a:avLst/>
          </a:prstGeom>
        </p:spPr>
      </p:pic>
    </p:spTree>
    <p:extLst>
      <p:ext uri="{BB962C8B-B14F-4D97-AF65-F5344CB8AC3E}">
        <p14:creationId xmlns:p14="http://schemas.microsoft.com/office/powerpoint/2010/main" val="37083188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D104C70-60BB-02BF-2432-AB00685B54B8}"/>
              </a:ext>
            </a:extLst>
          </p:cNvPr>
          <p:cNvGraphicFramePr>
            <a:graphicFrameLocks noGrp="1"/>
          </p:cNvGraphicFramePr>
          <p:nvPr>
            <p:extLst>
              <p:ext uri="{D42A27DB-BD31-4B8C-83A1-F6EECF244321}">
                <p14:modId xmlns:p14="http://schemas.microsoft.com/office/powerpoint/2010/main" val="181751969"/>
              </p:ext>
            </p:extLst>
          </p:nvPr>
        </p:nvGraphicFramePr>
        <p:xfrm>
          <a:off x="2861939" y="1958356"/>
          <a:ext cx="5454864" cy="1846474"/>
        </p:xfrm>
        <a:graphic>
          <a:graphicData uri="http://schemas.openxmlformats.org/drawingml/2006/table">
            <a:tbl>
              <a:tblPr firstRow="1" bandRow="1">
                <a:tableStyleId>{5C22544A-7EE6-4342-B048-85BDC9FD1C3A}</a:tableStyleId>
              </a:tblPr>
              <a:tblGrid>
                <a:gridCol w="909144">
                  <a:extLst>
                    <a:ext uri="{9D8B030D-6E8A-4147-A177-3AD203B41FA5}">
                      <a16:colId xmlns:a16="http://schemas.microsoft.com/office/drawing/2014/main" val="3773353542"/>
                    </a:ext>
                  </a:extLst>
                </a:gridCol>
                <a:gridCol w="909144">
                  <a:extLst>
                    <a:ext uri="{9D8B030D-6E8A-4147-A177-3AD203B41FA5}">
                      <a16:colId xmlns:a16="http://schemas.microsoft.com/office/drawing/2014/main" val="163571657"/>
                    </a:ext>
                  </a:extLst>
                </a:gridCol>
                <a:gridCol w="909144">
                  <a:extLst>
                    <a:ext uri="{9D8B030D-6E8A-4147-A177-3AD203B41FA5}">
                      <a16:colId xmlns:a16="http://schemas.microsoft.com/office/drawing/2014/main" val="3254077739"/>
                    </a:ext>
                  </a:extLst>
                </a:gridCol>
                <a:gridCol w="909144">
                  <a:extLst>
                    <a:ext uri="{9D8B030D-6E8A-4147-A177-3AD203B41FA5}">
                      <a16:colId xmlns:a16="http://schemas.microsoft.com/office/drawing/2014/main" val="3168008173"/>
                    </a:ext>
                  </a:extLst>
                </a:gridCol>
                <a:gridCol w="909144">
                  <a:extLst>
                    <a:ext uri="{9D8B030D-6E8A-4147-A177-3AD203B41FA5}">
                      <a16:colId xmlns:a16="http://schemas.microsoft.com/office/drawing/2014/main" val="3077028242"/>
                    </a:ext>
                  </a:extLst>
                </a:gridCol>
                <a:gridCol w="909144">
                  <a:extLst>
                    <a:ext uri="{9D8B030D-6E8A-4147-A177-3AD203B41FA5}">
                      <a16:colId xmlns:a16="http://schemas.microsoft.com/office/drawing/2014/main" val="462852821"/>
                    </a:ext>
                  </a:extLst>
                </a:gridCol>
              </a:tblGrid>
              <a:tr h="437873">
                <a:tc>
                  <a:txBody>
                    <a:bodyPr/>
                    <a:lstStyle/>
                    <a:p>
                      <a:endParaRPr lang="en-US" sz="1200" dirty="0"/>
                    </a:p>
                  </a:txBody>
                  <a:tcPr/>
                </a:tc>
                <a:tc>
                  <a:txBody>
                    <a:bodyPr/>
                    <a:lstStyle/>
                    <a:p>
                      <a:r>
                        <a:rPr lang="en-US" sz="1200" dirty="0"/>
                        <a:t>NASA</a:t>
                      </a:r>
                    </a:p>
                  </a:txBody>
                  <a:tcPr/>
                </a:tc>
                <a:tc>
                  <a:txBody>
                    <a:bodyPr/>
                    <a:lstStyle/>
                    <a:p>
                      <a:r>
                        <a:rPr lang="en-US" sz="1200" dirty="0"/>
                        <a:t>SASK</a:t>
                      </a:r>
                    </a:p>
                  </a:txBody>
                  <a:tcPr/>
                </a:tc>
                <a:tc>
                  <a:txBody>
                    <a:bodyPr/>
                    <a:lstStyle/>
                    <a:p>
                      <a:r>
                        <a:rPr lang="en-US" sz="1200" dirty="0"/>
                        <a:t>OSIRIS</a:t>
                      </a:r>
                    </a:p>
                  </a:txBody>
                  <a:tcPr/>
                </a:tc>
                <a:tc>
                  <a:txBody>
                    <a:bodyPr/>
                    <a:lstStyle/>
                    <a:p>
                      <a:r>
                        <a:rPr lang="en-US" sz="1200" dirty="0"/>
                        <a:t>SAGE III/ISS</a:t>
                      </a:r>
                    </a:p>
                  </a:txBody>
                  <a:tcPr/>
                </a:tc>
                <a:tc>
                  <a:txBody>
                    <a:bodyPr/>
                    <a:lstStyle/>
                    <a:p>
                      <a:r>
                        <a:rPr lang="en-US" sz="1200" dirty="0" err="1"/>
                        <a:t>GloSSAC</a:t>
                      </a:r>
                      <a:endParaRPr lang="en-US" sz="1200" dirty="0"/>
                    </a:p>
                  </a:txBody>
                  <a:tcPr/>
                </a:tc>
                <a:extLst>
                  <a:ext uri="{0D108BD9-81ED-4DB2-BD59-A6C34878D82A}">
                    <a16:rowId xmlns:a16="http://schemas.microsoft.com/office/drawing/2014/main" val="4029828421"/>
                  </a:ext>
                </a:extLst>
              </a:tr>
              <a:tr h="374597">
                <a:tc>
                  <a:txBody>
                    <a:bodyPr/>
                    <a:lstStyle/>
                    <a:p>
                      <a:pPr algn="ctr"/>
                      <a:r>
                        <a:rPr lang="en-US" sz="1200" dirty="0"/>
                        <a:t>Aug 2022</a:t>
                      </a:r>
                    </a:p>
                  </a:txBody>
                  <a:tcPr/>
                </a:tc>
                <a:tc>
                  <a:txBody>
                    <a:bodyPr/>
                    <a:lstStyle/>
                    <a:p>
                      <a:pPr algn="r" fontAlgn="b"/>
                      <a:r>
                        <a:rPr lang="en-US" sz="1200" b="1" i="0" u="none" strike="noStrike" dirty="0">
                          <a:solidFill>
                            <a:srgbClr val="000000"/>
                          </a:solidFill>
                          <a:effectLst/>
                          <a:latin typeface="Aptos Narrow" panose="020B0004020202020204" pitchFamily="34" charset="0"/>
                        </a:rPr>
                        <a:t>-0.09183155</a:t>
                      </a:r>
                    </a:p>
                  </a:txBody>
                  <a:tcPr marL="9525" marR="9525" marT="9525" marB="0" anchor="b"/>
                </a:tc>
                <a:tc>
                  <a:txBody>
                    <a:bodyPr/>
                    <a:lstStyle/>
                    <a:p>
                      <a:pPr algn="r" fontAlgn="b"/>
                      <a:r>
                        <a:rPr lang="en-US" sz="1200" b="1" i="0" u="none" strike="noStrike" dirty="0">
                          <a:solidFill>
                            <a:srgbClr val="000000"/>
                          </a:solidFill>
                          <a:effectLst/>
                          <a:latin typeface="Aptos Narrow" panose="020B0004020202020204" pitchFamily="34" charset="0"/>
                        </a:rPr>
                        <a:t>-0.0605334</a:t>
                      </a:r>
                    </a:p>
                  </a:txBody>
                  <a:tcPr marL="9525" marR="9525" marT="9525" marB="0" anchor="b"/>
                </a:tc>
                <a:tc>
                  <a:txBody>
                    <a:bodyPr/>
                    <a:lstStyle/>
                    <a:p>
                      <a:pPr algn="r" fontAlgn="b"/>
                      <a:r>
                        <a:rPr lang="en-US" sz="1200" b="1" i="0" u="none" strike="noStrike" dirty="0">
                          <a:solidFill>
                            <a:srgbClr val="000000"/>
                          </a:solidFill>
                          <a:effectLst/>
                          <a:latin typeface="Aptos Narrow" panose="020B0004020202020204" pitchFamily="34" charset="0"/>
                        </a:rPr>
                        <a:t>-0.0385227</a:t>
                      </a:r>
                    </a:p>
                  </a:txBody>
                  <a:tcPr marL="9525" marR="9525" marT="9525" marB="0" anchor="b"/>
                </a:tc>
                <a:tc>
                  <a:txBody>
                    <a:bodyPr/>
                    <a:lstStyle/>
                    <a:p>
                      <a:pPr algn="r" fontAlgn="b"/>
                      <a:r>
                        <a:rPr lang="en-US" sz="1200" b="1" i="0" u="none" strike="noStrike" dirty="0">
                          <a:solidFill>
                            <a:srgbClr val="000000"/>
                          </a:solidFill>
                          <a:effectLst/>
                          <a:latin typeface="Aptos Narrow" panose="020B0004020202020204" pitchFamily="34" charset="0"/>
                        </a:rPr>
                        <a:t>-0.0415445</a:t>
                      </a:r>
                    </a:p>
                  </a:txBody>
                  <a:tcPr marL="9525" marR="9525" marT="9525" marB="0" anchor="b"/>
                </a:tc>
                <a:tc>
                  <a:txBody>
                    <a:bodyPr/>
                    <a:lstStyle/>
                    <a:p>
                      <a:pPr algn="r" fontAlgn="b"/>
                      <a:r>
                        <a:rPr lang="en-US" sz="1200" b="1" i="0" u="none" strike="noStrike" dirty="0">
                          <a:solidFill>
                            <a:srgbClr val="000000"/>
                          </a:solidFill>
                          <a:effectLst/>
                          <a:latin typeface="Aptos Narrow" panose="020B0004020202020204" pitchFamily="34" charset="0"/>
                        </a:rPr>
                        <a:t>-0.0407574</a:t>
                      </a:r>
                    </a:p>
                  </a:txBody>
                  <a:tcPr marL="9525" marR="9525" marT="9525" marB="0" anchor="b"/>
                </a:tc>
                <a:extLst>
                  <a:ext uri="{0D108BD9-81ED-4DB2-BD59-A6C34878D82A}">
                    <a16:rowId xmlns:a16="http://schemas.microsoft.com/office/drawing/2014/main" val="1535202487"/>
                  </a:ext>
                </a:extLst>
              </a:tr>
              <a:tr h="374597">
                <a:tc>
                  <a:txBody>
                    <a:bodyPr/>
                    <a:lstStyle/>
                    <a:p>
                      <a:pPr algn="ctr"/>
                      <a:r>
                        <a:rPr lang="en-US" sz="1200" dirty="0"/>
                        <a:t>Dec 2022</a:t>
                      </a:r>
                    </a:p>
                  </a:txBody>
                  <a:tcPr/>
                </a:tc>
                <a:tc>
                  <a:txBody>
                    <a:bodyPr/>
                    <a:lstStyle/>
                    <a:p>
                      <a:pPr algn="ctr" fontAlgn="b"/>
                      <a:r>
                        <a:rPr lang="en-US" sz="1200" b="1" i="0" u="none" strike="noStrike" dirty="0">
                          <a:solidFill>
                            <a:srgbClr val="000000"/>
                          </a:solidFill>
                          <a:effectLst/>
                          <a:latin typeface="Aptos Narrow" panose="020B0004020202020204" pitchFamily="34" charset="0"/>
                        </a:rPr>
                        <a:t>-0.10546871</a:t>
                      </a:r>
                    </a:p>
                  </a:txBody>
                  <a:tcPr marL="9525" marR="9525" marT="9525" marB="0" anchor="b"/>
                </a:tc>
                <a:tc>
                  <a:txBody>
                    <a:bodyPr/>
                    <a:lstStyle/>
                    <a:p>
                      <a:pPr algn="ctr" fontAlgn="b"/>
                      <a:r>
                        <a:rPr lang="en-US" sz="1200" b="1" i="0" u="none" strike="noStrike" dirty="0">
                          <a:solidFill>
                            <a:srgbClr val="000000"/>
                          </a:solidFill>
                          <a:effectLst/>
                          <a:latin typeface="Aptos Narrow" panose="020B0004020202020204" pitchFamily="34" charset="0"/>
                        </a:rPr>
                        <a:t>-0.0671944</a:t>
                      </a:r>
                    </a:p>
                  </a:txBody>
                  <a:tcPr marL="9525" marR="9525" marT="9525" marB="0" anchor="b"/>
                </a:tc>
                <a:tc>
                  <a:txBody>
                    <a:bodyPr/>
                    <a:lstStyle/>
                    <a:p>
                      <a:pPr algn="ctr" fontAlgn="b"/>
                      <a:r>
                        <a:rPr lang="en-US" sz="1200" b="1" i="0" u="none" strike="noStrike" dirty="0">
                          <a:solidFill>
                            <a:srgbClr val="000000"/>
                          </a:solidFill>
                          <a:effectLst/>
                          <a:latin typeface="Aptos Narrow" panose="020B0004020202020204" pitchFamily="34" charset="0"/>
                        </a:rPr>
                        <a:t>-0.0418083</a:t>
                      </a:r>
                    </a:p>
                  </a:txBody>
                  <a:tcPr marL="9525" marR="9525" marT="9525" marB="0" anchor="b"/>
                </a:tc>
                <a:tc>
                  <a:txBody>
                    <a:bodyPr/>
                    <a:lstStyle/>
                    <a:p>
                      <a:pPr algn="ctr" fontAlgn="b"/>
                      <a:r>
                        <a:rPr lang="en-US" sz="1200" b="1" i="0" u="none" strike="noStrike" dirty="0">
                          <a:solidFill>
                            <a:srgbClr val="000000"/>
                          </a:solidFill>
                          <a:effectLst/>
                          <a:latin typeface="Aptos Narrow" panose="020B0004020202020204" pitchFamily="34" charset="0"/>
                        </a:rPr>
                        <a:t>-0.0462075</a:t>
                      </a:r>
                    </a:p>
                  </a:txBody>
                  <a:tcPr marL="9525" marR="9525" marT="9525" marB="0" anchor="b"/>
                </a:tc>
                <a:tc>
                  <a:txBody>
                    <a:bodyPr/>
                    <a:lstStyle/>
                    <a:p>
                      <a:pPr algn="ctr" fontAlgn="b"/>
                      <a:r>
                        <a:rPr lang="en-US" sz="1200" b="1" i="0" u="none" strike="noStrike" dirty="0">
                          <a:solidFill>
                            <a:srgbClr val="000000"/>
                          </a:solidFill>
                          <a:effectLst/>
                          <a:latin typeface="Aptos Narrow" panose="020B0004020202020204" pitchFamily="34" charset="0"/>
                        </a:rPr>
                        <a:t>-0.0448315</a:t>
                      </a:r>
                    </a:p>
                  </a:txBody>
                  <a:tcPr marL="9525" marR="9525" marT="9525" marB="0" anchor="b"/>
                </a:tc>
                <a:extLst>
                  <a:ext uri="{0D108BD9-81ED-4DB2-BD59-A6C34878D82A}">
                    <a16:rowId xmlns:a16="http://schemas.microsoft.com/office/drawing/2014/main" val="665731061"/>
                  </a:ext>
                </a:extLst>
              </a:tr>
              <a:tr h="465944">
                <a:tc>
                  <a:txBody>
                    <a:bodyPr/>
                    <a:lstStyle/>
                    <a:p>
                      <a:pPr algn="ctr"/>
                      <a:r>
                        <a:rPr lang="en-US" sz="1200" dirty="0"/>
                        <a:t>Anomaly WRT 2021 Mean</a:t>
                      </a:r>
                    </a:p>
                  </a:txBody>
                  <a:tcPr/>
                </a:tc>
                <a:tc>
                  <a:txBody>
                    <a:bodyPr/>
                    <a:lstStyle/>
                    <a:p>
                      <a:pPr algn="ctr" fontAlgn="b"/>
                      <a:r>
                        <a:rPr lang="en-US" sz="1200" b="1" i="0" u="none" strike="noStrike" dirty="0">
                          <a:solidFill>
                            <a:srgbClr val="000000"/>
                          </a:solidFill>
                          <a:effectLst/>
                          <a:latin typeface="Aptos Narrow" panose="020B0004020202020204" pitchFamily="34" charset="0"/>
                        </a:rPr>
                        <a:t>-0.06411599</a:t>
                      </a:r>
                    </a:p>
                  </a:txBody>
                  <a:tcPr marL="9525" marR="9525" marT="9525" marB="0" anchor="b"/>
                </a:tc>
                <a:tc>
                  <a:txBody>
                    <a:bodyPr/>
                    <a:lstStyle/>
                    <a:p>
                      <a:pPr algn="ctr" fontAlgn="b"/>
                      <a:r>
                        <a:rPr lang="en-US" sz="1200" b="1" i="0" u="none" strike="noStrike" dirty="0">
                          <a:solidFill>
                            <a:srgbClr val="000000"/>
                          </a:solidFill>
                          <a:effectLst/>
                          <a:latin typeface="Aptos Narrow" panose="020B0004020202020204" pitchFamily="34" charset="0"/>
                        </a:rPr>
                        <a:t>-0.0210656</a:t>
                      </a:r>
                    </a:p>
                  </a:txBody>
                  <a:tcPr marL="9525" marR="9525" marT="9525" marB="0" anchor="b"/>
                </a:tc>
                <a:tc>
                  <a:txBody>
                    <a:bodyPr/>
                    <a:lstStyle/>
                    <a:p>
                      <a:pPr algn="ctr" fontAlgn="b"/>
                      <a:r>
                        <a:rPr lang="en-US" sz="1200" b="1" i="0" u="none" strike="noStrike" dirty="0">
                          <a:solidFill>
                            <a:srgbClr val="000000"/>
                          </a:solidFill>
                          <a:effectLst/>
                          <a:latin typeface="Aptos Narrow" panose="020B0004020202020204" pitchFamily="34" charset="0"/>
                        </a:rPr>
                        <a:t>-0.0076467</a:t>
                      </a:r>
                    </a:p>
                  </a:txBody>
                  <a:tcPr marL="9525" marR="9525" marT="9525" marB="0" anchor="b"/>
                </a:tc>
                <a:tc>
                  <a:txBody>
                    <a:bodyPr/>
                    <a:lstStyle/>
                    <a:p>
                      <a:pPr algn="ctr" fontAlgn="b"/>
                      <a:r>
                        <a:rPr lang="en-US" sz="1200" b="1" i="0" u="none" strike="noStrike" dirty="0">
                          <a:solidFill>
                            <a:srgbClr val="000000"/>
                          </a:solidFill>
                          <a:effectLst/>
                          <a:latin typeface="Aptos Narrow" panose="020B0004020202020204" pitchFamily="34" charset="0"/>
                        </a:rPr>
                        <a:t>-0.0176746</a:t>
                      </a:r>
                    </a:p>
                  </a:txBody>
                  <a:tcPr marL="9525" marR="9525" marT="9525" marB="0" anchor="b"/>
                </a:tc>
                <a:tc>
                  <a:txBody>
                    <a:bodyPr/>
                    <a:lstStyle/>
                    <a:p>
                      <a:pPr algn="ctr" fontAlgn="b"/>
                      <a:r>
                        <a:rPr lang="en-US" sz="1200" b="1" i="0" u="none" strike="noStrike" dirty="0">
                          <a:solidFill>
                            <a:srgbClr val="000000"/>
                          </a:solidFill>
                          <a:effectLst/>
                          <a:latin typeface="Aptos Narrow" panose="020B0004020202020204" pitchFamily="34" charset="0"/>
                        </a:rPr>
                        <a:t>-0.0165428</a:t>
                      </a:r>
                    </a:p>
                  </a:txBody>
                  <a:tcPr marL="9525" marR="9525" marT="9525" marB="0" anchor="b"/>
                </a:tc>
                <a:extLst>
                  <a:ext uri="{0D108BD9-81ED-4DB2-BD59-A6C34878D82A}">
                    <a16:rowId xmlns:a16="http://schemas.microsoft.com/office/drawing/2014/main" val="157263636"/>
                  </a:ext>
                </a:extLst>
              </a:tr>
            </a:tbl>
          </a:graphicData>
        </a:graphic>
      </p:graphicFrame>
    </p:spTree>
    <p:extLst>
      <p:ext uri="{BB962C8B-B14F-4D97-AF65-F5344CB8AC3E}">
        <p14:creationId xmlns:p14="http://schemas.microsoft.com/office/powerpoint/2010/main" val="336847393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Rectangle 10"/>
          <p:cNvSpPr/>
          <p:nvPr/>
        </p:nvSpPr>
        <p:spPr>
          <a:xfrm>
            <a:off x="6852849" y="1183501"/>
            <a:ext cx="1549747" cy="2821528"/>
          </a:xfrm>
          <a:prstGeom prst="rect">
            <a:avLst/>
          </a:prstGeom>
          <a:solidFill>
            <a:schemeClr val="accent1">
              <a:alpha val="0"/>
            </a:schemeClr>
          </a:solidFill>
          <a:ln w="19050">
            <a:solidFill>
              <a:srgbClr val="FFFFFF"/>
            </a:solidFill>
            <a:miter/>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67" name="TextBox 14"/>
          <p:cNvSpPr txBox="1"/>
          <p:nvPr/>
        </p:nvSpPr>
        <p:spPr>
          <a:xfrm>
            <a:off x="9971242" y="580075"/>
            <a:ext cx="1306360" cy="5093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400">
                <a:latin typeface="+mn-lt"/>
                <a:ea typeface="+mn-ea"/>
                <a:cs typeface="+mn-cs"/>
                <a:sym typeface="Calibri"/>
              </a:defRPr>
            </a:lvl1pPr>
          </a:lstStyle>
          <a:p>
            <a:r>
              <a:rPr dirty="0"/>
              <a:t>OSIRIS+CALIPSO period</a:t>
            </a:r>
          </a:p>
        </p:txBody>
      </p:sp>
      <p:sp>
        <p:nvSpPr>
          <p:cNvPr id="368" name="Major volcanic eruptions (black) and wild fire events (green) with abbreviated two-letter code with their respective latitude and time of occurrence that are listed here. The event names shown are St. Helens (He), El Chichon (El), Nevado del Ruiz (Ne), K"/>
          <p:cNvSpPr txBox="1"/>
          <p:nvPr/>
        </p:nvSpPr>
        <p:spPr>
          <a:xfrm>
            <a:off x="357433" y="5222399"/>
            <a:ext cx="11579681" cy="131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457200">
              <a:defRPr sz="1600">
                <a:latin typeface="+mn-lt"/>
                <a:ea typeface="+mn-ea"/>
                <a:cs typeface="+mn-cs"/>
                <a:sym typeface="Calibri"/>
              </a:defRPr>
            </a:pPr>
            <a:r>
              <a:rPr dirty="0"/>
              <a:t>Major volcanic eruptions (black) and wild fire events (green) with abbreviated two-letter code with their respective latitude and time of occurrence that are listed here. The event names shown are St. Helens (He), El </a:t>
            </a:r>
            <a:r>
              <a:rPr dirty="0" err="1"/>
              <a:t>Chichon</a:t>
            </a:r>
            <a:r>
              <a:rPr dirty="0"/>
              <a:t> (El), </a:t>
            </a:r>
            <a:r>
              <a:rPr dirty="0" err="1"/>
              <a:t>Nevado</a:t>
            </a:r>
            <a:r>
              <a:rPr dirty="0"/>
              <a:t> del Ruiz (Ne), </a:t>
            </a:r>
            <a:r>
              <a:rPr dirty="0" err="1"/>
              <a:t>Kelut</a:t>
            </a:r>
            <a:r>
              <a:rPr dirty="0"/>
              <a:t> (Ke), Pinatubo (Pi), Cerro Hudson (Ce), </a:t>
            </a:r>
            <a:r>
              <a:rPr dirty="0" err="1"/>
              <a:t>Rabaul</a:t>
            </a:r>
            <a:r>
              <a:rPr dirty="0"/>
              <a:t> (Ra), </a:t>
            </a:r>
            <a:r>
              <a:rPr dirty="0" err="1"/>
              <a:t>Manam</a:t>
            </a:r>
            <a:r>
              <a:rPr dirty="0"/>
              <a:t> (Mn), </a:t>
            </a:r>
            <a:r>
              <a:rPr dirty="0" err="1"/>
              <a:t>Soufrière</a:t>
            </a:r>
            <a:r>
              <a:rPr dirty="0"/>
              <a:t> Hills (So), Tavurvur (Tv), </a:t>
            </a:r>
            <a:r>
              <a:rPr dirty="0" err="1"/>
              <a:t>Chaiten</a:t>
            </a:r>
            <a:r>
              <a:rPr dirty="0"/>
              <a:t> (Ch), Victoria (Vi), </a:t>
            </a:r>
            <a:r>
              <a:rPr dirty="0" err="1"/>
              <a:t>Okmok</a:t>
            </a:r>
            <a:r>
              <a:rPr dirty="0"/>
              <a:t> (Ok), Kasatochi (Ka), </a:t>
            </a:r>
            <a:r>
              <a:rPr dirty="0" err="1"/>
              <a:t>Sarychev</a:t>
            </a:r>
            <a:r>
              <a:rPr dirty="0"/>
              <a:t> (</a:t>
            </a:r>
            <a:r>
              <a:rPr dirty="0" err="1"/>
              <a:t>Sv</a:t>
            </a:r>
            <a:r>
              <a:rPr dirty="0"/>
              <a:t>), </a:t>
            </a:r>
            <a:r>
              <a:rPr dirty="0" err="1"/>
              <a:t>Nabro</a:t>
            </a:r>
            <a:r>
              <a:rPr dirty="0"/>
              <a:t> (Nb), </a:t>
            </a:r>
            <a:r>
              <a:rPr dirty="0" err="1"/>
              <a:t>Kelut</a:t>
            </a:r>
            <a:r>
              <a:rPr dirty="0"/>
              <a:t> (Ke), </a:t>
            </a:r>
            <a:r>
              <a:rPr dirty="0" err="1"/>
              <a:t>Calbuco</a:t>
            </a:r>
            <a:r>
              <a:rPr dirty="0"/>
              <a:t> (</a:t>
            </a:r>
            <a:r>
              <a:rPr dirty="0" err="1"/>
              <a:t>Cb</a:t>
            </a:r>
            <a:r>
              <a:rPr dirty="0"/>
              <a:t>), Canadian wildfire (</a:t>
            </a:r>
            <a:r>
              <a:rPr dirty="0" err="1"/>
              <a:t>Cw</a:t>
            </a:r>
            <a:r>
              <a:rPr dirty="0"/>
              <a:t>), </a:t>
            </a:r>
            <a:r>
              <a:rPr dirty="0" err="1"/>
              <a:t>Ambae</a:t>
            </a:r>
            <a:r>
              <a:rPr dirty="0"/>
              <a:t> (Am), </a:t>
            </a:r>
            <a:r>
              <a:rPr dirty="0" err="1"/>
              <a:t>Raikoke</a:t>
            </a:r>
            <a:r>
              <a:rPr dirty="0"/>
              <a:t> (</a:t>
            </a:r>
            <a:r>
              <a:rPr dirty="0" err="1"/>
              <a:t>Rk</a:t>
            </a:r>
            <a:r>
              <a:rPr dirty="0"/>
              <a:t>), Ulawun (</a:t>
            </a:r>
            <a:r>
              <a:rPr dirty="0" err="1"/>
              <a:t>Ul</a:t>
            </a:r>
            <a:r>
              <a:rPr dirty="0"/>
              <a:t>), Australian wildfire (Aw), California Creek Fire (Cc), La </a:t>
            </a:r>
            <a:r>
              <a:rPr dirty="0" err="1"/>
              <a:t>Soufrière</a:t>
            </a:r>
            <a:r>
              <a:rPr dirty="0"/>
              <a:t> (La), McKay Creek fire (Mc) and </a:t>
            </a:r>
            <a:r>
              <a:rPr dirty="0" err="1"/>
              <a:t>Hunga</a:t>
            </a:r>
            <a:r>
              <a:rPr dirty="0"/>
              <a:t> Tonga (</a:t>
            </a:r>
            <a:r>
              <a:rPr dirty="0" err="1"/>
              <a:t>Ht</a:t>
            </a:r>
            <a:r>
              <a:rPr dirty="0"/>
              <a:t>).</a:t>
            </a:r>
            <a:r>
              <a:rPr sz="1200" dirty="0">
                <a:latin typeface="Times Roman"/>
                <a:ea typeface="Times Roman"/>
                <a:cs typeface="Times Roman"/>
                <a:sym typeface="Times Roman"/>
              </a:rPr>
              <a:t> </a:t>
            </a:r>
          </a:p>
        </p:txBody>
      </p:sp>
      <p:sp>
        <p:nvSpPr>
          <p:cNvPr id="369" name="TextBox 1"/>
          <p:cNvSpPr txBox="1"/>
          <p:nvPr/>
        </p:nvSpPr>
        <p:spPr>
          <a:xfrm>
            <a:off x="3552498" y="599087"/>
            <a:ext cx="5398438" cy="333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a:latin typeface="+mn-lt"/>
                <a:ea typeface="+mn-ea"/>
                <a:cs typeface="+mn-cs"/>
                <a:sym typeface="Calibri"/>
              </a:defRPr>
            </a:lvl1pPr>
          </a:lstStyle>
          <a:p>
            <a:r>
              <a:t>Stratospheric Aerosol Optical Depth Ratio (525/1020 nm)</a:t>
            </a:r>
          </a:p>
        </p:txBody>
      </p:sp>
      <p:pic>
        <p:nvPicPr>
          <p:cNvPr id="11" name="Picture 10">
            <a:extLst>
              <a:ext uri="{FF2B5EF4-FFF2-40B4-BE49-F238E27FC236}">
                <a16:creationId xmlns:a16="http://schemas.microsoft.com/office/drawing/2014/main" id="{1A9A50AB-AF92-9F44-CBA9-7C6CF9226B50}"/>
              </a:ext>
            </a:extLst>
          </p:cNvPr>
          <p:cNvPicPr>
            <a:picLocks noChangeAspect="1"/>
          </p:cNvPicPr>
          <p:nvPr/>
        </p:nvPicPr>
        <p:blipFill>
          <a:blip r:embed="rId3"/>
          <a:stretch>
            <a:fillRect/>
          </a:stretch>
        </p:blipFill>
        <p:spPr>
          <a:xfrm>
            <a:off x="3139106" y="1020600"/>
            <a:ext cx="6016334" cy="4044500"/>
          </a:xfrm>
          <a:prstGeom prst="rect">
            <a:avLst/>
          </a:prstGeom>
        </p:spPr>
      </p:pic>
      <p:sp>
        <p:nvSpPr>
          <p:cNvPr id="2" name="Rectangle 10">
            <a:extLst>
              <a:ext uri="{FF2B5EF4-FFF2-40B4-BE49-F238E27FC236}">
                <a16:creationId xmlns:a16="http://schemas.microsoft.com/office/drawing/2014/main" id="{EA18BFC6-FE1D-BF2E-A6B4-4FB4AE189427}"/>
              </a:ext>
            </a:extLst>
          </p:cNvPr>
          <p:cNvSpPr/>
          <p:nvPr/>
        </p:nvSpPr>
        <p:spPr>
          <a:xfrm>
            <a:off x="6731977" y="1225541"/>
            <a:ext cx="1466092" cy="2642266"/>
          </a:xfrm>
          <a:prstGeom prst="rect">
            <a:avLst/>
          </a:prstGeom>
          <a:solidFill>
            <a:schemeClr val="accent1">
              <a:alpha val="0"/>
            </a:schemeClr>
          </a:solidFill>
          <a:ln w="19050">
            <a:solidFill>
              <a:srgbClr val="FFFFFF"/>
            </a:solidFill>
            <a:miter/>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66" name="Straight Arrow Connector 12"/>
          <p:cNvSpPr/>
          <p:nvPr/>
        </p:nvSpPr>
        <p:spPr>
          <a:xfrm flipH="1">
            <a:off x="8196888" y="903222"/>
            <a:ext cx="1754663" cy="432490"/>
          </a:xfrm>
          <a:prstGeom prst="line">
            <a:avLst/>
          </a:prstGeom>
          <a:ln w="19050">
            <a:solidFill>
              <a:srgbClr val="000000"/>
            </a:solidFill>
            <a:miter/>
            <a:tailEnd type="triangle"/>
          </a:ln>
        </p:spPr>
        <p:txBody>
          <a:bodyPr lIns="45718" tIns="45718" rIns="45718" bIns="45718"/>
          <a:lstStyle/>
          <a:p>
            <a:endParaRPr/>
          </a:p>
        </p:txBody>
      </p:sp>
    </p:spTree>
    <p:extLst>
      <p:ext uri="{BB962C8B-B14F-4D97-AF65-F5344CB8AC3E}">
        <p14:creationId xmlns:p14="http://schemas.microsoft.com/office/powerpoint/2010/main" val="4267132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6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6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36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animBg="1" advAuto="0"/>
      <p:bldP spid="367" grpId="0" animBg="1" advAuto="0"/>
      <p:bldP spid="2" grpId="0" animBg="1" advAuto="0"/>
      <p:bldP spid="366"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48C116-B138-9FC5-3252-05E80FE99642}"/>
              </a:ext>
            </a:extLst>
          </p:cNvPr>
          <p:cNvSpPr>
            <a:spLocks noGrp="1"/>
          </p:cNvSpPr>
          <p:nvPr>
            <p:ph type="title"/>
          </p:nvPr>
        </p:nvSpPr>
        <p:spPr>
          <a:xfrm>
            <a:off x="838200" y="365125"/>
            <a:ext cx="10515600" cy="1325563"/>
          </a:xfrm>
        </p:spPr>
        <p:txBody>
          <a:bodyPr/>
          <a:lstStyle/>
          <a:p>
            <a:r>
              <a:rPr lang="en-US" dirty="0"/>
              <a:t>Aerosol Extinction Coefficient</a:t>
            </a:r>
          </a:p>
        </p:txBody>
      </p:sp>
      <p:pic>
        <p:nvPicPr>
          <p:cNvPr id="2" name="Picture 1">
            <a:extLst>
              <a:ext uri="{FF2B5EF4-FFF2-40B4-BE49-F238E27FC236}">
                <a16:creationId xmlns:a16="http://schemas.microsoft.com/office/drawing/2014/main" id="{E5107A9A-D136-8CF7-3A6E-65CB8BE1E426}"/>
              </a:ext>
            </a:extLst>
          </p:cNvPr>
          <p:cNvPicPr>
            <a:picLocks noChangeAspect="1"/>
          </p:cNvPicPr>
          <p:nvPr/>
        </p:nvPicPr>
        <p:blipFill>
          <a:blip r:embed="rId2"/>
          <a:stretch>
            <a:fillRect/>
          </a:stretch>
        </p:blipFill>
        <p:spPr>
          <a:xfrm>
            <a:off x="22652" y="2743200"/>
            <a:ext cx="6096000" cy="3657600"/>
          </a:xfrm>
          <a:prstGeom prst="rect">
            <a:avLst/>
          </a:prstGeom>
        </p:spPr>
      </p:pic>
      <p:pic>
        <p:nvPicPr>
          <p:cNvPr id="8" name="Picture 7">
            <a:extLst>
              <a:ext uri="{FF2B5EF4-FFF2-40B4-BE49-F238E27FC236}">
                <a16:creationId xmlns:a16="http://schemas.microsoft.com/office/drawing/2014/main" id="{95048EE9-62C7-5619-AF7E-07EA68AE512B}"/>
              </a:ext>
            </a:extLst>
          </p:cNvPr>
          <p:cNvPicPr>
            <a:picLocks noChangeAspect="1"/>
          </p:cNvPicPr>
          <p:nvPr/>
        </p:nvPicPr>
        <p:blipFill>
          <a:blip r:embed="rId3"/>
          <a:stretch>
            <a:fillRect/>
          </a:stretch>
        </p:blipFill>
        <p:spPr>
          <a:xfrm>
            <a:off x="6151610" y="2731833"/>
            <a:ext cx="6096000" cy="3657600"/>
          </a:xfrm>
          <a:prstGeom prst="rect">
            <a:avLst/>
          </a:prstGeom>
        </p:spPr>
      </p:pic>
      <p:sp>
        <p:nvSpPr>
          <p:cNvPr id="11" name="TextBox 10">
            <a:extLst>
              <a:ext uri="{FF2B5EF4-FFF2-40B4-BE49-F238E27FC236}">
                <a16:creationId xmlns:a16="http://schemas.microsoft.com/office/drawing/2014/main" id="{B4136351-2ABF-8A55-62BA-444D08034313}"/>
              </a:ext>
            </a:extLst>
          </p:cNvPr>
          <p:cNvSpPr txBox="1"/>
          <p:nvPr/>
        </p:nvSpPr>
        <p:spPr>
          <a:xfrm>
            <a:off x="685800" y="1690688"/>
            <a:ext cx="6122276"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SASK 869 nm product is now publicly available along with University of Bremen (IUP) product at 869 nm. </a:t>
            </a:r>
          </a:p>
        </p:txBody>
      </p:sp>
    </p:spTree>
    <p:extLst>
      <p:ext uri="{BB962C8B-B14F-4D97-AF65-F5344CB8AC3E}">
        <p14:creationId xmlns:p14="http://schemas.microsoft.com/office/powerpoint/2010/main" val="14574353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6E9DED-95FD-381D-BF46-C54E156F23DB}"/>
              </a:ext>
            </a:extLst>
          </p:cNvPr>
          <p:cNvPicPr>
            <a:picLocks noChangeAspect="1"/>
          </p:cNvPicPr>
          <p:nvPr/>
        </p:nvPicPr>
        <p:blipFill>
          <a:blip r:embed="rId2"/>
          <a:stretch>
            <a:fillRect/>
          </a:stretch>
        </p:blipFill>
        <p:spPr>
          <a:xfrm>
            <a:off x="2329221" y="749643"/>
            <a:ext cx="6026850" cy="5486400"/>
          </a:xfrm>
          <a:prstGeom prst="rect">
            <a:avLst/>
          </a:prstGeom>
        </p:spPr>
      </p:pic>
    </p:spTree>
    <p:extLst>
      <p:ext uri="{BB962C8B-B14F-4D97-AF65-F5344CB8AC3E}">
        <p14:creationId xmlns:p14="http://schemas.microsoft.com/office/powerpoint/2010/main" val="185240570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C7D374-A0CB-5600-9553-BD5FBEC11FB4}"/>
              </a:ext>
            </a:extLst>
          </p:cNvPr>
          <p:cNvPicPr>
            <a:picLocks noChangeAspect="1"/>
          </p:cNvPicPr>
          <p:nvPr/>
        </p:nvPicPr>
        <p:blipFill>
          <a:blip r:embed="rId2"/>
          <a:stretch>
            <a:fillRect/>
          </a:stretch>
        </p:blipFill>
        <p:spPr>
          <a:xfrm>
            <a:off x="2209800" y="1431042"/>
            <a:ext cx="7772400" cy="4762037"/>
          </a:xfrm>
          <a:prstGeom prst="rect">
            <a:avLst/>
          </a:prstGeom>
        </p:spPr>
      </p:pic>
    </p:spTree>
    <p:extLst>
      <p:ext uri="{BB962C8B-B14F-4D97-AF65-F5344CB8AC3E}">
        <p14:creationId xmlns:p14="http://schemas.microsoft.com/office/powerpoint/2010/main" val="174924626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Title 1"/>
          <p:cNvSpPr txBox="1">
            <a:spLocks noGrp="1"/>
          </p:cNvSpPr>
          <p:nvPr>
            <p:ph type="title"/>
          </p:nvPr>
        </p:nvSpPr>
        <p:spPr>
          <a:xfrm>
            <a:off x="1115565" y="548637"/>
            <a:ext cx="10168134" cy="1179581"/>
          </a:xfrm>
          <a:prstGeom prst="rect">
            <a:avLst/>
          </a:prstGeom>
        </p:spPr>
        <p:txBody>
          <a:bodyPr/>
          <a:lstStyle>
            <a:lvl1pPr algn="ctr"/>
          </a:lstStyle>
          <a:p>
            <a:r>
              <a:t>Data used in GloSSAC</a:t>
            </a:r>
          </a:p>
        </p:txBody>
      </p:sp>
      <p:graphicFrame>
        <p:nvGraphicFramePr>
          <p:cNvPr id="412" name="Table 6"/>
          <p:cNvGraphicFramePr/>
          <p:nvPr/>
        </p:nvGraphicFramePr>
        <p:xfrm>
          <a:off x="1686006" y="2155088"/>
          <a:ext cx="9274436" cy="4079240"/>
        </p:xfrm>
        <a:graphic>
          <a:graphicData uri="http://schemas.openxmlformats.org/drawingml/2006/table">
            <a:tbl>
              <a:tblPr firstRow="1" bandRow="1">
                <a:tableStyleId>{4C3C2611-4C71-4FC5-86AE-919BDF0F9419}</a:tableStyleId>
              </a:tblPr>
              <a:tblGrid>
                <a:gridCol w="2318609">
                  <a:extLst>
                    <a:ext uri="{9D8B030D-6E8A-4147-A177-3AD203B41FA5}">
                      <a16:colId xmlns:a16="http://schemas.microsoft.com/office/drawing/2014/main" val="20000"/>
                    </a:ext>
                  </a:extLst>
                </a:gridCol>
                <a:gridCol w="2318609">
                  <a:extLst>
                    <a:ext uri="{9D8B030D-6E8A-4147-A177-3AD203B41FA5}">
                      <a16:colId xmlns:a16="http://schemas.microsoft.com/office/drawing/2014/main" val="20001"/>
                    </a:ext>
                  </a:extLst>
                </a:gridCol>
                <a:gridCol w="2318609">
                  <a:extLst>
                    <a:ext uri="{9D8B030D-6E8A-4147-A177-3AD203B41FA5}">
                      <a16:colId xmlns:a16="http://schemas.microsoft.com/office/drawing/2014/main" val="20002"/>
                    </a:ext>
                  </a:extLst>
                </a:gridCol>
                <a:gridCol w="2318609">
                  <a:extLst>
                    <a:ext uri="{9D8B030D-6E8A-4147-A177-3AD203B41FA5}">
                      <a16:colId xmlns:a16="http://schemas.microsoft.com/office/drawing/2014/main" val="20003"/>
                    </a:ext>
                  </a:extLst>
                </a:gridCol>
              </a:tblGrid>
              <a:tr h="370840">
                <a:tc>
                  <a:txBody>
                    <a:bodyPr/>
                    <a:lstStyle/>
                    <a:p>
                      <a:pPr algn="l">
                        <a:defRPr sz="1800" b="0">
                          <a:solidFill>
                            <a:srgbClr val="000000"/>
                          </a:solidFill>
                        </a:defRPr>
                      </a:pPr>
                      <a:r>
                        <a:rPr b="1">
                          <a:solidFill>
                            <a:srgbClr val="FFFFFF"/>
                          </a:solidFill>
                          <a:sym typeface="Calibri"/>
                        </a:rPr>
                        <a:t>Instrument</a:t>
                      </a:r>
                    </a:p>
                  </a:txBody>
                  <a:tcPr marL="45720" marR="45720" horzOverflow="overflow"/>
                </a:tc>
                <a:tc>
                  <a:txBody>
                    <a:bodyPr/>
                    <a:lstStyle/>
                    <a:p>
                      <a:pPr algn="l">
                        <a:defRPr sz="1800" b="0">
                          <a:solidFill>
                            <a:srgbClr val="000000"/>
                          </a:solidFill>
                        </a:defRPr>
                      </a:pPr>
                      <a:r>
                        <a:rPr b="1">
                          <a:solidFill>
                            <a:srgbClr val="FFFFFF"/>
                          </a:solidFill>
                          <a:sym typeface="Calibri"/>
                        </a:rPr>
                        <a:t>Latitude</a:t>
                      </a:r>
                    </a:p>
                  </a:txBody>
                  <a:tcPr marL="45720" marR="45720" horzOverflow="overflow"/>
                </a:tc>
                <a:tc>
                  <a:txBody>
                    <a:bodyPr/>
                    <a:lstStyle/>
                    <a:p>
                      <a:pPr algn="l">
                        <a:defRPr sz="1800" b="0">
                          <a:solidFill>
                            <a:srgbClr val="000000"/>
                          </a:solidFill>
                        </a:defRPr>
                      </a:pPr>
                      <a:r>
                        <a:rPr b="1">
                          <a:solidFill>
                            <a:srgbClr val="FFFFFF"/>
                          </a:solidFill>
                          <a:sym typeface="Calibri"/>
                        </a:rPr>
                        <a:t>Period</a:t>
                      </a:r>
                    </a:p>
                  </a:txBody>
                  <a:tcPr marL="45720" marR="45720" horzOverflow="overflow"/>
                </a:tc>
                <a:tc>
                  <a:txBody>
                    <a:bodyPr/>
                    <a:lstStyle/>
                    <a:p>
                      <a:pPr algn="l">
                        <a:defRPr sz="1800" b="0">
                          <a:solidFill>
                            <a:srgbClr val="000000"/>
                          </a:solidFill>
                        </a:defRPr>
                      </a:pPr>
                      <a:r>
                        <a:rPr b="1">
                          <a:solidFill>
                            <a:srgbClr val="FFFFFF"/>
                          </a:solidFill>
                          <a:sym typeface="Calibri"/>
                        </a:rPr>
                        <a:t>Era</a:t>
                      </a:r>
                    </a:p>
                  </a:txBody>
                  <a:tcPr marL="45720" marR="45720" horzOverflow="overflow"/>
                </a:tc>
                <a:extLst>
                  <a:ext uri="{0D108BD9-81ED-4DB2-BD59-A6C34878D82A}">
                    <a16:rowId xmlns:a16="http://schemas.microsoft.com/office/drawing/2014/main" val="10000"/>
                  </a:ext>
                </a:extLst>
              </a:tr>
              <a:tr h="370840">
                <a:tc>
                  <a:txBody>
                    <a:bodyPr/>
                    <a:lstStyle/>
                    <a:p>
                      <a:pPr algn="l">
                        <a:defRPr sz="1800"/>
                      </a:pPr>
                      <a:r>
                        <a:rPr>
                          <a:sym typeface="Calibri"/>
                        </a:rPr>
                        <a:t>SAGE</a:t>
                      </a:r>
                    </a:p>
                  </a:txBody>
                  <a:tcPr marL="45720" marR="45720" horzOverflow="overflow"/>
                </a:tc>
                <a:tc>
                  <a:txBody>
                    <a:bodyPr/>
                    <a:lstStyle/>
                    <a:p>
                      <a:pPr algn="l">
                        <a:defRPr sz="1800"/>
                      </a:pPr>
                      <a:r>
                        <a:rPr>
                          <a:sym typeface="Calibri"/>
                        </a:rPr>
                        <a:t>All latitudes</a:t>
                      </a:r>
                    </a:p>
                  </a:txBody>
                  <a:tcPr marL="45720" marR="45720" horzOverflow="overflow"/>
                </a:tc>
                <a:tc>
                  <a:txBody>
                    <a:bodyPr/>
                    <a:lstStyle/>
                    <a:p>
                      <a:pPr algn="l">
                        <a:defRPr sz="1800"/>
                      </a:pPr>
                      <a:r>
                        <a:rPr>
                          <a:sym typeface="Calibri"/>
                        </a:rPr>
                        <a:t>1979-1981</a:t>
                      </a:r>
                    </a:p>
                  </a:txBody>
                  <a:tcPr marL="45720" marR="45720" horzOverflow="overflow"/>
                </a:tc>
                <a:tc>
                  <a:txBody>
                    <a:bodyPr/>
                    <a:lstStyle/>
                    <a:p>
                      <a:pPr algn="l">
                        <a:defRPr sz="1800"/>
                      </a:pPr>
                      <a:r>
                        <a:rPr>
                          <a:sym typeface="Calibri"/>
                        </a:rPr>
                        <a:t>The SAGE period</a:t>
                      </a:r>
                    </a:p>
                  </a:txBody>
                  <a:tcPr marL="45720" marR="45720" horzOverflow="overflow"/>
                </a:tc>
                <a:extLst>
                  <a:ext uri="{0D108BD9-81ED-4DB2-BD59-A6C34878D82A}">
                    <a16:rowId xmlns:a16="http://schemas.microsoft.com/office/drawing/2014/main" val="10001"/>
                  </a:ext>
                </a:extLst>
              </a:tr>
              <a:tr h="370840">
                <a:tc>
                  <a:txBody>
                    <a:bodyPr/>
                    <a:lstStyle/>
                    <a:p>
                      <a:pPr algn="l">
                        <a:defRPr sz="1800"/>
                      </a:pPr>
                      <a:r>
                        <a:rPr>
                          <a:sym typeface="Calibri"/>
                        </a:rPr>
                        <a:t>SAM II</a:t>
                      </a:r>
                    </a:p>
                  </a:txBody>
                  <a:tcPr marL="45720" marR="45720" horzOverflow="overflow"/>
                </a:tc>
                <a:tc>
                  <a:txBody>
                    <a:bodyPr/>
                    <a:lstStyle/>
                    <a:p>
                      <a:pPr algn="l">
                        <a:defRPr sz="1800"/>
                      </a:pPr>
                      <a:r>
                        <a:rPr>
                          <a:sym typeface="Calibri"/>
                        </a:rPr>
                        <a:t>40-80 N, 10-80S</a:t>
                      </a:r>
                    </a:p>
                  </a:txBody>
                  <a:tcPr marL="45720" marR="45720" horzOverflow="overflow"/>
                </a:tc>
                <a:tc>
                  <a:txBody>
                    <a:bodyPr/>
                    <a:lstStyle/>
                    <a:p>
                      <a:pPr algn="l">
                        <a:defRPr sz="1800"/>
                      </a:pPr>
                      <a:r>
                        <a:rPr>
                          <a:sym typeface="Calibri"/>
                        </a:rPr>
                        <a:t>1982-1984</a:t>
                      </a:r>
                    </a:p>
                  </a:txBody>
                  <a:tcPr marL="45720" marR="45720" horzOverflow="overflow"/>
                </a:tc>
                <a:tc>
                  <a:txBody>
                    <a:bodyPr/>
                    <a:lstStyle/>
                    <a:p>
                      <a:pPr algn="l">
                        <a:defRPr sz="1800"/>
                      </a:pPr>
                      <a:r>
                        <a:rPr>
                          <a:sym typeface="Calibri"/>
                        </a:rPr>
                        <a:t>The SAGE gap period</a:t>
                      </a:r>
                    </a:p>
                  </a:txBody>
                  <a:tcPr marL="45720" marR="45720" horzOverflow="overflow"/>
                </a:tc>
                <a:extLst>
                  <a:ext uri="{0D108BD9-81ED-4DB2-BD59-A6C34878D82A}">
                    <a16:rowId xmlns:a16="http://schemas.microsoft.com/office/drawing/2014/main" val="10002"/>
                  </a:ext>
                </a:extLst>
              </a:tr>
              <a:tr h="370840">
                <a:tc>
                  <a:txBody>
                    <a:bodyPr/>
                    <a:lstStyle/>
                    <a:p>
                      <a:pPr algn="l">
                        <a:defRPr sz="1800"/>
                      </a:pPr>
                      <a:r>
                        <a:rPr>
                          <a:sym typeface="Calibri"/>
                        </a:rPr>
                        <a:t>NASA Airborne Lidar</a:t>
                      </a:r>
                    </a:p>
                  </a:txBody>
                  <a:tcPr marL="45720" marR="45720" horzOverflow="overflow"/>
                </a:tc>
                <a:tc>
                  <a:txBody>
                    <a:bodyPr/>
                    <a:lstStyle/>
                    <a:p>
                      <a:pPr algn="l">
                        <a:defRPr sz="1800"/>
                      </a:pPr>
                      <a:r>
                        <a:rPr>
                          <a:sym typeface="Calibri"/>
                        </a:rPr>
                        <a:t>25 N- 25 S</a:t>
                      </a:r>
                    </a:p>
                  </a:txBody>
                  <a:tcPr marL="45720" marR="45720" horzOverflow="overflow"/>
                </a:tc>
                <a:tc>
                  <a:txBody>
                    <a:bodyPr/>
                    <a:lstStyle/>
                    <a:p>
                      <a:pPr algn="l">
                        <a:defRPr sz="1800"/>
                      </a:pPr>
                      <a:r>
                        <a:rPr>
                          <a:sym typeface="Calibri"/>
                        </a:rPr>
                        <a:t>1982-1984</a:t>
                      </a:r>
                    </a:p>
                  </a:txBody>
                  <a:tcPr marL="45720" marR="45720" horzOverflow="overflow"/>
                </a:tc>
                <a:tc>
                  <a:txBody>
                    <a:bodyPr/>
                    <a:lstStyle/>
                    <a:p>
                      <a:pPr algn="l">
                        <a:defRPr sz="1800"/>
                      </a:pPr>
                      <a:r>
                        <a:rPr>
                          <a:sym typeface="Calibri"/>
                        </a:rPr>
                        <a:t>The SAGE gap period</a:t>
                      </a:r>
                    </a:p>
                  </a:txBody>
                  <a:tcPr marL="45720" marR="45720" horzOverflow="overflow"/>
                </a:tc>
                <a:extLst>
                  <a:ext uri="{0D108BD9-81ED-4DB2-BD59-A6C34878D82A}">
                    <a16:rowId xmlns:a16="http://schemas.microsoft.com/office/drawing/2014/main" val="10003"/>
                  </a:ext>
                </a:extLst>
              </a:tr>
              <a:tr h="370840">
                <a:tc>
                  <a:txBody>
                    <a:bodyPr/>
                    <a:lstStyle/>
                    <a:p>
                      <a:pPr algn="l">
                        <a:defRPr sz="1800"/>
                      </a:pPr>
                      <a:r>
                        <a:rPr>
                          <a:sym typeface="Calibri"/>
                        </a:rPr>
                        <a:t>NASA 48-inch Lidar</a:t>
                      </a:r>
                    </a:p>
                  </a:txBody>
                  <a:tcPr marL="45720" marR="45720" horzOverflow="overflow"/>
                </a:tc>
                <a:tc>
                  <a:txBody>
                    <a:bodyPr/>
                    <a:lstStyle/>
                    <a:p>
                      <a:pPr algn="l">
                        <a:defRPr sz="1800"/>
                      </a:pPr>
                      <a:r>
                        <a:rPr>
                          <a:sym typeface="Calibri"/>
                        </a:rPr>
                        <a:t>10-65 N</a:t>
                      </a:r>
                    </a:p>
                  </a:txBody>
                  <a:tcPr marL="45720" marR="45720" horzOverflow="overflow"/>
                </a:tc>
                <a:tc>
                  <a:txBody>
                    <a:bodyPr/>
                    <a:lstStyle/>
                    <a:p>
                      <a:pPr algn="l">
                        <a:defRPr sz="1800"/>
                      </a:pPr>
                      <a:r>
                        <a:rPr>
                          <a:sym typeface="Calibri"/>
                        </a:rPr>
                        <a:t>1982-1984</a:t>
                      </a:r>
                    </a:p>
                  </a:txBody>
                  <a:tcPr marL="45720" marR="45720" horzOverflow="overflow"/>
                </a:tc>
                <a:tc>
                  <a:txBody>
                    <a:bodyPr/>
                    <a:lstStyle/>
                    <a:p>
                      <a:pPr algn="l">
                        <a:defRPr sz="1800"/>
                      </a:pPr>
                      <a:r>
                        <a:rPr>
                          <a:sym typeface="Calibri"/>
                        </a:rPr>
                        <a:t>The SAGE gap period</a:t>
                      </a:r>
                    </a:p>
                  </a:txBody>
                  <a:tcPr marL="45720" marR="45720" horzOverflow="overflow"/>
                </a:tc>
                <a:extLst>
                  <a:ext uri="{0D108BD9-81ED-4DB2-BD59-A6C34878D82A}">
                    <a16:rowId xmlns:a16="http://schemas.microsoft.com/office/drawing/2014/main" val="10004"/>
                  </a:ext>
                </a:extLst>
              </a:tr>
              <a:tr h="370840">
                <a:tc>
                  <a:txBody>
                    <a:bodyPr/>
                    <a:lstStyle/>
                    <a:p>
                      <a:pPr algn="l">
                        <a:defRPr sz="1800"/>
                      </a:pPr>
                      <a:r>
                        <a:rPr>
                          <a:sym typeface="Calibri"/>
                        </a:rPr>
                        <a:t>SAGE II</a:t>
                      </a:r>
                    </a:p>
                  </a:txBody>
                  <a:tcPr marL="45720" marR="45720" horzOverflow="overflow"/>
                </a:tc>
                <a:tc>
                  <a:txBody>
                    <a:bodyPr/>
                    <a:lstStyle/>
                    <a:p>
                      <a:pPr algn="l">
                        <a:defRPr sz="1800"/>
                      </a:pPr>
                      <a:r>
                        <a:rPr>
                          <a:sym typeface="Calibri"/>
                        </a:rPr>
                        <a:t>All latitudes</a:t>
                      </a:r>
                    </a:p>
                  </a:txBody>
                  <a:tcPr marL="45720" marR="45720" horzOverflow="overflow"/>
                </a:tc>
                <a:tc>
                  <a:txBody>
                    <a:bodyPr/>
                    <a:lstStyle/>
                    <a:p>
                      <a:pPr algn="l">
                        <a:defRPr sz="1800"/>
                      </a:pPr>
                      <a:r>
                        <a:rPr>
                          <a:sym typeface="Calibri"/>
                        </a:rPr>
                        <a:t>1984-2005</a:t>
                      </a:r>
                    </a:p>
                  </a:txBody>
                  <a:tcPr marL="45720" marR="45720" horzOverflow="overflow"/>
                </a:tc>
                <a:tc>
                  <a:txBody>
                    <a:bodyPr/>
                    <a:lstStyle/>
                    <a:p>
                      <a:pPr algn="l">
                        <a:defRPr sz="1800"/>
                      </a:pPr>
                      <a:r>
                        <a:rPr>
                          <a:sym typeface="Calibri"/>
                        </a:rPr>
                        <a:t>SAGE II era</a:t>
                      </a:r>
                    </a:p>
                  </a:txBody>
                  <a:tcPr marL="45720" marR="45720" horzOverflow="overflow"/>
                </a:tc>
                <a:extLst>
                  <a:ext uri="{0D108BD9-81ED-4DB2-BD59-A6C34878D82A}">
                    <a16:rowId xmlns:a16="http://schemas.microsoft.com/office/drawing/2014/main" val="10005"/>
                  </a:ext>
                </a:extLst>
              </a:tr>
              <a:tr h="370840">
                <a:tc>
                  <a:txBody>
                    <a:bodyPr/>
                    <a:lstStyle/>
                    <a:p>
                      <a:pPr algn="l">
                        <a:defRPr sz="1800"/>
                      </a:pPr>
                      <a:r>
                        <a:rPr>
                          <a:sym typeface="Calibri"/>
                        </a:rPr>
                        <a:t>HALOE</a:t>
                      </a:r>
                    </a:p>
                  </a:txBody>
                  <a:tcPr marL="45720" marR="45720" horzOverflow="overflow"/>
                </a:tc>
                <a:tc>
                  <a:txBody>
                    <a:bodyPr/>
                    <a:lstStyle/>
                    <a:p>
                      <a:pPr algn="l">
                        <a:defRPr sz="1800"/>
                      </a:pPr>
                      <a:r>
                        <a:rPr>
                          <a:sym typeface="Calibri"/>
                        </a:rPr>
                        <a:t>All latitudes</a:t>
                      </a:r>
                    </a:p>
                  </a:txBody>
                  <a:tcPr marL="45720" marR="45720" horzOverflow="overflow"/>
                </a:tc>
                <a:tc>
                  <a:txBody>
                    <a:bodyPr/>
                    <a:lstStyle/>
                    <a:p>
                      <a:pPr algn="l">
                        <a:defRPr sz="1800"/>
                      </a:pPr>
                      <a:r>
                        <a:rPr>
                          <a:sym typeface="Calibri"/>
                        </a:rPr>
                        <a:t>1991-1993</a:t>
                      </a:r>
                    </a:p>
                  </a:txBody>
                  <a:tcPr marL="45720" marR="45720" horzOverflow="overflow"/>
                </a:tc>
                <a:tc>
                  <a:txBody>
                    <a:bodyPr/>
                    <a:lstStyle/>
                    <a:p>
                      <a:pPr algn="l">
                        <a:defRPr sz="1800"/>
                      </a:pPr>
                      <a:r>
                        <a:rPr>
                          <a:sym typeface="Calibri"/>
                        </a:rPr>
                        <a:t>SAGE II era</a:t>
                      </a:r>
                    </a:p>
                  </a:txBody>
                  <a:tcPr marL="45720" marR="45720" horzOverflow="overflow"/>
                </a:tc>
                <a:extLst>
                  <a:ext uri="{0D108BD9-81ED-4DB2-BD59-A6C34878D82A}">
                    <a16:rowId xmlns:a16="http://schemas.microsoft.com/office/drawing/2014/main" val="10006"/>
                  </a:ext>
                </a:extLst>
              </a:tr>
              <a:tr h="370840">
                <a:tc>
                  <a:txBody>
                    <a:bodyPr/>
                    <a:lstStyle/>
                    <a:p>
                      <a:pPr algn="l">
                        <a:defRPr sz="1800"/>
                      </a:pPr>
                      <a:r>
                        <a:rPr>
                          <a:sym typeface="Calibri"/>
                        </a:rPr>
                        <a:t>CLAES</a:t>
                      </a:r>
                    </a:p>
                  </a:txBody>
                  <a:tcPr marL="45720" marR="45720" horzOverflow="overflow"/>
                </a:tc>
                <a:tc>
                  <a:txBody>
                    <a:bodyPr/>
                    <a:lstStyle/>
                    <a:p>
                      <a:pPr algn="l">
                        <a:defRPr sz="1800"/>
                      </a:pPr>
                      <a:r>
                        <a:rPr>
                          <a:sym typeface="Calibri"/>
                        </a:rPr>
                        <a:t>All latitudes</a:t>
                      </a:r>
                    </a:p>
                  </a:txBody>
                  <a:tcPr marL="45720" marR="45720" horzOverflow="overflow"/>
                </a:tc>
                <a:tc>
                  <a:txBody>
                    <a:bodyPr/>
                    <a:lstStyle/>
                    <a:p>
                      <a:pPr algn="l">
                        <a:defRPr sz="1800"/>
                      </a:pPr>
                      <a:r>
                        <a:rPr>
                          <a:sym typeface="Calibri"/>
                        </a:rPr>
                        <a:t>1991-1993</a:t>
                      </a:r>
                    </a:p>
                  </a:txBody>
                  <a:tcPr marL="45720" marR="45720" horzOverflow="overflow"/>
                </a:tc>
                <a:tc>
                  <a:txBody>
                    <a:bodyPr/>
                    <a:lstStyle/>
                    <a:p>
                      <a:pPr algn="l">
                        <a:defRPr sz="1800"/>
                      </a:pPr>
                      <a:r>
                        <a:rPr>
                          <a:sym typeface="Calibri"/>
                        </a:rPr>
                        <a:t>SAGE II era</a:t>
                      </a:r>
                    </a:p>
                  </a:txBody>
                  <a:tcPr marL="45720" marR="45720" horzOverflow="overflow"/>
                </a:tc>
                <a:extLst>
                  <a:ext uri="{0D108BD9-81ED-4DB2-BD59-A6C34878D82A}">
                    <a16:rowId xmlns:a16="http://schemas.microsoft.com/office/drawing/2014/main" val="10007"/>
                  </a:ext>
                </a:extLst>
              </a:tr>
              <a:tr h="370840">
                <a:tc>
                  <a:txBody>
                    <a:bodyPr/>
                    <a:lstStyle/>
                    <a:p>
                      <a:pPr algn="l">
                        <a:defRPr sz="1800"/>
                      </a:pPr>
                      <a:r>
                        <a:rPr>
                          <a:sym typeface="Calibri"/>
                        </a:rPr>
                        <a:t>CALIPSO</a:t>
                      </a:r>
                    </a:p>
                  </a:txBody>
                  <a:tcPr marL="45720" marR="45720" horzOverflow="overflow"/>
                </a:tc>
                <a:tc>
                  <a:txBody>
                    <a:bodyPr/>
                    <a:lstStyle/>
                    <a:p>
                      <a:pPr algn="l">
                        <a:defRPr sz="1800"/>
                      </a:pPr>
                      <a:r>
                        <a:rPr>
                          <a:sym typeface="Calibri"/>
                        </a:rPr>
                        <a:t>All latitudes</a:t>
                      </a:r>
                    </a:p>
                  </a:txBody>
                  <a:tcPr marL="45720" marR="45720" horzOverflow="overflow"/>
                </a:tc>
                <a:tc>
                  <a:txBody>
                    <a:bodyPr/>
                    <a:lstStyle/>
                    <a:p>
                      <a:pPr algn="l">
                        <a:defRPr sz="1800"/>
                      </a:pPr>
                      <a:r>
                        <a:rPr>
                          <a:sym typeface="Calibri"/>
                        </a:rPr>
                        <a:t>2006-2021</a:t>
                      </a:r>
                    </a:p>
                  </a:txBody>
                  <a:tcPr marL="45720" marR="45720" horzOverflow="overflow"/>
                </a:tc>
                <a:tc>
                  <a:txBody>
                    <a:bodyPr/>
                    <a:lstStyle/>
                    <a:p>
                      <a:pPr algn="l">
                        <a:defRPr sz="1800"/>
                      </a:pPr>
                      <a:r>
                        <a:rPr>
                          <a:sym typeface="Calibri"/>
                        </a:rPr>
                        <a:t>OSIRIS/CALIPSO period</a:t>
                      </a:r>
                    </a:p>
                  </a:txBody>
                  <a:tcPr marL="45720" marR="45720" horzOverflow="overflow"/>
                </a:tc>
                <a:extLst>
                  <a:ext uri="{0D108BD9-81ED-4DB2-BD59-A6C34878D82A}">
                    <a16:rowId xmlns:a16="http://schemas.microsoft.com/office/drawing/2014/main" val="10008"/>
                  </a:ext>
                </a:extLst>
              </a:tr>
              <a:tr h="370840">
                <a:tc>
                  <a:txBody>
                    <a:bodyPr/>
                    <a:lstStyle/>
                    <a:p>
                      <a:pPr algn="l">
                        <a:defRPr sz="1800"/>
                      </a:pPr>
                      <a:r>
                        <a:rPr>
                          <a:sym typeface="Calibri"/>
                        </a:rPr>
                        <a:t>OSIRIS</a:t>
                      </a:r>
                    </a:p>
                  </a:txBody>
                  <a:tcPr marL="45720" marR="45720" horzOverflow="overflow"/>
                </a:tc>
                <a:tc>
                  <a:txBody>
                    <a:bodyPr/>
                    <a:lstStyle/>
                    <a:p>
                      <a:pPr algn="l">
                        <a:defRPr sz="1800"/>
                      </a:pPr>
                      <a:r>
                        <a:rPr>
                          <a:sym typeface="Calibri"/>
                        </a:rPr>
                        <a:t>All latitudes</a:t>
                      </a:r>
                    </a:p>
                  </a:txBody>
                  <a:tcPr marL="45720" marR="45720" horzOverflow="overflow"/>
                </a:tc>
                <a:tc>
                  <a:txBody>
                    <a:bodyPr/>
                    <a:lstStyle/>
                    <a:p>
                      <a:pPr algn="l">
                        <a:defRPr sz="1800"/>
                      </a:pPr>
                      <a:r>
                        <a:rPr>
                          <a:sym typeface="Calibri"/>
                        </a:rPr>
                        <a:t>2005-present</a:t>
                      </a:r>
                    </a:p>
                  </a:txBody>
                  <a:tcPr marL="45720" marR="45720" horzOverflow="overflow"/>
                </a:tc>
                <a:tc>
                  <a:txBody>
                    <a:bodyPr/>
                    <a:lstStyle/>
                    <a:p>
                      <a:pPr algn="l">
                        <a:defRPr sz="1800"/>
                      </a:pPr>
                      <a:r>
                        <a:rPr>
                          <a:sym typeface="Calibri"/>
                        </a:rPr>
                        <a:t>OSIRIS/CALIPSO period</a:t>
                      </a:r>
                    </a:p>
                  </a:txBody>
                  <a:tcPr marL="45720" marR="45720" horzOverflow="overflow"/>
                </a:tc>
                <a:extLst>
                  <a:ext uri="{0D108BD9-81ED-4DB2-BD59-A6C34878D82A}">
                    <a16:rowId xmlns:a16="http://schemas.microsoft.com/office/drawing/2014/main" val="10009"/>
                  </a:ext>
                </a:extLst>
              </a:tr>
              <a:tr h="370840">
                <a:tc>
                  <a:txBody>
                    <a:bodyPr/>
                    <a:lstStyle/>
                    <a:p>
                      <a:pPr algn="l">
                        <a:defRPr sz="1800"/>
                      </a:pPr>
                      <a:r>
                        <a:rPr>
                          <a:sym typeface="Calibri"/>
                        </a:rPr>
                        <a:t>SAGE III/ISS</a:t>
                      </a:r>
                    </a:p>
                  </a:txBody>
                  <a:tcPr marL="45720" marR="45720" horzOverflow="overflow"/>
                </a:tc>
                <a:tc>
                  <a:txBody>
                    <a:bodyPr/>
                    <a:lstStyle/>
                    <a:p>
                      <a:pPr algn="l">
                        <a:defRPr sz="1800"/>
                      </a:pPr>
                      <a:r>
                        <a:rPr>
                          <a:sym typeface="Calibri"/>
                        </a:rPr>
                        <a:t>All latitudes</a:t>
                      </a:r>
                    </a:p>
                  </a:txBody>
                  <a:tcPr marL="45720" marR="45720" horzOverflow="overflow"/>
                </a:tc>
                <a:tc>
                  <a:txBody>
                    <a:bodyPr/>
                    <a:lstStyle/>
                    <a:p>
                      <a:pPr algn="l">
                        <a:defRPr sz="1800"/>
                      </a:pPr>
                      <a:r>
                        <a:rPr>
                          <a:sym typeface="Calibri"/>
                        </a:rPr>
                        <a:t>2017-present</a:t>
                      </a:r>
                    </a:p>
                  </a:txBody>
                  <a:tcPr marL="45720" marR="45720" horzOverflow="overflow"/>
                </a:tc>
                <a:tc>
                  <a:txBody>
                    <a:bodyPr/>
                    <a:lstStyle/>
                    <a:p>
                      <a:pPr algn="l">
                        <a:defRPr sz="1800"/>
                      </a:pPr>
                      <a:r>
                        <a:rPr>
                          <a:sym typeface="Calibri"/>
                        </a:rPr>
                        <a:t>SAGE III/ISS </a:t>
                      </a:r>
                    </a:p>
                  </a:txBody>
                  <a:tcPr marL="45720" marR="45720" horzOverflow="overflow"/>
                </a:tc>
                <a:extLst>
                  <a:ext uri="{0D108BD9-81ED-4DB2-BD59-A6C34878D82A}">
                    <a16:rowId xmlns:a16="http://schemas.microsoft.com/office/drawing/2014/main" val="10010"/>
                  </a:ext>
                </a:extLst>
              </a:tr>
            </a:tbl>
          </a:graphicData>
        </a:graphic>
      </p:graphicFrame>
      <p:sp>
        <p:nvSpPr>
          <p:cNvPr id="413" name="Rectangle 7"/>
          <p:cNvSpPr/>
          <p:nvPr/>
        </p:nvSpPr>
        <p:spPr>
          <a:xfrm>
            <a:off x="1686006" y="5115697"/>
            <a:ext cx="9274438" cy="729051"/>
          </a:xfrm>
          <a:prstGeom prst="rect">
            <a:avLst/>
          </a:prstGeom>
          <a:solidFill>
            <a:schemeClr val="accent1">
              <a:alpha val="0"/>
            </a:schemeClr>
          </a:solidFill>
          <a:ln w="19050">
            <a:solidFill>
              <a:schemeClr val="accent2"/>
            </a:solidFill>
            <a:miter/>
          </a:ln>
        </p:spPr>
        <p:txBody>
          <a:bodyPr lIns="45718" tIns="45718" rIns="45718" bIns="45718" anchor="ctr"/>
          <a:lstStyle/>
          <a:p>
            <a:pPr algn="ctr">
              <a:defRPr>
                <a:solidFill>
                  <a:srgbClr val="FFFFFF"/>
                </a:solidFill>
                <a:latin typeface="+mn-lt"/>
                <a:ea typeface="+mn-ea"/>
                <a:cs typeface="+mn-cs"/>
                <a:sym typeface="Calibri"/>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Footer Placeholder 4"/>
          <p:cNvSpPr txBox="1"/>
          <p:nvPr/>
        </p:nvSpPr>
        <p:spPr>
          <a:xfrm>
            <a:off x="4084318" y="6425419"/>
            <a:ext cx="5108556" cy="2269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defRPr sz="1000">
                <a:latin typeface="Arial"/>
                <a:ea typeface="Arial"/>
                <a:cs typeface="Arial"/>
                <a:sym typeface="Arial"/>
              </a:defRPr>
            </a:lvl1pPr>
          </a:lstStyle>
          <a:p>
            <a:r>
              <a:t>The Science Directorate at NASA's Langley Research Center: External Peer Review</a:t>
            </a:r>
          </a:p>
        </p:txBody>
      </p:sp>
      <p:sp>
        <p:nvSpPr>
          <p:cNvPr id="426" name="Rectangle 20"/>
          <p:cNvSpPr/>
          <p:nvPr/>
        </p:nvSpPr>
        <p:spPr>
          <a:xfrm>
            <a:off x="0" y="0"/>
            <a:ext cx="12192000"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427" name="Rectangle 22"/>
          <p:cNvSpPr/>
          <p:nvPr/>
        </p:nvSpPr>
        <p:spPr>
          <a:xfrm>
            <a:off x="558207" y="-1"/>
            <a:ext cx="11167451" cy="2018808"/>
          </a:xfrm>
          <a:prstGeom prst="rect">
            <a:avLst/>
          </a:prstGeom>
          <a:solidFill>
            <a:srgbClr val="FFFFFF"/>
          </a:solidFill>
          <a:ln>
            <a:solidFill>
              <a:srgbClr val="E1E1E1"/>
            </a:solidFill>
            <a:miter/>
          </a:ln>
          <a:effectLst>
            <a:outerShdw blurRad="50800" dist="38100" dir="2700000" rotWithShape="0">
              <a:srgbClr val="D9D9D9">
                <a:alpha val="50000"/>
              </a:srgbClr>
            </a:outerShdw>
          </a:effectLst>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428" name="Rectangle 24"/>
          <p:cNvSpPr/>
          <p:nvPr/>
        </p:nvSpPr>
        <p:spPr>
          <a:xfrm>
            <a:off x="566927" y="0"/>
            <a:ext cx="11155682" cy="2011679"/>
          </a:xfrm>
          <a:prstGeom prst="rect">
            <a:avLst/>
          </a:pr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429" name="Title 1"/>
          <p:cNvSpPr txBox="1">
            <a:spLocks noGrp="1"/>
          </p:cNvSpPr>
          <p:nvPr>
            <p:ph type="title"/>
          </p:nvPr>
        </p:nvSpPr>
        <p:spPr>
          <a:xfrm>
            <a:off x="1115565" y="548637"/>
            <a:ext cx="10168134" cy="1179581"/>
          </a:xfrm>
          <a:prstGeom prst="rect">
            <a:avLst/>
          </a:prstGeom>
        </p:spPr>
        <p:txBody>
          <a:bodyPr/>
          <a:lstStyle/>
          <a:p>
            <a:r>
              <a:t>References</a:t>
            </a:r>
          </a:p>
        </p:txBody>
      </p:sp>
      <p:sp>
        <p:nvSpPr>
          <p:cNvPr id="430" name="Rectangle 26"/>
          <p:cNvSpPr/>
          <p:nvPr/>
        </p:nvSpPr>
        <p:spPr>
          <a:xfrm>
            <a:off x="498833" y="758951"/>
            <a:ext cx="128019" cy="704092"/>
          </a:xfrm>
          <a:prstGeom prst="rect">
            <a:avLst/>
          </a:prstGeom>
          <a:solidFill>
            <a:schemeClr val="accent2"/>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431" name="Content Placeholder 2"/>
          <p:cNvSpPr txBox="1">
            <a:spLocks noGrp="1"/>
          </p:cNvSpPr>
          <p:nvPr>
            <p:ph type="body" idx="1"/>
          </p:nvPr>
        </p:nvSpPr>
        <p:spPr>
          <a:xfrm>
            <a:off x="1011933" y="2567444"/>
            <a:ext cx="10168133" cy="3695024"/>
          </a:xfrm>
          <a:prstGeom prst="rect">
            <a:avLst/>
          </a:prstGeom>
        </p:spPr>
        <p:txBody>
          <a:bodyPr/>
          <a:lstStyle/>
          <a:p>
            <a:pPr marL="342900" indent="-342900">
              <a:lnSpc>
                <a:spcPct val="90000"/>
              </a:lnSpc>
              <a:buSzPct val="100000"/>
              <a:buFont typeface="Courier New"/>
              <a:buChar char="o"/>
              <a:defRPr>
                <a:solidFill>
                  <a:srgbClr val="464646"/>
                </a:solidFill>
                <a:latin typeface="Open Sans"/>
                <a:ea typeface="Open Sans"/>
                <a:cs typeface="Open Sans"/>
                <a:sym typeface="Open Sans"/>
              </a:defRPr>
            </a:pPr>
            <a:r>
              <a:t>Thomason, L. W., Ernest, N., Millán, L., Rieger, L., Bourassa, A., Vernier, J.-P., Manney, G., Luo, B., Arfeuille, F., and Peter, T.: A global space-based stratospheric aerosol climatology: 1979–2016, Earth Syst. Sci. Data, 10, 469–492, https://doi.org/10.5194/essd-10-469-2018, 2018.</a:t>
            </a:r>
          </a:p>
          <a:p>
            <a:pPr marL="342900" indent="-342900">
              <a:lnSpc>
                <a:spcPct val="90000"/>
              </a:lnSpc>
              <a:buSzPct val="100000"/>
              <a:buFont typeface="Courier New"/>
              <a:buChar char="o"/>
              <a:defRPr>
                <a:solidFill>
                  <a:srgbClr val="464646"/>
                </a:solidFill>
                <a:latin typeface="Open Sans"/>
                <a:ea typeface="Open Sans"/>
                <a:cs typeface="Open Sans"/>
                <a:sym typeface="Open Sans"/>
              </a:defRPr>
            </a:pPr>
            <a:r>
              <a:t>Kovilakam, M., Thomason, L. W., Ernest, N., Rieger, L., Bourassa, A., and Millán, L.: The Global Space-based Stratospheric Aerosol Climatology (version 2.0): 1979–2018, Earth Syst. Sci. Data, 12, 2607–2634, https://doi.org/10.5194/essd-12-2607-2020, 2020.</a:t>
            </a:r>
          </a:p>
          <a:p>
            <a:pPr marL="342900" indent="-342900">
              <a:lnSpc>
                <a:spcPct val="90000"/>
              </a:lnSpc>
              <a:buSzPct val="100000"/>
              <a:buFont typeface="Courier New"/>
              <a:buChar char="o"/>
              <a:defRPr>
                <a:solidFill>
                  <a:srgbClr val="464646"/>
                </a:solidFill>
                <a:latin typeface="Open Sans"/>
                <a:ea typeface="Open Sans"/>
                <a:cs typeface="Open Sans"/>
                <a:sym typeface="Open Sans"/>
              </a:defRPr>
            </a:pPr>
            <a:r>
              <a:t>Kovilakam, M., Thomason, L., and Knepp, T.: SAGE III/ISS aerosol/cloud categorization and its impact on GloSSAC, Atmos. Meas. Tech., 16, 2709–2731, https://doi.org/10.5194/amt-16-2709-2023, 2023.</a:t>
            </a:r>
          </a:p>
          <a:p>
            <a:pPr marL="342900" indent="-342900">
              <a:lnSpc>
                <a:spcPct val="90000"/>
              </a:lnSpc>
              <a:buSzPct val="100000"/>
              <a:buFont typeface="Courier New"/>
              <a:buChar char="o"/>
              <a:defRPr>
                <a:solidFill>
                  <a:srgbClr val="464646"/>
                </a:solidFill>
                <a:latin typeface="Open Sans"/>
                <a:ea typeface="Open Sans"/>
                <a:cs typeface="Open Sans"/>
                <a:sym typeface="Open Sans"/>
              </a:defRPr>
            </a:pPr>
            <a:r>
              <a:t>Bourassa, A. E., Zawada, D.J., Rieger, L.A., Warnock, T.W., Toohey, M., Degenstein, D.A.: Tomographic retrievals of Hunga Tonga-Hunga Ha’apai volcanic aerosol, Geophysical Research Letters, vol. 50, no.3, p. e2022GL101978, 2023. e2022GL101978 2022GL101978</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Footer Placeholder 4"/>
          <p:cNvSpPr txBox="1"/>
          <p:nvPr/>
        </p:nvSpPr>
        <p:spPr>
          <a:xfrm>
            <a:off x="4084318" y="6425419"/>
            <a:ext cx="5108556" cy="2269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defRPr sz="1000">
                <a:latin typeface="Arial"/>
                <a:ea typeface="Arial"/>
                <a:cs typeface="Arial"/>
                <a:sym typeface="Arial"/>
              </a:defRPr>
            </a:lvl1pPr>
          </a:lstStyle>
          <a:p>
            <a:r>
              <a:t>The Science Directorate at NASA's Langley Research Center: External Peer Review</a:t>
            </a:r>
          </a:p>
        </p:txBody>
      </p:sp>
      <p:sp>
        <p:nvSpPr>
          <p:cNvPr id="354" name="Rectangle 20"/>
          <p:cNvSpPr/>
          <p:nvPr/>
        </p:nvSpPr>
        <p:spPr>
          <a:xfrm>
            <a:off x="0" y="0"/>
            <a:ext cx="12192000"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55" name="Rectangle 22"/>
          <p:cNvSpPr/>
          <p:nvPr/>
        </p:nvSpPr>
        <p:spPr>
          <a:xfrm>
            <a:off x="558207" y="-1"/>
            <a:ext cx="11167451" cy="2018808"/>
          </a:xfrm>
          <a:prstGeom prst="rect">
            <a:avLst/>
          </a:prstGeom>
          <a:solidFill>
            <a:srgbClr val="FFFFFF"/>
          </a:solidFill>
          <a:ln>
            <a:solidFill>
              <a:srgbClr val="E1E1E1"/>
            </a:solidFill>
            <a:miter/>
          </a:ln>
          <a:effectLst>
            <a:outerShdw blurRad="50800" dist="38100" dir="2700000" rotWithShape="0">
              <a:srgbClr val="D9D9D9">
                <a:alpha val="50000"/>
              </a:srgbClr>
            </a:outerShdw>
          </a:effectLst>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56" name="Rectangle 24"/>
          <p:cNvSpPr/>
          <p:nvPr/>
        </p:nvSpPr>
        <p:spPr>
          <a:xfrm>
            <a:off x="566927" y="0"/>
            <a:ext cx="11155682" cy="2011679"/>
          </a:xfrm>
          <a:prstGeom prst="rect">
            <a:avLst/>
          </a:prstGeom>
          <a:solidFill>
            <a:srgbClr val="FFFFFF"/>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57" name="Title 1"/>
          <p:cNvSpPr txBox="1">
            <a:spLocks noGrp="1"/>
          </p:cNvSpPr>
          <p:nvPr>
            <p:ph type="title"/>
          </p:nvPr>
        </p:nvSpPr>
        <p:spPr>
          <a:xfrm>
            <a:off x="1115565" y="501647"/>
            <a:ext cx="10168134" cy="1179581"/>
          </a:xfrm>
          <a:prstGeom prst="rect">
            <a:avLst/>
          </a:prstGeom>
        </p:spPr>
        <p:txBody>
          <a:bodyPr/>
          <a:lstStyle/>
          <a:p>
            <a:r>
              <a:rPr lang="en-US" dirty="0"/>
              <a:t>Users of </a:t>
            </a:r>
            <a:r>
              <a:rPr lang="en-US" dirty="0" err="1"/>
              <a:t>GloSSAC</a:t>
            </a:r>
            <a:endParaRPr dirty="0"/>
          </a:p>
        </p:txBody>
      </p:sp>
      <p:sp>
        <p:nvSpPr>
          <p:cNvPr id="358" name="Rectangle 26"/>
          <p:cNvSpPr/>
          <p:nvPr/>
        </p:nvSpPr>
        <p:spPr>
          <a:xfrm>
            <a:off x="498833" y="758951"/>
            <a:ext cx="128019" cy="704092"/>
          </a:xfrm>
          <a:prstGeom prst="rect">
            <a:avLst/>
          </a:prstGeom>
          <a:solidFill>
            <a:schemeClr val="accent2"/>
          </a:solidFill>
          <a:ln w="12700">
            <a:miter lim="400000"/>
          </a:ln>
        </p:spPr>
        <p:txBody>
          <a:bodyPr lIns="45718" tIns="45718" rIns="45718" bIns="45718" anchor="ctr"/>
          <a:lstStyle/>
          <a:p>
            <a:pPr algn="ctr">
              <a:defRPr>
                <a:solidFill>
                  <a:srgbClr val="FFFFFF"/>
                </a:solidFill>
                <a:latin typeface="+mn-lt"/>
                <a:ea typeface="+mn-ea"/>
                <a:cs typeface="+mn-cs"/>
                <a:sym typeface="Calibri"/>
              </a:defRPr>
            </a:pPr>
            <a:endParaRPr/>
          </a:p>
        </p:txBody>
      </p:sp>
      <p:sp>
        <p:nvSpPr>
          <p:cNvPr id="359" name="Content Placeholder 2"/>
          <p:cNvSpPr txBox="1">
            <a:spLocks noGrp="1"/>
          </p:cNvSpPr>
          <p:nvPr>
            <p:ph type="body" idx="1"/>
          </p:nvPr>
        </p:nvSpPr>
        <p:spPr>
          <a:xfrm>
            <a:off x="1115565" y="2018806"/>
            <a:ext cx="10168134" cy="4337546"/>
          </a:xfrm>
          <a:prstGeom prst="rect">
            <a:avLst/>
          </a:prstGeom>
        </p:spPr>
        <p:txBody>
          <a:bodyPr/>
          <a:lstStyle/>
          <a:p>
            <a:pPr marL="282892" indent="-282892" defTabSz="905255">
              <a:spcBef>
                <a:spcPts val="900"/>
              </a:spcBef>
              <a:buSzPct val="100000"/>
              <a:buFont typeface="Courier New"/>
              <a:buChar char="o"/>
              <a:defRPr sz="1700">
                <a:latin typeface="+mn-lt"/>
                <a:ea typeface="+mn-ea"/>
                <a:cs typeface="+mn-cs"/>
                <a:sym typeface="Calibri"/>
              </a:defRPr>
            </a:pPr>
            <a:r>
              <a:rPr dirty="0" err="1"/>
              <a:t>GloSSAC</a:t>
            </a:r>
            <a:r>
              <a:rPr dirty="0"/>
              <a:t> is widely used in climate modeling and observational studies. </a:t>
            </a:r>
          </a:p>
          <a:p>
            <a:pPr marL="282892" indent="-282892" defTabSz="905255">
              <a:spcBef>
                <a:spcPts val="900"/>
              </a:spcBef>
              <a:buSzPct val="100000"/>
              <a:buFont typeface="Courier New"/>
              <a:buChar char="o"/>
              <a:defRPr sz="1700">
                <a:latin typeface="+mn-lt"/>
                <a:ea typeface="+mn-ea"/>
                <a:cs typeface="+mn-cs"/>
                <a:sym typeface="Calibri"/>
              </a:defRPr>
            </a:pPr>
            <a:r>
              <a:rPr dirty="0"/>
              <a:t>For the forthcoming phase 7 of the Coupled Model Intercomparison Project (CMIP7), </a:t>
            </a:r>
            <a:r>
              <a:rPr dirty="0" err="1"/>
              <a:t>GloSSAC</a:t>
            </a:r>
            <a:r>
              <a:rPr dirty="0"/>
              <a:t> will be utilized as the observational dataset for both quantifying uncertainties in climate forcing and for independent evaluation of climate model output.</a:t>
            </a:r>
          </a:p>
          <a:p>
            <a:pPr marL="282892" indent="-282892" defTabSz="905255">
              <a:spcBef>
                <a:spcPts val="900"/>
              </a:spcBef>
              <a:buSzPct val="100000"/>
              <a:buFont typeface="Courier New"/>
              <a:buChar char="o"/>
              <a:defRPr sz="1700">
                <a:latin typeface="+mn-lt"/>
                <a:ea typeface="+mn-ea"/>
                <a:cs typeface="+mn-cs"/>
                <a:sym typeface="Calibri"/>
              </a:defRPr>
            </a:pPr>
            <a:r>
              <a:rPr dirty="0"/>
              <a:t>Publications and citations</a:t>
            </a:r>
          </a:p>
          <a:p>
            <a:pPr marL="678941" lvl="1" indent="-226313" defTabSz="905255">
              <a:lnSpc>
                <a:spcPct val="90000"/>
              </a:lnSpc>
              <a:spcBef>
                <a:spcPts val="400"/>
              </a:spcBef>
              <a:buSzPct val="100000"/>
              <a:buChar char="▪"/>
              <a:defRPr sz="1700">
                <a:latin typeface="+mn-lt"/>
                <a:ea typeface="+mn-ea"/>
                <a:cs typeface="+mn-cs"/>
                <a:sym typeface="Calibri"/>
              </a:defRPr>
            </a:pPr>
            <a:r>
              <a:rPr dirty="0"/>
              <a:t>Journal publications since 2018</a:t>
            </a:r>
          </a:p>
          <a:p>
            <a:pPr marL="1131569" lvl="2" indent="-226313" defTabSz="905255">
              <a:lnSpc>
                <a:spcPct val="90000"/>
              </a:lnSpc>
              <a:spcBef>
                <a:spcPts val="400"/>
              </a:spcBef>
              <a:buSzPct val="100000"/>
              <a:buChar char="▪"/>
              <a:defRPr sz="1700">
                <a:latin typeface="+mn-lt"/>
                <a:ea typeface="+mn-ea"/>
                <a:cs typeface="+mn-cs"/>
                <a:sym typeface="Calibri"/>
              </a:defRPr>
            </a:pPr>
            <a:r>
              <a:rPr dirty="0" err="1"/>
              <a:t>GloSSAC</a:t>
            </a:r>
            <a:r>
              <a:rPr dirty="0"/>
              <a:t> version 1.0 published in Earth System Science Data (ESSD) in 2018</a:t>
            </a:r>
          </a:p>
          <a:p>
            <a:pPr marL="1131569" lvl="2" indent="-226313" defTabSz="905255">
              <a:lnSpc>
                <a:spcPct val="90000"/>
              </a:lnSpc>
              <a:spcBef>
                <a:spcPts val="400"/>
              </a:spcBef>
              <a:buSzPct val="100000"/>
              <a:buChar char="▪"/>
              <a:defRPr sz="1700">
                <a:latin typeface="+mn-lt"/>
                <a:ea typeface="+mn-ea"/>
                <a:cs typeface="+mn-cs"/>
                <a:sym typeface="Calibri"/>
              </a:defRPr>
            </a:pPr>
            <a:r>
              <a:rPr dirty="0" err="1"/>
              <a:t>GloSSAC</a:t>
            </a:r>
            <a:r>
              <a:rPr dirty="0"/>
              <a:t> version 2.0 published in ESSD in 2020</a:t>
            </a:r>
          </a:p>
          <a:p>
            <a:pPr marL="1131569" lvl="2" indent="-226313" defTabSz="905255">
              <a:lnSpc>
                <a:spcPct val="90000"/>
              </a:lnSpc>
              <a:spcBef>
                <a:spcPts val="400"/>
              </a:spcBef>
              <a:buSzPct val="100000"/>
              <a:buChar char="▪"/>
              <a:defRPr sz="1700">
                <a:latin typeface="+mn-lt"/>
                <a:ea typeface="+mn-ea"/>
                <a:cs typeface="+mn-cs"/>
                <a:sym typeface="Calibri"/>
              </a:defRPr>
            </a:pPr>
            <a:r>
              <a:rPr dirty="0" err="1"/>
              <a:t>GloSSAC</a:t>
            </a:r>
            <a:r>
              <a:rPr dirty="0"/>
              <a:t> version 2.2 published in Atmospheric Measurement Techniques (AMT) in 2023</a:t>
            </a:r>
          </a:p>
          <a:p>
            <a:pPr marL="678941" lvl="1" indent="-226313" defTabSz="905255">
              <a:lnSpc>
                <a:spcPct val="90000"/>
              </a:lnSpc>
              <a:spcBef>
                <a:spcPts val="400"/>
              </a:spcBef>
              <a:buSzPct val="100000"/>
              <a:buChar char="▪"/>
              <a:defRPr sz="1700">
                <a:latin typeface="+mn-lt"/>
                <a:ea typeface="+mn-ea"/>
                <a:cs typeface="+mn-cs"/>
                <a:sym typeface="Calibri"/>
              </a:defRPr>
            </a:pPr>
            <a:r>
              <a:rPr dirty="0"/>
              <a:t>Citations: over 200 citations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59">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359">
                                            <p:txEl>
                                              <p:pRg st="3" end="3"/>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iterate>
                                    <p:tmAbs val="0"/>
                                  </p:iterate>
                                  <p:childTnLst>
                                    <p:set>
                                      <p:cBhvr>
                                        <p:cTn id="12" fill="hold"/>
                                        <p:tgtEl>
                                          <p:spTgt spid="359">
                                            <p:txEl>
                                              <p:pRg st="4" end="4"/>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359">
                                            <p:txEl>
                                              <p:pRg st="5" end="5"/>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359">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3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1"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TextBox 6"/>
          <p:cNvSpPr txBox="1"/>
          <p:nvPr/>
        </p:nvSpPr>
        <p:spPr>
          <a:xfrm>
            <a:off x="539989" y="1310488"/>
            <a:ext cx="11004930" cy="3785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342900" indent="-342900">
              <a:buSzPct val="100000"/>
              <a:buFont typeface="Courier New"/>
              <a:buChar char="o"/>
              <a:defRPr sz="2000">
                <a:latin typeface="+mn-lt"/>
                <a:ea typeface="+mn-ea"/>
                <a:cs typeface="+mn-cs"/>
                <a:sym typeface="Calibri"/>
              </a:defRPr>
            </a:pPr>
            <a:r>
              <a:rPr dirty="0"/>
              <a:t>The current utilization of SAGE III/ISS, OSIRIS, and CALIPSO for </a:t>
            </a:r>
            <a:r>
              <a:rPr dirty="0" err="1"/>
              <a:t>GloSSAC</a:t>
            </a:r>
            <a:r>
              <a:rPr dirty="0"/>
              <a:t> is affected by the conclusion of CALIPSO mission as of August 1, 2023, and the declining coverage of OSIRIS. </a:t>
            </a:r>
          </a:p>
          <a:p>
            <a:pPr marL="342900" indent="-342900">
              <a:buSzPct val="100000"/>
              <a:buFont typeface="Courier New"/>
              <a:buChar char="o"/>
              <a:defRPr sz="2000">
                <a:latin typeface="+mn-lt"/>
                <a:ea typeface="+mn-ea"/>
                <a:cs typeface="+mn-cs"/>
                <a:sym typeface="Calibri"/>
              </a:defRPr>
            </a:pPr>
            <a:r>
              <a:rPr dirty="0"/>
              <a:t>It is important to continue and maintain </a:t>
            </a:r>
            <a:r>
              <a:rPr dirty="0" err="1"/>
              <a:t>GloSSAC</a:t>
            </a:r>
            <a:r>
              <a:rPr dirty="0"/>
              <a:t> product as modeling community relies on this observational dataset.</a:t>
            </a:r>
          </a:p>
          <a:p>
            <a:pPr marL="342900" indent="-342900">
              <a:buSzPct val="100000"/>
              <a:buFont typeface="Courier New"/>
              <a:buChar char="o"/>
              <a:defRPr sz="2000">
                <a:latin typeface="+mn-lt"/>
                <a:ea typeface="+mn-ea"/>
                <a:cs typeface="+mn-cs"/>
                <a:sym typeface="Calibri"/>
              </a:defRPr>
            </a:pPr>
            <a:r>
              <a:rPr lang="en-US" dirty="0"/>
              <a:t>Ozone Mapping and Profiler Suite Limb Profiler (</a:t>
            </a:r>
            <a:r>
              <a:rPr dirty="0"/>
              <a:t>OMPS</a:t>
            </a:r>
            <a:r>
              <a:rPr lang="en-US" dirty="0"/>
              <a:t>-LP)</a:t>
            </a:r>
            <a:r>
              <a:rPr dirty="0"/>
              <a:t> is a potential candidate to replace OSIRIS or CALIPSO in the near future. </a:t>
            </a:r>
          </a:p>
          <a:p>
            <a:pPr marL="342900" indent="-342900">
              <a:buSzPct val="100000"/>
              <a:buFont typeface="Courier New"/>
              <a:buChar char="o"/>
              <a:defRPr sz="2000">
                <a:latin typeface="+mn-lt"/>
                <a:ea typeface="+mn-ea"/>
                <a:cs typeface="+mn-cs"/>
                <a:sym typeface="Calibri"/>
              </a:defRPr>
            </a:pPr>
            <a:r>
              <a:rPr dirty="0"/>
              <a:t>Two </a:t>
            </a:r>
            <a:r>
              <a:rPr lang="en-US" dirty="0"/>
              <a:t>different products</a:t>
            </a:r>
            <a:r>
              <a:rPr dirty="0"/>
              <a:t> of OMPS are publicly available (OMPS</a:t>
            </a:r>
            <a:r>
              <a:rPr lang="en-US" dirty="0"/>
              <a:t>(</a:t>
            </a:r>
            <a:r>
              <a:rPr dirty="0"/>
              <a:t>NASA</a:t>
            </a:r>
            <a:r>
              <a:rPr lang="en-US" dirty="0"/>
              <a:t>)</a:t>
            </a:r>
            <a:r>
              <a:rPr dirty="0"/>
              <a:t> and OMPS</a:t>
            </a:r>
            <a:r>
              <a:rPr lang="en-US" dirty="0"/>
              <a:t>(</a:t>
            </a:r>
            <a:r>
              <a:rPr dirty="0"/>
              <a:t>SASK</a:t>
            </a:r>
            <a:r>
              <a:rPr lang="en-US" dirty="0"/>
              <a:t>)</a:t>
            </a:r>
            <a:r>
              <a:rPr dirty="0"/>
              <a:t>)</a:t>
            </a:r>
          </a:p>
          <a:p>
            <a:pPr marL="342900" indent="-342900">
              <a:buSzPct val="100000"/>
              <a:buFont typeface="Courier New"/>
              <a:buChar char="o"/>
              <a:defRPr sz="2000">
                <a:latin typeface="+mn-lt"/>
                <a:ea typeface="+mn-ea"/>
                <a:cs typeface="+mn-cs"/>
                <a:sym typeface="Calibri"/>
              </a:defRPr>
            </a:pPr>
            <a:r>
              <a:rPr dirty="0"/>
              <a:t>A recent study has shown that OMPS</a:t>
            </a:r>
            <a:r>
              <a:rPr lang="en-US" dirty="0"/>
              <a:t>(</a:t>
            </a:r>
            <a:r>
              <a:rPr dirty="0"/>
              <a:t>NASA</a:t>
            </a:r>
            <a:r>
              <a:rPr lang="en-US" dirty="0"/>
              <a:t>)</a:t>
            </a:r>
            <a:r>
              <a:rPr dirty="0"/>
              <a:t> is overestimating extinction coefficient by a factor of two below the peak of the aerosol layer following Tonga Eruption in January 2022 (Bourassa et al., 2023).</a:t>
            </a:r>
            <a:endParaRPr lang="en-US" dirty="0"/>
          </a:p>
          <a:p>
            <a:pPr marL="342900" indent="-342900">
              <a:buSzPct val="100000"/>
              <a:buFont typeface="Courier New"/>
              <a:buChar char="o"/>
              <a:defRPr sz="2000">
                <a:latin typeface="+mn-lt"/>
                <a:ea typeface="+mn-ea"/>
                <a:cs typeface="+mn-cs"/>
                <a:sym typeface="Calibri"/>
              </a:defRPr>
            </a:pPr>
            <a:r>
              <a:rPr lang="en-US" dirty="0"/>
              <a:t>Therefore, it is critical to evaluate OMPS products before considering its incorporation into </a:t>
            </a:r>
            <a:r>
              <a:rPr lang="en-US" dirty="0" err="1"/>
              <a:t>GloSSAC</a:t>
            </a:r>
            <a:r>
              <a:rPr lang="en-US" dirty="0"/>
              <a:t>. </a:t>
            </a:r>
          </a:p>
          <a:p>
            <a:pPr marL="342900" indent="-342900">
              <a:buSzPct val="100000"/>
              <a:buFont typeface="Courier New"/>
              <a:buChar char="o"/>
              <a:defRPr sz="2000">
                <a:latin typeface="+mn-lt"/>
                <a:ea typeface="+mn-ea"/>
                <a:cs typeface="+mn-cs"/>
                <a:sym typeface="Calibri"/>
              </a:defRPr>
            </a:pPr>
            <a:endParaRPr lang="en-US" dirty="0"/>
          </a:p>
          <a:p>
            <a:pPr marL="342900" indent="-342900">
              <a:buSzPct val="100000"/>
              <a:buFont typeface="Courier New"/>
              <a:buChar char="o"/>
              <a:defRPr sz="2000">
                <a:latin typeface="+mn-lt"/>
                <a:ea typeface="+mn-ea"/>
                <a:cs typeface="+mn-cs"/>
                <a:sym typeface="Calibri"/>
              </a:defRPr>
            </a:pPr>
            <a:endParaRPr dirty="0"/>
          </a:p>
        </p:txBody>
      </p:sp>
      <p:sp>
        <p:nvSpPr>
          <p:cNvPr id="376" name="Title 1"/>
          <p:cNvSpPr txBox="1">
            <a:spLocks noGrp="1"/>
          </p:cNvSpPr>
          <p:nvPr>
            <p:ph type="title"/>
          </p:nvPr>
        </p:nvSpPr>
        <p:spPr>
          <a:xfrm>
            <a:off x="856073" y="99376"/>
            <a:ext cx="10168134" cy="1179581"/>
          </a:xfrm>
          <a:prstGeom prst="rect">
            <a:avLst/>
          </a:prstGeom>
        </p:spPr>
        <p:txBody>
          <a:bodyPr/>
          <a:lstStyle>
            <a:lvl1pPr algn="ctr"/>
          </a:lstStyle>
          <a:p>
            <a:r>
              <a:rPr lang="en-US" dirty="0"/>
              <a:t>Current Status of </a:t>
            </a:r>
            <a:r>
              <a:rPr lang="en-US" dirty="0" err="1"/>
              <a:t>GloSSAC</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767B07-D3FC-B9F6-549E-2D21542BEB6E}"/>
              </a:ext>
            </a:extLst>
          </p:cNvPr>
          <p:cNvSpPr txBox="1">
            <a:spLocks noGrp="1"/>
          </p:cNvSpPr>
          <p:nvPr>
            <p:ph type="title"/>
          </p:nvPr>
        </p:nvSpPr>
        <p:spPr>
          <a:xfrm>
            <a:off x="856073" y="99376"/>
            <a:ext cx="10168134" cy="1179581"/>
          </a:xfrm>
          <a:prstGeom prst="rect">
            <a:avLst/>
          </a:prstGeom>
        </p:spPr>
        <p:txBody>
          <a:bodyPr/>
          <a:lstStyle>
            <a:lvl1pPr algn="ctr"/>
          </a:lstStyle>
          <a:p>
            <a:r>
              <a:rPr lang="en-US" dirty="0"/>
              <a:t>Proposed Tasks</a:t>
            </a:r>
            <a:endParaRPr dirty="0"/>
          </a:p>
        </p:txBody>
      </p:sp>
      <p:sp>
        <p:nvSpPr>
          <p:cNvPr id="7" name="TextBox 6">
            <a:extLst>
              <a:ext uri="{FF2B5EF4-FFF2-40B4-BE49-F238E27FC236}">
                <a16:creationId xmlns:a16="http://schemas.microsoft.com/office/drawing/2014/main" id="{13A8BC94-1623-A787-6612-B3C4A6AC42ED}"/>
              </a:ext>
            </a:extLst>
          </p:cNvPr>
          <p:cNvSpPr txBox="1"/>
          <p:nvPr/>
        </p:nvSpPr>
        <p:spPr>
          <a:xfrm>
            <a:off x="539989" y="1310488"/>
            <a:ext cx="11004930" cy="2862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342900" indent="-342900">
              <a:buSzPct val="100000"/>
              <a:buFont typeface="Courier New"/>
              <a:buChar char="o"/>
              <a:defRPr sz="2000">
                <a:latin typeface="+mn-lt"/>
                <a:ea typeface="+mn-ea"/>
                <a:cs typeface="+mn-cs"/>
                <a:sym typeface="Calibri"/>
              </a:defRPr>
            </a:pPr>
            <a:r>
              <a:rPr lang="en-US" dirty="0"/>
              <a:t>Evaluate OMPS(NASA)/OMPS(SASK) products and perform comparisons/validations against available space-based and potential in-situ measurements.</a:t>
            </a:r>
          </a:p>
          <a:p>
            <a:pPr marL="342900" indent="-342900">
              <a:buSzPct val="100000"/>
              <a:buFont typeface="Courier New"/>
              <a:buChar char="o"/>
              <a:defRPr sz="2000">
                <a:latin typeface="+mn-lt"/>
                <a:ea typeface="+mn-ea"/>
                <a:cs typeface="+mn-cs"/>
                <a:sym typeface="Calibri"/>
              </a:defRPr>
            </a:pPr>
            <a:r>
              <a:rPr lang="en-US" dirty="0"/>
              <a:t>Explore the possibility of improving the OMPS(SASK) extinction retrieval by integrating SAGE III/ISS particle size distribution into OMPS(SASK) retrieval algorithm. </a:t>
            </a:r>
          </a:p>
          <a:p>
            <a:pPr marL="342900" indent="-342900">
              <a:buSzPct val="100000"/>
              <a:buFont typeface="Courier New"/>
              <a:buChar char="o"/>
              <a:defRPr sz="2000">
                <a:latin typeface="+mn-lt"/>
                <a:ea typeface="+mn-ea"/>
                <a:cs typeface="+mn-cs"/>
                <a:sym typeface="Calibri"/>
              </a:defRPr>
            </a:pPr>
            <a:r>
              <a:rPr lang="en-US" dirty="0"/>
              <a:t>Evaluate the improved product using comparisons with SAGE III/ISS</a:t>
            </a:r>
          </a:p>
          <a:p>
            <a:pPr marL="342900" indent="-342900">
              <a:buSzPct val="100000"/>
              <a:buFont typeface="Courier New"/>
              <a:buChar char="o"/>
              <a:defRPr sz="2000">
                <a:latin typeface="+mn-lt"/>
                <a:ea typeface="+mn-ea"/>
                <a:cs typeface="+mn-cs"/>
                <a:sym typeface="Calibri"/>
              </a:defRPr>
            </a:pPr>
            <a:r>
              <a:rPr lang="en-US" dirty="0"/>
              <a:t>Expand the </a:t>
            </a:r>
            <a:r>
              <a:rPr lang="en-US" dirty="0" err="1"/>
              <a:t>GloSSAC</a:t>
            </a:r>
            <a:r>
              <a:rPr lang="en-US" dirty="0"/>
              <a:t> record by incorporating additional optical parameters, including surface area density and effective radius. </a:t>
            </a:r>
          </a:p>
          <a:p>
            <a:pPr marL="342900" indent="-342900">
              <a:buSzPct val="100000"/>
              <a:buFont typeface="Courier New"/>
              <a:buChar char="o"/>
              <a:defRPr sz="2000">
                <a:latin typeface="+mn-lt"/>
                <a:ea typeface="+mn-ea"/>
                <a:cs typeface="+mn-cs"/>
                <a:sym typeface="Calibri"/>
              </a:defRPr>
            </a:pPr>
            <a:r>
              <a:rPr lang="en-US" dirty="0"/>
              <a:t>Incorporate OMPS extinction coefficients into </a:t>
            </a:r>
            <a:r>
              <a:rPr lang="en-US" dirty="0" err="1"/>
              <a:t>GloSSAC</a:t>
            </a:r>
            <a:r>
              <a:rPr lang="en-US" dirty="0"/>
              <a:t> with additional optical parameters. </a:t>
            </a:r>
          </a:p>
          <a:p>
            <a:pPr>
              <a:buSzPct val="100000"/>
              <a:defRPr sz="2000">
                <a:latin typeface="+mn-lt"/>
                <a:ea typeface="+mn-ea"/>
                <a:cs typeface="+mn-cs"/>
                <a:sym typeface="Calibri"/>
              </a:defRPr>
            </a:pPr>
            <a:endParaRPr dirty="0"/>
          </a:p>
        </p:txBody>
      </p:sp>
      <p:sp>
        <p:nvSpPr>
          <p:cNvPr id="2" name="Rectangle 1">
            <a:extLst>
              <a:ext uri="{FF2B5EF4-FFF2-40B4-BE49-F238E27FC236}">
                <a16:creationId xmlns:a16="http://schemas.microsoft.com/office/drawing/2014/main" id="{B10CB561-36DB-1213-BC4D-0FEF0560D57E}"/>
              </a:ext>
            </a:extLst>
          </p:cNvPr>
          <p:cNvSpPr/>
          <p:nvPr/>
        </p:nvSpPr>
        <p:spPr>
          <a:xfrm>
            <a:off x="856073" y="1310488"/>
            <a:ext cx="10505610" cy="654946"/>
          </a:xfrm>
          <a:prstGeom prst="rect">
            <a:avLst/>
          </a:prstGeom>
          <a:solidFill>
            <a:srgbClr val="FFFFFF">
              <a:alpha val="0"/>
            </a:srgb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Tree>
    <p:extLst>
      <p:ext uri="{BB962C8B-B14F-4D97-AF65-F5344CB8AC3E}">
        <p14:creationId xmlns:p14="http://schemas.microsoft.com/office/powerpoint/2010/main" val="41214636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7">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7">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7">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7">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7">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animBg="1" advAuto="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p:cNvSpPr txBox="1">
            <a:spLocks noChangeArrowheads="1"/>
          </p:cNvSpPr>
          <p:nvPr/>
        </p:nvSpPr>
        <p:spPr bwMode="auto">
          <a:xfrm>
            <a:off x="7765775" y="3657302"/>
            <a:ext cx="4145952" cy="2554738"/>
          </a:xfrm>
          <a:prstGeom prst="rect">
            <a:avLst/>
          </a:prstGeom>
          <a:noFill/>
          <a:ln w="9525">
            <a:noFill/>
            <a:miter lim="800000"/>
            <a:headEnd/>
            <a:tailEnd/>
          </a:ln>
        </p:spPr>
        <p:txBody>
          <a:bodyPr wrap="square">
            <a:prstTxWarp prst="textNoShape">
              <a:avLst/>
            </a:prstTxWarp>
            <a:spAutoFit/>
          </a:bodyPr>
          <a:lstStyle/>
          <a:p>
            <a:pPr algn="r">
              <a:spcBef>
                <a:spcPts val="600"/>
              </a:spcBef>
            </a:pPr>
            <a:r>
              <a:rPr lang="en-US" sz="1867"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OMPS-LP Aerosol Extinction Coefficients and their Applicability in </a:t>
            </a:r>
            <a:r>
              <a:rPr lang="en-US" sz="1867"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GloSSAC</a:t>
            </a:r>
            <a:endParaRPr lang="en-US" sz="1867"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algn="r">
              <a:spcBef>
                <a:spcPts val="600"/>
              </a:spcBef>
            </a:pPr>
            <a:endParaRPr lang="en-US" sz="2000" b="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endParaRPr>
          </a:p>
          <a:p>
            <a:pPr algn="r">
              <a:spcBef>
                <a:spcPts val="600"/>
              </a:spcBef>
            </a:pPr>
            <a:r>
              <a:rPr lang="en-US" sz="1600" b="1" dirty="0">
                <a:solidFill>
                  <a:srgbClr val="EF9337"/>
                </a:solidFill>
                <a:latin typeface="Helvetica Neue" panose="02000503000000020004" pitchFamily="2" charset="0"/>
                <a:ea typeface="Helvetica Neue" panose="02000503000000020004" pitchFamily="2" charset="0"/>
                <a:cs typeface="Helvetica Neue" panose="02000503000000020004" pitchFamily="2" charset="0"/>
              </a:rPr>
              <a:t>Mahesh </a:t>
            </a:r>
            <a:r>
              <a:rPr lang="en-US" sz="1600" b="1" dirty="0" err="1">
                <a:solidFill>
                  <a:srgbClr val="EF9337"/>
                </a:solidFill>
                <a:latin typeface="Helvetica Neue" panose="02000503000000020004" pitchFamily="2" charset="0"/>
                <a:ea typeface="Helvetica Neue" panose="02000503000000020004" pitchFamily="2" charset="0"/>
                <a:cs typeface="Helvetica Neue" panose="02000503000000020004" pitchFamily="2" charset="0"/>
              </a:rPr>
              <a:t>Kovilakam</a:t>
            </a:r>
            <a:endParaRPr lang="en-US" sz="1600" b="1" dirty="0">
              <a:solidFill>
                <a:srgbClr val="EF9337"/>
              </a:solidFill>
              <a:latin typeface="Helvetica Neue" panose="02000503000000020004" pitchFamily="2" charset="0"/>
              <a:ea typeface="Helvetica Neue" panose="02000503000000020004" pitchFamily="2" charset="0"/>
              <a:cs typeface="Helvetica Neue" panose="02000503000000020004" pitchFamily="2" charset="0"/>
            </a:endParaRPr>
          </a:p>
          <a:p>
            <a:pPr algn="r">
              <a:spcBef>
                <a:spcPts val="600"/>
              </a:spcBef>
            </a:pPr>
            <a:r>
              <a:rPr lang="en-US" sz="1600" b="1" dirty="0">
                <a:solidFill>
                  <a:srgbClr val="EF9337"/>
                </a:solidFill>
                <a:latin typeface="Helvetica Neue" panose="02000503000000020004" pitchFamily="2" charset="0"/>
                <a:ea typeface="Helvetica Neue" panose="02000503000000020004" pitchFamily="2" charset="0"/>
                <a:cs typeface="Helvetica Neue" panose="02000503000000020004" pitchFamily="2" charset="0"/>
              </a:rPr>
              <a:t>Larry Thomason, Magali </a:t>
            </a:r>
            <a:r>
              <a:rPr lang="en-US" sz="1600" b="1" dirty="0" err="1">
                <a:solidFill>
                  <a:srgbClr val="EF9337"/>
                </a:solidFill>
                <a:latin typeface="Helvetica Neue" panose="02000503000000020004" pitchFamily="2" charset="0"/>
                <a:ea typeface="Helvetica Neue" panose="02000503000000020004" pitchFamily="2" charset="0"/>
                <a:cs typeface="Helvetica Neue" panose="02000503000000020004" pitchFamily="2" charset="0"/>
              </a:rPr>
              <a:t>Verkerk</a:t>
            </a:r>
            <a:r>
              <a:rPr lang="en-US" sz="1600" b="1" dirty="0">
                <a:solidFill>
                  <a:srgbClr val="EF9337"/>
                </a:solidFill>
                <a:latin typeface="Helvetica Neue" panose="02000503000000020004" pitchFamily="2" charset="0"/>
                <a:ea typeface="Helvetica Neue" panose="02000503000000020004" pitchFamily="2" charset="0"/>
                <a:cs typeface="Helvetica Neue" panose="02000503000000020004" pitchFamily="2" charset="0"/>
              </a:rPr>
              <a:t>, Thomas Aubry, and Travis </a:t>
            </a:r>
            <a:r>
              <a:rPr lang="en-US" sz="1600" b="1" dirty="0" err="1">
                <a:solidFill>
                  <a:srgbClr val="EF9337"/>
                </a:solidFill>
                <a:latin typeface="Helvetica Neue" panose="02000503000000020004" pitchFamily="2" charset="0"/>
                <a:ea typeface="Helvetica Neue" panose="02000503000000020004" pitchFamily="2" charset="0"/>
                <a:cs typeface="Helvetica Neue" panose="02000503000000020004" pitchFamily="2" charset="0"/>
              </a:rPr>
              <a:t>Knepp</a:t>
            </a:r>
            <a:r>
              <a:rPr lang="en-US" sz="1600" b="1" dirty="0">
                <a:solidFill>
                  <a:srgbClr val="EF9337"/>
                </a:solidFill>
                <a:latin typeface="Helvetica Neue" panose="02000503000000020004" pitchFamily="2" charset="0"/>
                <a:ea typeface="Helvetica Neue" panose="02000503000000020004" pitchFamily="2" charset="0"/>
                <a:cs typeface="Helvetica Neue" panose="02000503000000020004" pitchFamily="2" charset="0"/>
              </a:rPr>
              <a:t>, </a:t>
            </a:r>
          </a:p>
          <a:p>
            <a:pPr algn="r">
              <a:spcBef>
                <a:spcPts val="600"/>
              </a:spcBef>
            </a:pPr>
            <a:r>
              <a:rPr lang="en-US" sz="1600" b="1" dirty="0">
                <a:solidFill>
                  <a:srgbClr val="EF9337"/>
                </a:solidFill>
                <a:latin typeface="Helvetica Neue" panose="02000503000000020004" pitchFamily="2" charset="0"/>
                <a:ea typeface="Helvetica Neue" panose="02000503000000020004" pitchFamily="2" charset="0"/>
                <a:cs typeface="Helvetica Neue" panose="02000503000000020004" pitchFamily="2" charset="0"/>
              </a:rPr>
              <a:t>SAGE ST Meeting, 22-23 October 2024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DB238-EF6C-D94F-F138-2F14A2BB4C9C}"/>
              </a:ext>
            </a:extLst>
          </p:cNvPr>
          <p:cNvSpPr>
            <a:spLocks noGrp="1"/>
          </p:cNvSpPr>
          <p:nvPr>
            <p:ph type="title"/>
          </p:nvPr>
        </p:nvSpPr>
        <p:spPr>
          <a:xfrm>
            <a:off x="231229" y="681037"/>
            <a:ext cx="11330246" cy="646334"/>
          </a:xfrm>
        </p:spPr>
        <p:txBody>
          <a:bodyPr>
            <a:normAutofit/>
          </a:bodyPr>
          <a:lstStyle/>
          <a:p>
            <a:pPr algn="ctr"/>
            <a:r>
              <a:rPr lang="en-US" dirty="0"/>
              <a:t>OMPS Aerosol Extinction Coefficient</a:t>
            </a:r>
          </a:p>
        </p:txBody>
      </p:sp>
      <p:sp>
        <p:nvSpPr>
          <p:cNvPr id="4" name="Content Placeholder 2">
            <a:extLst>
              <a:ext uri="{FF2B5EF4-FFF2-40B4-BE49-F238E27FC236}">
                <a16:creationId xmlns:a16="http://schemas.microsoft.com/office/drawing/2014/main" id="{FA0CD13A-582B-10C2-9233-F041D8329401}"/>
              </a:ext>
            </a:extLst>
          </p:cNvPr>
          <p:cNvSpPr txBox="1">
            <a:spLocks/>
          </p:cNvSpPr>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1pPr>
            <a:lvl2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2pPr>
            <a:lvl3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3pPr>
            <a:lvl4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4pPr>
            <a:lvl5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5pPr>
            <a:lvl6pPr marL="25146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6pPr>
            <a:lvl7pPr marL="29718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7pPr>
            <a:lvl8pPr marL="34290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8pPr>
            <a:lvl9pPr marL="38862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9pPr>
          </a:lstStyle>
          <a:p>
            <a:pPr marL="285750" indent="-285750" hangingPunct="1">
              <a:buFont typeface="Arial" panose="020B0604020202020204" pitchFamily="34" charset="0"/>
              <a:buChar char="•"/>
            </a:pPr>
            <a:r>
              <a:rPr lang="en-US" dirty="0"/>
              <a:t>OMPS, launched in 2011, while its primary focus is on monitoring vertical structure of ozone layer, OMPS-LP utilizes the limb-scatter technique to retrieve information about aerosols and related gases.</a:t>
            </a:r>
          </a:p>
          <a:p>
            <a:pPr marL="285750" indent="-285750" hangingPunct="1">
              <a:buFont typeface="Arial" panose="020B0604020202020204" pitchFamily="34" charset="0"/>
              <a:buChar char="•"/>
            </a:pPr>
            <a:r>
              <a:rPr lang="en-US" dirty="0"/>
              <a:t>There are two distinct versions of OMPS aerosol extinction coefficient products, each employing a different retrieval process and producing different aerosol products</a:t>
            </a:r>
          </a:p>
          <a:p>
            <a:pPr marL="285750" indent="-285750" hangingPunct="1">
              <a:buFont typeface="Arial" panose="020B0604020202020204" pitchFamily="34" charset="0"/>
              <a:buChar char="•"/>
            </a:pPr>
            <a:r>
              <a:rPr lang="en-US" dirty="0"/>
              <a:t>The retrieval methodology employed in OMPS-LP version 2.0, referred to as OMPS(NASA), involves establishing a one-to one correspondence between a single limb radiance image and the retrieval of a singular aerosol extinction coefficient profile. Similar to other limb scatter measurements, the OMPS(NASA) procedure requires an assumption regarding the particle size distribution for deriving the scattering phase function. A constant gamma function size distribution derived from the Community Aerosol and Radiation Model for Atmospheres (CARMA) is utilized for this purpose.</a:t>
            </a:r>
          </a:p>
          <a:p>
            <a:pPr marL="285750" indent="-285750" hangingPunct="1">
              <a:buFont typeface="Arial" panose="020B0604020202020204" pitchFamily="34" charset="0"/>
              <a:buChar char="•"/>
            </a:pPr>
            <a:r>
              <a:rPr lang="en-US" dirty="0"/>
              <a:t>We use version 2.1 of OMPS(NASA) that provides extinction coefficients at 510, 600, 675, 745, 869, and 997 nm. </a:t>
            </a:r>
          </a:p>
          <a:p>
            <a:pPr hangingPunct="1"/>
            <a:endParaRPr lang="en-US" dirty="0"/>
          </a:p>
          <a:p>
            <a:pPr hangingPunct="1"/>
            <a:endParaRPr lang="en-US" dirty="0"/>
          </a:p>
          <a:p>
            <a:pPr hangingPunct="1"/>
            <a:endParaRPr lang="en-US" dirty="0"/>
          </a:p>
          <a:p>
            <a:pPr hangingPunct="1"/>
            <a:endParaRPr lang="en-US" dirty="0"/>
          </a:p>
        </p:txBody>
      </p:sp>
    </p:spTree>
    <p:extLst>
      <p:ext uri="{BB962C8B-B14F-4D97-AF65-F5344CB8AC3E}">
        <p14:creationId xmlns:p14="http://schemas.microsoft.com/office/powerpoint/2010/main" val="350374460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404CDAE-8A37-4F87-C6A1-A77CC9CCE920}"/>
              </a:ext>
            </a:extLst>
          </p:cNvPr>
          <p:cNvSpPr>
            <a:spLocks noGrp="1"/>
          </p:cNvSpPr>
          <p:nvPr>
            <p:ph type="title"/>
          </p:nvPr>
        </p:nvSpPr>
        <p:spPr>
          <a:xfrm>
            <a:off x="231229" y="681037"/>
            <a:ext cx="11330246" cy="646334"/>
          </a:xfrm>
        </p:spPr>
        <p:txBody>
          <a:bodyPr>
            <a:normAutofit/>
          </a:bodyPr>
          <a:lstStyle/>
          <a:p>
            <a:pPr algn="ctr"/>
            <a:r>
              <a:rPr lang="en-US" dirty="0"/>
              <a:t>OMPS Aerosol Extinction Coefficient</a:t>
            </a:r>
          </a:p>
        </p:txBody>
      </p:sp>
      <p:sp>
        <p:nvSpPr>
          <p:cNvPr id="5" name="Content Placeholder 2">
            <a:extLst>
              <a:ext uri="{FF2B5EF4-FFF2-40B4-BE49-F238E27FC236}">
                <a16:creationId xmlns:a16="http://schemas.microsoft.com/office/drawing/2014/main" id="{18CEAC60-18EF-5FE9-71DC-05489C604B83}"/>
              </a:ext>
            </a:extLst>
          </p:cNvPr>
          <p:cNvSpPr txBox="1">
            <a:spLocks/>
          </p:cNvSpPr>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1pPr>
            <a:lvl2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2pPr>
            <a:lvl3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3pPr>
            <a:lvl4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4pPr>
            <a:lvl5pPr marL="0" marR="0" indent="0" algn="l" defTabSz="914400" rtl="0" latinLnBrk="0">
              <a:lnSpc>
                <a:spcPct val="100000"/>
              </a:lnSpc>
              <a:spcBef>
                <a:spcPts val="1000"/>
              </a:spcBef>
              <a:spcAft>
                <a:spcPts val="0"/>
              </a:spcAft>
              <a:buClrTx/>
              <a:buSzTx/>
              <a:buFontTx/>
              <a:buNone/>
              <a:tabLst/>
              <a:defRPr sz="1800" b="0" i="0" u="none" strike="noStrike" cap="none" spc="0" baseline="0">
                <a:solidFill>
                  <a:srgbClr val="000000"/>
                </a:solidFill>
                <a:uFillTx/>
                <a:latin typeface="Arial"/>
                <a:ea typeface="Arial"/>
                <a:cs typeface="Arial"/>
                <a:sym typeface="Arial"/>
              </a:defRPr>
            </a:lvl5pPr>
            <a:lvl6pPr marL="25146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6pPr>
            <a:lvl7pPr marL="29718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7pPr>
            <a:lvl8pPr marL="34290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8pPr>
            <a:lvl9pPr marL="3886200" marR="0" indent="-228600" algn="l" defTabSz="914400" rtl="0" latinLnBrk="0">
              <a:lnSpc>
                <a:spcPct val="100000"/>
              </a:lnSpc>
              <a:spcBef>
                <a:spcPts val="1000"/>
              </a:spcBef>
              <a:spcAft>
                <a:spcPts val="0"/>
              </a:spcAft>
              <a:buClrTx/>
              <a:buSzPct val="100000"/>
              <a:buFontTx/>
              <a:buChar char="•"/>
              <a:tabLst/>
              <a:defRPr sz="1800" b="0" i="0" u="none" strike="noStrike" cap="none" spc="0" baseline="0">
                <a:solidFill>
                  <a:srgbClr val="FFFFFF"/>
                </a:solidFill>
                <a:uFillTx/>
                <a:latin typeface="Arial"/>
                <a:ea typeface="Arial"/>
                <a:cs typeface="Arial"/>
                <a:sym typeface="Arial"/>
              </a:defRPr>
            </a:lvl9pPr>
          </a:lstStyle>
          <a:p>
            <a:pPr marL="285750" indent="-285750">
              <a:buFont typeface="Arial" panose="020B0604020202020204" pitchFamily="34" charset="0"/>
              <a:buChar char="•"/>
            </a:pPr>
            <a:r>
              <a:rPr lang="en-US" dirty="0"/>
              <a:t>The University of Saskatchewan provides another variant of OMPS aerosol retrieval, known as OMPS(SASK), which utilizes the tomographic retrieval approach. For size distribution, a single-mode lognormal size distribution with </a:t>
            </a:r>
            <a:r>
              <a:rPr lang="en-US" dirty="0" err="1"/>
              <a:t>r</a:t>
            </a:r>
            <a:r>
              <a:rPr lang="en-US" baseline="-25000" dirty="0" err="1"/>
              <a:t>i</a:t>
            </a:r>
            <a:r>
              <a:rPr lang="en-US" dirty="0"/>
              <a:t> = 0.08 and </a:t>
            </a:r>
            <a:r>
              <a:rPr lang="el-GR" dirty="0"/>
              <a:t>σ = 1.6,</a:t>
            </a:r>
            <a:r>
              <a:rPr lang="en-US" dirty="0"/>
              <a:t> where </a:t>
            </a:r>
            <a:r>
              <a:rPr lang="en-US" dirty="0" err="1"/>
              <a:t>r</a:t>
            </a:r>
            <a:r>
              <a:rPr lang="en-US" baseline="-25000" dirty="0" err="1"/>
              <a:t>i</a:t>
            </a:r>
            <a:r>
              <a:rPr lang="en-US" baseline="-25000" dirty="0"/>
              <a:t> </a:t>
            </a:r>
            <a:r>
              <a:rPr lang="en-US" dirty="0"/>
              <a:t>is the median radius and </a:t>
            </a:r>
            <a:r>
              <a:rPr lang="el-GR" dirty="0"/>
              <a:t>σ</a:t>
            </a:r>
            <a:r>
              <a:rPr lang="en-US" dirty="0"/>
              <a:t> is the distribution width.</a:t>
            </a:r>
          </a:p>
          <a:p>
            <a:pPr marL="285750" indent="-285750">
              <a:buFont typeface="Arial" panose="020B0604020202020204" pitchFamily="34" charset="0"/>
              <a:buChar char="•"/>
            </a:pPr>
            <a:r>
              <a:rPr lang="en-US" dirty="0"/>
              <a:t>Here, we use version 1.3 of OMPS(SASK) version that provides extinction coefficient at 745 nm. </a:t>
            </a:r>
          </a:p>
          <a:p>
            <a:pPr marL="285750" indent="-285750">
              <a:buFont typeface="Arial" panose="020B0604020202020204" pitchFamily="34" charset="0"/>
              <a:buChar char="•"/>
            </a:pPr>
            <a:r>
              <a:rPr lang="en-US" dirty="0"/>
              <a:t>For consideration in </a:t>
            </a:r>
            <a:r>
              <a:rPr lang="en-US" dirty="0" err="1"/>
              <a:t>GloSSAC</a:t>
            </a:r>
            <a:r>
              <a:rPr lang="en-US" dirty="0"/>
              <a:t>, all datasets are required to be publicly available at a known data center and to have undergone peer-reviewed validation for their stratospheric aerosol products, among other requirements (Thomason et al., 2018). Both OMPS(NASA) (Taha et al., 2021) and OMPS(SASK) (Bourassa et al., 2023) products satisfy these criteria.</a:t>
            </a:r>
          </a:p>
          <a:p>
            <a:pPr hangingPunct="1"/>
            <a:endParaRPr lang="en-US" dirty="0"/>
          </a:p>
          <a:p>
            <a:pPr hangingPunct="1"/>
            <a:endParaRPr lang="en-US" dirty="0"/>
          </a:p>
          <a:p>
            <a:pPr hangingPunct="1"/>
            <a:endParaRPr lang="en-US" dirty="0"/>
          </a:p>
          <a:p>
            <a:pPr hangingPunct="1"/>
            <a:endParaRPr lang="en-US" dirty="0"/>
          </a:p>
        </p:txBody>
      </p:sp>
    </p:spTree>
    <p:extLst>
      <p:ext uri="{BB962C8B-B14F-4D97-AF65-F5344CB8AC3E}">
        <p14:creationId xmlns:p14="http://schemas.microsoft.com/office/powerpoint/2010/main" val="248738313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348ED-6712-E543-AEED-04564E42AD5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E8F5B8D-D2F7-2407-D48A-58EDE02FB825}"/>
              </a:ext>
            </a:extLst>
          </p:cNvPr>
          <p:cNvSpPr>
            <a:spLocks noGrp="1"/>
          </p:cNvSpPr>
          <p:nvPr>
            <p:ph type="title"/>
          </p:nvPr>
        </p:nvSpPr>
        <p:spPr>
          <a:xfrm>
            <a:off x="231229" y="50840"/>
            <a:ext cx="11330246" cy="646334"/>
          </a:xfrm>
        </p:spPr>
        <p:txBody>
          <a:bodyPr>
            <a:normAutofit/>
          </a:bodyPr>
          <a:lstStyle/>
          <a:p>
            <a:pPr algn="ctr"/>
            <a:r>
              <a:rPr lang="en-US" dirty="0"/>
              <a:t>Daily zonal averaged measurements</a:t>
            </a:r>
          </a:p>
        </p:txBody>
      </p:sp>
      <p:grpSp>
        <p:nvGrpSpPr>
          <p:cNvPr id="10" name="Group 9">
            <a:extLst>
              <a:ext uri="{FF2B5EF4-FFF2-40B4-BE49-F238E27FC236}">
                <a16:creationId xmlns:a16="http://schemas.microsoft.com/office/drawing/2014/main" id="{91FD025C-4289-61FA-7087-F75EE9FA068E}"/>
              </a:ext>
            </a:extLst>
          </p:cNvPr>
          <p:cNvGrpSpPr/>
          <p:nvPr/>
        </p:nvGrpSpPr>
        <p:grpSpPr>
          <a:xfrm>
            <a:off x="9837949" y="1592730"/>
            <a:ext cx="2481209" cy="675399"/>
            <a:chOff x="8256285" y="344531"/>
            <a:chExt cx="2481209" cy="675399"/>
          </a:xfrm>
        </p:grpSpPr>
        <p:grpSp>
          <p:nvGrpSpPr>
            <p:cNvPr id="11" name="Group 10">
              <a:extLst>
                <a:ext uri="{FF2B5EF4-FFF2-40B4-BE49-F238E27FC236}">
                  <a16:creationId xmlns:a16="http://schemas.microsoft.com/office/drawing/2014/main" id="{68109E49-103C-7B72-A1B3-857E8FA48FC0}"/>
                </a:ext>
              </a:extLst>
            </p:cNvPr>
            <p:cNvGrpSpPr/>
            <p:nvPr/>
          </p:nvGrpSpPr>
          <p:grpSpPr>
            <a:xfrm>
              <a:off x="8753847" y="344531"/>
              <a:ext cx="1983647" cy="675399"/>
              <a:chOff x="8753847" y="344531"/>
              <a:chExt cx="1983647" cy="675399"/>
            </a:xfrm>
          </p:grpSpPr>
          <p:sp>
            <p:nvSpPr>
              <p:cNvPr id="13" name="Oval 12">
                <a:extLst>
                  <a:ext uri="{FF2B5EF4-FFF2-40B4-BE49-F238E27FC236}">
                    <a16:creationId xmlns:a16="http://schemas.microsoft.com/office/drawing/2014/main" id="{0F511629-28B8-07EA-545D-1D0257EA8465}"/>
                  </a:ext>
                </a:extLst>
              </p:cNvPr>
              <p:cNvSpPr/>
              <p:nvPr/>
            </p:nvSpPr>
            <p:spPr>
              <a:xfrm>
                <a:off x="8753847" y="344531"/>
                <a:ext cx="1975945" cy="67539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06AAB016-6084-57DB-FB32-B6ACFF523C89}"/>
                  </a:ext>
                </a:extLst>
              </p:cNvPr>
              <p:cNvSpPr txBox="1"/>
              <p:nvPr/>
            </p:nvSpPr>
            <p:spPr>
              <a:xfrm>
                <a:off x="8810363" y="531339"/>
                <a:ext cx="1927131" cy="369332"/>
              </a:xfrm>
              <a:prstGeom prst="rect">
                <a:avLst/>
              </a:prstGeom>
              <a:noFill/>
            </p:spPr>
            <p:txBody>
              <a:bodyPr wrap="none" rtlCol="0">
                <a:spAutoFit/>
              </a:bodyPr>
              <a:lstStyle/>
              <a:p>
                <a:r>
                  <a:rPr lang="en-US" dirty="0" err="1"/>
                  <a:t>Calbuco</a:t>
                </a:r>
                <a:r>
                  <a:rPr lang="en-US" dirty="0"/>
                  <a:t> Eruption</a:t>
                </a:r>
              </a:p>
            </p:txBody>
          </p:sp>
        </p:grpSp>
        <p:cxnSp>
          <p:nvCxnSpPr>
            <p:cNvPr id="12" name="Straight Arrow Connector 11">
              <a:extLst>
                <a:ext uri="{FF2B5EF4-FFF2-40B4-BE49-F238E27FC236}">
                  <a16:creationId xmlns:a16="http://schemas.microsoft.com/office/drawing/2014/main" id="{83E39ED2-07F4-44A9-61F5-3E2C3E5426CC}"/>
                </a:ext>
              </a:extLst>
            </p:cNvPr>
            <p:cNvCxnSpPr>
              <a:cxnSpLocks/>
            </p:cNvCxnSpPr>
            <p:nvPr/>
          </p:nvCxnSpPr>
          <p:spPr>
            <a:xfrm flipH="1">
              <a:off x="8256285" y="656078"/>
              <a:ext cx="48527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5" name="Group 24">
            <a:extLst>
              <a:ext uri="{FF2B5EF4-FFF2-40B4-BE49-F238E27FC236}">
                <a16:creationId xmlns:a16="http://schemas.microsoft.com/office/drawing/2014/main" id="{2A9FD32B-DE9C-BCA6-956D-B7DA7B5AC60A}"/>
              </a:ext>
            </a:extLst>
          </p:cNvPr>
          <p:cNvGrpSpPr/>
          <p:nvPr/>
        </p:nvGrpSpPr>
        <p:grpSpPr>
          <a:xfrm>
            <a:off x="6482605" y="4704044"/>
            <a:ext cx="4433088" cy="953935"/>
            <a:chOff x="6587087" y="3921265"/>
            <a:chExt cx="4433088" cy="953935"/>
          </a:xfrm>
        </p:grpSpPr>
        <p:grpSp>
          <p:nvGrpSpPr>
            <p:cNvPr id="26" name="Group 25">
              <a:extLst>
                <a:ext uri="{FF2B5EF4-FFF2-40B4-BE49-F238E27FC236}">
                  <a16:creationId xmlns:a16="http://schemas.microsoft.com/office/drawing/2014/main" id="{3B74C43B-06C5-A492-DE76-35D724787D72}"/>
                </a:ext>
              </a:extLst>
            </p:cNvPr>
            <p:cNvGrpSpPr/>
            <p:nvPr/>
          </p:nvGrpSpPr>
          <p:grpSpPr>
            <a:xfrm>
              <a:off x="9044230" y="3921265"/>
              <a:ext cx="1975945" cy="675399"/>
              <a:chOff x="9116175" y="3921265"/>
              <a:chExt cx="1975945" cy="675399"/>
            </a:xfrm>
          </p:grpSpPr>
          <p:sp>
            <p:nvSpPr>
              <p:cNvPr id="28" name="Oval 27">
                <a:extLst>
                  <a:ext uri="{FF2B5EF4-FFF2-40B4-BE49-F238E27FC236}">
                    <a16:creationId xmlns:a16="http://schemas.microsoft.com/office/drawing/2014/main" id="{BA7374BD-5156-BE29-7787-70A293855B93}"/>
                  </a:ext>
                </a:extLst>
              </p:cNvPr>
              <p:cNvSpPr/>
              <p:nvPr/>
            </p:nvSpPr>
            <p:spPr>
              <a:xfrm>
                <a:off x="9116175" y="3921265"/>
                <a:ext cx="1975945" cy="67539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1D7F9DFD-A990-5D5B-D8D1-CC83827932CE}"/>
                  </a:ext>
                </a:extLst>
              </p:cNvPr>
              <p:cNvSpPr txBox="1"/>
              <p:nvPr/>
            </p:nvSpPr>
            <p:spPr>
              <a:xfrm>
                <a:off x="9275683" y="4074298"/>
                <a:ext cx="1656928" cy="369332"/>
              </a:xfrm>
              <a:prstGeom prst="rect">
                <a:avLst/>
              </a:prstGeom>
              <a:noFill/>
            </p:spPr>
            <p:txBody>
              <a:bodyPr wrap="none" rtlCol="0">
                <a:spAutoFit/>
              </a:bodyPr>
              <a:lstStyle/>
              <a:p>
                <a:r>
                  <a:rPr lang="en-US" dirty="0"/>
                  <a:t>Tonga Eruption</a:t>
                </a:r>
              </a:p>
            </p:txBody>
          </p:sp>
        </p:grpSp>
        <p:cxnSp>
          <p:nvCxnSpPr>
            <p:cNvPr id="27" name="Straight Arrow Connector 26">
              <a:extLst>
                <a:ext uri="{FF2B5EF4-FFF2-40B4-BE49-F238E27FC236}">
                  <a16:creationId xmlns:a16="http://schemas.microsoft.com/office/drawing/2014/main" id="{30EDB467-AE31-D4A7-709D-87CEAC6DD83D}"/>
                </a:ext>
              </a:extLst>
            </p:cNvPr>
            <p:cNvCxnSpPr>
              <a:cxnSpLocks/>
              <a:stCxn id="28" idx="2"/>
            </p:cNvCxnSpPr>
            <p:nvPr/>
          </p:nvCxnSpPr>
          <p:spPr>
            <a:xfrm flipH="1">
              <a:off x="6587087" y="4258965"/>
              <a:ext cx="2457143" cy="61623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pic>
        <p:nvPicPr>
          <p:cNvPr id="15" name="Picture 14">
            <a:extLst>
              <a:ext uri="{FF2B5EF4-FFF2-40B4-BE49-F238E27FC236}">
                <a16:creationId xmlns:a16="http://schemas.microsoft.com/office/drawing/2014/main" id="{57547D53-11CE-40E4-34AA-1610E007C751}"/>
              </a:ext>
            </a:extLst>
          </p:cNvPr>
          <p:cNvPicPr>
            <a:picLocks noChangeAspect="1"/>
          </p:cNvPicPr>
          <p:nvPr/>
        </p:nvPicPr>
        <p:blipFill>
          <a:blip r:embed="rId2"/>
          <a:stretch>
            <a:fillRect/>
          </a:stretch>
        </p:blipFill>
        <p:spPr>
          <a:xfrm>
            <a:off x="52878" y="651931"/>
            <a:ext cx="2821579" cy="2926080"/>
          </a:xfrm>
          <a:prstGeom prst="rect">
            <a:avLst/>
          </a:prstGeom>
        </p:spPr>
      </p:pic>
      <p:pic>
        <p:nvPicPr>
          <p:cNvPr id="16" name="Picture 15">
            <a:extLst>
              <a:ext uri="{FF2B5EF4-FFF2-40B4-BE49-F238E27FC236}">
                <a16:creationId xmlns:a16="http://schemas.microsoft.com/office/drawing/2014/main" id="{5BB3A20E-5460-5C4D-0EF7-92D764EA7A87}"/>
              </a:ext>
            </a:extLst>
          </p:cNvPr>
          <p:cNvPicPr>
            <a:picLocks noChangeAspect="1"/>
          </p:cNvPicPr>
          <p:nvPr/>
        </p:nvPicPr>
        <p:blipFill>
          <a:blip r:embed="rId3"/>
          <a:stretch>
            <a:fillRect/>
          </a:stretch>
        </p:blipFill>
        <p:spPr>
          <a:xfrm>
            <a:off x="3520347" y="670934"/>
            <a:ext cx="2821579" cy="2926080"/>
          </a:xfrm>
          <a:prstGeom prst="rect">
            <a:avLst/>
          </a:prstGeom>
        </p:spPr>
      </p:pic>
      <p:pic>
        <p:nvPicPr>
          <p:cNvPr id="17" name="Picture 16">
            <a:extLst>
              <a:ext uri="{FF2B5EF4-FFF2-40B4-BE49-F238E27FC236}">
                <a16:creationId xmlns:a16="http://schemas.microsoft.com/office/drawing/2014/main" id="{203043BF-2095-B851-A723-BEDC3E85DA48}"/>
              </a:ext>
            </a:extLst>
          </p:cNvPr>
          <p:cNvPicPr>
            <a:picLocks noChangeAspect="1"/>
          </p:cNvPicPr>
          <p:nvPr/>
        </p:nvPicPr>
        <p:blipFill>
          <a:blip r:embed="rId4"/>
          <a:stretch>
            <a:fillRect/>
          </a:stretch>
        </p:blipFill>
        <p:spPr>
          <a:xfrm>
            <a:off x="6996925" y="663645"/>
            <a:ext cx="2821579" cy="2926080"/>
          </a:xfrm>
          <a:prstGeom prst="rect">
            <a:avLst/>
          </a:prstGeom>
        </p:spPr>
      </p:pic>
      <p:pic>
        <p:nvPicPr>
          <p:cNvPr id="18" name="Picture 17">
            <a:extLst>
              <a:ext uri="{FF2B5EF4-FFF2-40B4-BE49-F238E27FC236}">
                <a16:creationId xmlns:a16="http://schemas.microsoft.com/office/drawing/2014/main" id="{8790A782-39B8-F14E-EDBE-3DE733DFCCC3}"/>
              </a:ext>
            </a:extLst>
          </p:cNvPr>
          <p:cNvPicPr>
            <a:picLocks noChangeAspect="1"/>
          </p:cNvPicPr>
          <p:nvPr/>
        </p:nvPicPr>
        <p:blipFill>
          <a:blip r:embed="rId5"/>
          <a:stretch>
            <a:fillRect/>
          </a:stretch>
        </p:blipFill>
        <p:spPr>
          <a:xfrm>
            <a:off x="41710" y="3886656"/>
            <a:ext cx="2821579" cy="2926080"/>
          </a:xfrm>
          <a:prstGeom prst="rect">
            <a:avLst/>
          </a:prstGeom>
        </p:spPr>
      </p:pic>
      <p:pic>
        <p:nvPicPr>
          <p:cNvPr id="19" name="Picture 18">
            <a:extLst>
              <a:ext uri="{FF2B5EF4-FFF2-40B4-BE49-F238E27FC236}">
                <a16:creationId xmlns:a16="http://schemas.microsoft.com/office/drawing/2014/main" id="{00F002DA-748A-D2EF-E1AD-23B4861DC114}"/>
              </a:ext>
            </a:extLst>
          </p:cNvPr>
          <p:cNvPicPr>
            <a:picLocks noChangeAspect="1"/>
          </p:cNvPicPr>
          <p:nvPr/>
        </p:nvPicPr>
        <p:blipFill>
          <a:blip r:embed="rId6"/>
          <a:stretch>
            <a:fillRect/>
          </a:stretch>
        </p:blipFill>
        <p:spPr>
          <a:xfrm>
            <a:off x="3395791" y="3907662"/>
            <a:ext cx="2821579" cy="2926080"/>
          </a:xfrm>
          <a:prstGeom prst="rect">
            <a:avLst/>
          </a:prstGeom>
        </p:spPr>
      </p:pic>
      <p:grpSp>
        <p:nvGrpSpPr>
          <p:cNvPr id="3" name="Group 2">
            <a:extLst>
              <a:ext uri="{FF2B5EF4-FFF2-40B4-BE49-F238E27FC236}">
                <a16:creationId xmlns:a16="http://schemas.microsoft.com/office/drawing/2014/main" id="{CB2AF33C-6E7F-6D36-F0BA-A463EF52A619}"/>
              </a:ext>
            </a:extLst>
          </p:cNvPr>
          <p:cNvGrpSpPr/>
          <p:nvPr/>
        </p:nvGrpSpPr>
        <p:grpSpPr>
          <a:xfrm>
            <a:off x="5548184" y="210060"/>
            <a:ext cx="6575570" cy="675399"/>
            <a:chOff x="838484" y="192131"/>
            <a:chExt cx="6575570" cy="675399"/>
          </a:xfrm>
        </p:grpSpPr>
        <p:grpSp>
          <p:nvGrpSpPr>
            <p:cNvPr id="6" name="Group 5">
              <a:extLst>
                <a:ext uri="{FF2B5EF4-FFF2-40B4-BE49-F238E27FC236}">
                  <a16:creationId xmlns:a16="http://schemas.microsoft.com/office/drawing/2014/main" id="{8FA406C9-B2C1-BA70-A8D7-63E005F514A3}"/>
                </a:ext>
              </a:extLst>
            </p:cNvPr>
            <p:cNvGrpSpPr/>
            <p:nvPr/>
          </p:nvGrpSpPr>
          <p:grpSpPr>
            <a:xfrm>
              <a:off x="5438109" y="192131"/>
              <a:ext cx="1975945" cy="675399"/>
              <a:chOff x="5438109" y="192131"/>
              <a:chExt cx="1975945" cy="675399"/>
            </a:xfrm>
          </p:grpSpPr>
          <p:sp>
            <p:nvSpPr>
              <p:cNvPr id="8" name="Oval 7">
                <a:extLst>
                  <a:ext uri="{FF2B5EF4-FFF2-40B4-BE49-F238E27FC236}">
                    <a16:creationId xmlns:a16="http://schemas.microsoft.com/office/drawing/2014/main" id="{53AF5145-F068-D5D2-CD0C-6D09EC24A85F}"/>
                  </a:ext>
                </a:extLst>
              </p:cNvPr>
              <p:cNvSpPr/>
              <p:nvPr/>
            </p:nvSpPr>
            <p:spPr>
              <a:xfrm>
                <a:off x="5438109" y="192131"/>
                <a:ext cx="1975945" cy="67539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1DBF325-C847-436D-E0EB-63C8C213AF81}"/>
                  </a:ext>
                </a:extLst>
              </p:cNvPr>
              <p:cNvSpPr txBox="1"/>
              <p:nvPr/>
            </p:nvSpPr>
            <p:spPr>
              <a:xfrm>
                <a:off x="5604125" y="365125"/>
                <a:ext cx="1643912" cy="369332"/>
              </a:xfrm>
              <a:prstGeom prst="rect">
                <a:avLst/>
              </a:prstGeom>
              <a:noFill/>
            </p:spPr>
            <p:txBody>
              <a:bodyPr wrap="none" rtlCol="0">
                <a:spAutoFit/>
              </a:bodyPr>
              <a:lstStyle/>
              <a:p>
                <a:r>
                  <a:rPr lang="en-US" dirty="0"/>
                  <a:t>Kelud Eruption</a:t>
                </a:r>
              </a:p>
            </p:txBody>
          </p:sp>
        </p:grpSp>
        <p:cxnSp>
          <p:nvCxnSpPr>
            <p:cNvPr id="7" name="Straight Arrow Connector 6">
              <a:extLst>
                <a:ext uri="{FF2B5EF4-FFF2-40B4-BE49-F238E27FC236}">
                  <a16:creationId xmlns:a16="http://schemas.microsoft.com/office/drawing/2014/main" id="{8CC9F484-67DA-2E8C-A8FC-6F3D8684BDD3}"/>
                </a:ext>
              </a:extLst>
            </p:cNvPr>
            <p:cNvCxnSpPr>
              <a:cxnSpLocks/>
            </p:cNvCxnSpPr>
            <p:nvPr/>
          </p:nvCxnSpPr>
          <p:spPr>
            <a:xfrm flipH="1">
              <a:off x="838484" y="509181"/>
              <a:ext cx="4586127" cy="35834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60874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5418</TotalTime>
  <Words>2342</Words>
  <Application>Microsoft Macintosh PowerPoint</Application>
  <PresentationFormat>Widescreen</PresentationFormat>
  <Paragraphs>197</Paragraphs>
  <Slides>28</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Aptos Narrow</vt:lpstr>
      <vt:lpstr>Arial</vt:lpstr>
      <vt:lpstr>Calibri</vt:lpstr>
      <vt:lpstr>Courier New</vt:lpstr>
      <vt:lpstr>Helvetica</vt:lpstr>
      <vt:lpstr>Helvetica Neue</vt:lpstr>
      <vt:lpstr>Symbol</vt:lpstr>
      <vt:lpstr>Times Roman</vt:lpstr>
      <vt:lpstr>ヒラギノ角ゴ Pro W3</vt:lpstr>
      <vt:lpstr>Office Theme</vt:lpstr>
      <vt:lpstr>The Role of SAGE III/ISS and other Global Space-based Aerosol Measurements in Advancing and Sustaining GloSSAC </vt:lpstr>
      <vt:lpstr>Background</vt:lpstr>
      <vt:lpstr>Users of GloSSAC</vt:lpstr>
      <vt:lpstr>Current Status of GloSSAC</vt:lpstr>
      <vt:lpstr>Proposed Tasks</vt:lpstr>
      <vt:lpstr>PowerPoint Presentation</vt:lpstr>
      <vt:lpstr>OMPS Aerosol Extinction Coefficient</vt:lpstr>
      <vt:lpstr>OMPS Aerosol Extinction Coefficient</vt:lpstr>
      <vt:lpstr>Daily zonal averaged measurements</vt:lpstr>
      <vt:lpstr>Monthly Zonal averaged Extinction Coefficient</vt:lpstr>
      <vt:lpstr>Monthly Zonal averaged Extinction Coefficient</vt:lpstr>
      <vt:lpstr>SAOD (745 nm)</vt:lpstr>
      <vt:lpstr>SAOD (745 nm)</vt:lpstr>
      <vt:lpstr>SAOD Comparison</vt:lpstr>
      <vt:lpstr>Extinction Coefficient (OMPS(NASA) and GloSSAC)</vt:lpstr>
      <vt:lpstr>SAOD (OMPS(NASA) and GloSSAC)</vt:lpstr>
      <vt:lpstr>SAOD Ratio (OMPS(NASA) and GloSSAC)</vt:lpstr>
      <vt:lpstr>Global SAOD and Volcanic Radiative Forcing</vt:lpstr>
      <vt:lpstr>Summary and Conclusions</vt:lpstr>
      <vt:lpstr>PowerPoint Presentation</vt:lpstr>
      <vt:lpstr>SAOD Ratio (OMPS(NASA) and SAGE III/ISS)</vt:lpstr>
      <vt:lpstr>PowerPoint Presentation</vt:lpstr>
      <vt:lpstr>PowerPoint Presentation</vt:lpstr>
      <vt:lpstr>Aerosol Extinction Coefficient</vt:lpstr>
      <vt:lpstr>PowerPoint Presentation</vt:lpstr>
      <vt:lpstr>PowerPoint Presentation</vt:lpstr>
      <vt:lpstr>Data used in GloSSAC</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Mundakkara Kovilakam, Mahesh Varma (LARC-E303)[RSES]</cp:lastModifiedBy>
  <cp:revision>33</cp:revision>
  <dcterms:modified xsi:type="dcterms:W3CDTF">2024-10-20T12:47:04Z</dcterms:modified>
</cp:coreProperties>
</file>