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14"/>
  </p:notesMasterIdLst>
  <p:handoutMasterIdLst>
    <p:handoutMasterId r:id="rId15"/>
  </p:handoutMasterIdLst>
  <p:sldIdLst>
    <p:sldId id="968" r:id="rId2"/>
    <p:sldId id="1006" r:id="rId3"/>
    <p:sldId id="997" r:id="rId4"/>
    <p:sldId id="998" r:id="rId5"/>
    <p:sldId id="1007" r:id="rId6"/>
    <p:sldId id="999" r:id="rId7"/>
    <p:sldId id="1000" r:id="rId8"/>
    <p:sldId id="1005" r:id="rId9"/>
    <p:sldId id="1004" r:id="rId10"/>
    <p:sldId id="1003" r:id="rId11"/>
    <p:sldId id="989" r:id="rId12"/>
    <p:sldId id="993" r:id="rId13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4B3B4"/>
    <a:srgbClr val="949494"/>
    <a:srgbClr val="EF9337"/>
    <a:srgbClr val="CC6600"/>
    <a:srgbClr val="FFF9CC"/>
    <a:srgbClr val="00CCFF"/>
    <a:srgbClr val="E7E7E7"/>
    <a:srgbClr val="F5FFA7"/>
    <a:srgbClr val="33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9" autoAdjust="0"/>
    <p:restoredTop sz="95842" autoAdjust="0"/>
  </p:normalViewPr>
  <p:slideViewPr>
    <p:cSldViewPr snapToGrid="0" snapToObjects="1">
      <p:cViewPr varScale="1">
        <p:scale>
          <a:sx n="157" d="100"/>
          <a:sy n="157" d="100"/>
        </p:scale>
        <p:origin x="160" y="8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568"/>
    </p:cViewPr>
  </p:sorterViewPr>
  <p:notesViewPr>
    <p:cSldViewPr snapToGrid="0" snapToObjects="1">
      <p:cViewPr varScale="1">
        <p:scale>
          <a:sx n="92" d="100"/>
          <a:sy n="92" d="100"/>
        </p:scale>
        <p:origin x="-4432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168CBA-4836-7348-9E63-9910E380FFEC}" type="datetime1">
              <a:rPr lang="en-US"/>
              <a:pPr>
                <a:defRPr/>
              </a:pPr>
              <a:t>10/22/24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D7C180A-9D03-A642-9BCC-C8E6EBD6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9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CAFDBD19-563A-ED44-9BF6-14C99DC72223}" type="datetime1">
              <a:rPr lang="en-US"/>
              <a:pPr>
                <a:defRPr/>
              </a:pPr>
              <a:t>10/22/24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F8B449A7-3F4A-FD46-A554-2A5EC93D5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ヒラギノ角ゴ Pro W3" pitchFamily="29" charset="-128"/>
              <a:cs typeface="ヒラギノ角ゴ Pro W3" pitchFamily="29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965946-E493-E942-950F-69580B6EDE0A}" type="slidenum">
              <a:rPr lang="en-US">
                <a:latin typeface="Calibri" pitchFamily="29" charset="0"/>
                <a:ea typeface="ヒラギノ角ゴ Pro W3" pitchFamily="29" charset="-128"/>
                <a:cs typeface="ヒラギノ角ゴ Pro W3" pitchFamily="29" charset="-128"/>
              </a:rPr>
              <a:pPr/>
              <a:t>1</a:t>
            </a:fld>
            <a:endParaRPr lang="en-US">
              <a:latin typeface="Calibri" pitchFamily="29" charset="0"/>
              <a:ea typeface="ヒラギノ角ゴ Pro W3" pitchFamily="29" charset="-128"/>
              <a:cs typeface="ヒラギノ角ゴ Pro W3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175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71D69-284A-2849-A66C-ECAE3D06B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57251"/>
            <a:ext cx="8991600" cy="401240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latin typeface="Arial"/>
                <a:cs typeface="Arial"/>
              </a:defRPr>
            </a:lvl1pPr>
            <a:lvl2pPr>
              <a:buClr>
                <a:schemeClr val="accent1"/>
              </a:buCl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4970860"/>
            <a:ext cx="2133600" cy="17145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17F8D5CB-F081-0044-A0CB-882F132F8FAA}" type="slidenum">
              <a:rPr lang="en-US" sz="750" smtClean="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rPr>
              <a:pPr algn="r">
                <a:defRPr/>
              </a:pPr>
              <a:t>‹#›</a:t>
            </a:fld>
            <a:endParaRPr lang="en-US" sz="750" dirty="0">
              <a:solidFill>
                <a:srgbClr val="000000"/>
              </a:solidFill>
              <a:latin typeface="Calibri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47562"/>
            <a:ext cx="6679410" cy="48474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970860"/>
            <a:ext cx="2133600" cy="172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E2219C04-C03D-0F49-9774-1A4009FD2129}" type="datetime4">
              <a:rPr lang="en-US" smtClean="0"/>
              <a:t>October 22, 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08B32-7FBB-B642-A944-C33966F69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8" y="120254"/>
            <a:ext cx="679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209678" y="734617"/>
            <a:ext cx="6791325" cy="119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SAGE III LOGO no Lati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32453" y="120254"/>
            <a:ext cx="680096" cy="70275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1E2ACAA-7098-0449-8A5A-ABAA4A99D9B0}" type="datetime4">
              <a:rPr lang="en-US" smtClean="0"/>
              <a:t>October 22, 2024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8CEB6-7AA6-15DA-C3CD-C1C7CB2E75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6" y="167493"/>
            <a:ext cx="684386" cy="5671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0090"/>
          </a:solidFill>
          <a:latin typeface="Arial"/>
          <a:ea typeface="ヒラギノ角ゴ Pro W3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342892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9" charset="2"/>
        <a:buChar char="Ø"/>
        <a:defRPr sz="21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itchFamily="29" charset="0"/>
        <a:buChar char="•"/>
        <a:defRPr sz="1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Wingdings" pitchFamily="29" charset="2"/>
        <a:buChar char="§"/>
        <a:defRPr sz="15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Courier New" pitchFamily="29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itchFamily="29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.a.stone@nasa.go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.c.mckee@nasa.gov" TargetMode="External"/><Relationship Id="rId2" Type="http://schemas.openxmlformats.org/officeDocument/2006/relationships/hyperlink" Target="mailto:larc-dl-sage-predictions@mail.nas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713527" y="2770967"/>
            <a:ext cx="6126956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SAGE III/ISS Website – Sonde Comparisons Tab</a:t>
            </a:r>
            <a:endParaRPr lang="en-US" sz="1600" b="1" dirty="0">
              <a:solidFill>
                <a:srgbClr val="FFFF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Mary Cate McKee</a:t>
            </a: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SAGE III/ISS Data Scientist</a:t>
            </a:r>
          </a:p>
          <a:p>
            <a:pPr algn="r">
              <a:spcBef>
                <a:spcPts val="450"/>
              </a:spcBef>
            </a:pPr>
            <a:endParaRPr lang="en-US" sz="1200" b="1" dirty="0">
              <a:solidFill>
                <a:srgbClr val="EF933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endParaRPr lang="en-US" sz="1200" b="1" dirty="0">
              <a:solidFill>
                <a:srgbClr val="EF933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Kevin Leavor, Rick Farmer,</a:t>
            </a: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Greg Paxton, David </a:t>
            </a:r>
            <a:r>
              <a:rPr lang="en-US" sz="1200" b="1" dirty="0" err="1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Flittner</a:t>
            </a: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Marilee </a:t>
            </a:r>
            <a:r>
              <a:rPr lang="en-US" sz="1200" b="1" dirty="0" err="1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Roell</a:t>
            </a:r>
            <a:endParaRPr lang="en-US" sz="1200" b="1" dirty="0">
              <a:solidFill>
                <a:srgbClr val="EF933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8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8F464-F535-A494-B956-027929C52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99A6CF-9380-AF11-01A1-C7C687F6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Soon: O</a:t>
            </a:r>
            <a:r>
              <a:rPr lang="en-US" baseline="-25000" dirty="0"/>
              <a:t>3</a:t>
            </a:r>
            <a:r>
              <a:rPr lang="en-US" dirty="0"/>
              <a:t> Lidar Comparisons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F2124-333B-EDE9-3893-C87309719C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219C04-C03D-0F49-9774-1A4009FD2129}" type="datetime4">
              <a:rPr lang="en-US" smtClean="0"/>
              <a:t>October 22, 2024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8C6A0B-1851-86C1-F4CE-C96B398C26DC}"/>
              </a:ext>
            </a:extLst>
          </p:cNvPr>
          <p:cNvGrpSpPr/>
          <p:nvPr/>
        </p:nvGrpSpPr>
        <p:grpSpPr>
          <a:xfrm>
            <a:off x="329487" y="1038852"/>
            <a:ext cx="8211312" cy="3065796"/>
            <a:chOff x="142875" y="835084"/>
            <a:chExt cx="8211312" cy="30657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0A22AE-2C7F-0EEB-7FEA-9C7853948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5" y="838036"/>
              <a:ext cx="8207171" cy="306284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35F2C6-13B8-7567-79BB-DB692CF688F9}"/>
                </a:ext>
              </a:extLst>
            </p:cNvPr>
            <p:cNvSpPr/>
            <p:nvPr/>
          </p:nvSpPr>
          <p:spPr>
            <a:xfrm>
              <a:off x="142875" y="835084"/>
              <a:ext cx="8211312" cy="3060441"/>
            </a:xfrm>
            <a:prstGeom prst="rect">
              <a:avLst/>
            </a:prstGeom>
            <a:solidFill>
              <a:srgbClr val="B4B3B4">
                <a:alpha val="65882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71EC306-22E8-4075-108F-E23788F36081}"/>
              </a:ext>
            </a:extLst>
          </p:cNvPr>
          <p:cNvGrpSpPr/>
          <p:nvPr/>
        </p:nvGrpSpPr>
        <p:grpSpPr>
          <a:xfrm>
            <a:off x="458434" y="1440039"/>
            <a:ext cx="8219222" cy="3065796"/>
            <a:chOff x="449769" y="1370074"/>
            <a:chExt cx="8219222" cy="30657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3CDBD7-DC38-5A75-97D8-7E33A85C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10" y="1370074"/>
              <a:ext cx="8215081" cy="306579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DF884E-C723-DD41-0CBA-061B0516C9A8}"/>
                </a:ext>
              </a:extLst>
            </p:cNvPr>
            <p:cNvSpPr/>
            <p:nvPr/>
          </p:nvSpPr>
          <p:spPr>
            <a:xfrm>
              <a:off x="449769" y="1370074"/>
              <a:ext cx="8211312" cy="3060441"/>
            </a:xfrm>
            <a:prstGeom prst="rect">
              <a:avLst/>
            </a:prstGeom>
            <a:solidFill>
              <a:srgbClr val="B4B3B4">
                <a:alpha val="65882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013B247-EAF9-F996-3AE9-AAD2B14CA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2" y="1777388"/>
            <a:ext cx="8207171" cy="30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689F67-0402-0FE2-FFB3-C9487B7F4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Predicts: </a:t>
            </a:r>
            <a:r>
              <a:rPr lang="en-US" b="0" dirty="0"/>
              <a:t>Weekly emails listing upcoming SAGE III/ISS overpasses coincident with your location</a:t>
            </a:r>
          </a:p>
          <a:p>
            <a:pPr lvl="1"/>
            <a:r>
              <a:rPr lang="en-US" dirty="0"/>
              <a:t>Accounts for potential blockages, </a:t>
            </a:r>
            <a:r>
              <a:rPr lang="en-US" dirty="0" err="1"/>
              <a:t>reboosts</a:t>
            </a:r>
            <a:r>
              <a:rPr lang="en-US" dirty="0"/>
              <a:t>, changes in ISS schedule</a:t>
            </a:r>
          </a:p>
          <a:p>
            <a:pPr lvl="1"/>
            <a:r>
              <a:rPr lang="en-US" dirty="0"/>
              <a:t>Specify desired time range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Please reach out to Caitlyn Stone (</a:t>
            </a:r>
            <a:r>
              <a:rPr lang="en-US" dirty="0">
                <a:hlinkClick r:id="rId2"/>
              </a:rPr>
              <a:t>c.a.stone@nasa.gov </a:t>
            </a:r>
            <a:r>
              <a:rPr lang="en-US" dirty="0"/>
              <a:t>) to be added to event prediction email list</a:t>
            </a:r>
          </a:p>
          <a:p>
            <a:endParaRPr lang="en-US" sz="1900" dirty="0"/>
          </a:p>
          <a:p>
            <a:pPr marL="0" indent="0">
              <a:buNone/>
            </a:pPr>
            <a:endParaRPr lang="en-US" sz="18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3474DB-4348-DBF6-E35F-727492B0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F69F6-E84F-88AD-F62A-9C2FF52F54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9ACB29B-5138-554B-B5BC-5038CB499360}" type="datetime4">
              <a:rPr lang="en-US" smtClean="0"/>
              <a:t>October 22,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9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1E7A9F-D06E-C86D-1182-1AB247E50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24233"/>
            <a:ext cx="8991600" cy="3945424"/>
          </a:xfrm>
        </p:spPr>
        <p:txBody>
          <a:bodyPr/>
          <a:lstStyle/>
          <a:p>
            <a:r>
              <a:rPr lang="en-US" sz="2000" dirty="0"/>
              <a:t>General validation communications, feedback:</a:t>
            </a:r>
          </a:p>
          <a:p>
            <a:pPr lvl="1"/>
            <a:r>
              <a:rPr lang="en-US" sz="1700" dirty="0">
                <a:hlinkClick r:id="rId2"/>
              </a:rPr>
              <a:t>larc-dl-sage-predictions@mail.nasa.gov</a:t>
            </a:r>
            <a:r>
              <a:rPr lang="en-US" sz="1700" dirty="0"/>
              <a:t> </a:t>
            </a:r>
            <a:endParaRPr lang="en-US" dirty="0"/>
          </a:p>
          <a:p>
            <a:r>
              <a:rPr lang="en-US" sz="2000" dirty="0"/>
              <a:t>Data processing, plots, sonde map:</a:t>
            </a:r>
          </a:p>
          <a:p>
            <a:pPr lvl="1"/>
            <a:r>
              <a:rPr lang="en-US" sz="2000" dirty="0"/>
              <a:t>Mary Cate McKee:  </a:t>
            </a:r>
            <a:r>
              <a:rPr lang="en-US" sz="2000" dirty="0">
                <a:hlinkClick r:id="rId3"/>
              </a:rPr>
              <a:t>marie.c.mckee@nasa.gov</a:t>
            </a:r>
            <a:endParaRPr lang="en-US" sz="2000" dirty="0"/>
          </a:p>
          <a:p>
            <a:r>
              <a:rPr lang="en-US" sz="2000" dirty="0"/>
              <a:t>Predicts, overpass information:</a:t>
            </a:r>
          </a:p>
          <a:p>
            <a:pPr lvl="1"/>
            <a:r>
              <a:rPr lang="en-US" sz="2000" dirty="0"/>
              <a:t>Caitlyn Stone: </a:t>
            </a:r>
            <a:r>
              <a:rPr lang="en-US" sz="2000" u="sng" dirty="0">
                <a:solidFill>
                  <a:srgbClr val="EF9337"/>
                </a:solidFill>
                <a:effectLst/>
                <a:latin typeface="Helvetica Neue" panose="02000503000000020004" pitchFamily="2" charset="0"/>
              </a:rPr>
              <a:t>caitlyn.a.stone@nasa.gov</a:t>
            </a:r>
            <a:endParaRPr lang="en-US" sz="2000" u="sng" dirty="0">
              <a:solidFill>
                <a:srgbClr val="EF9337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B82464-B279-1E54-0BCF-9BD1604C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Contact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B1BCC-14E9-E02A-8760-3D69C6AC03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9865A9-3A27-9A42-8B22-CB2ADF939BD0}" type="datetime4">
              <a:rPr lang="en-US" smtClean="0"/>
              <a:t>October 22,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0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1D76EE-190C-2D5C-07C8-E5AE7C355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05" y="923282"/>
            <a:ext cx="4077346" cy="401240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Introduction </a:t>
            </a:r>
          </a:p>
          <a:p>
            <a:pPr>
              <a:spcBef>
                <a:spcPts val="600"/>
              </a:spcBef>
            </a:pPr>
            <a:r>
              <a:rPr lang="en-US" dirty="0"/>
              <a:t>Data Processing</a:t>
            </a:r>
          </a:p>
          <a:p>
            <a:pPr>
              <a:spcBef>
                <a:spcPts val="600"/>
              </a:spcBef>
            </a:pPr>
            <a:r>
              <a:rPr lang="en-US" dirty="0"/>
              <a:t>Plot Features</a:t>
            </a:r>
          </a:p>
          <a:p>
            <a:pPr>
              <a:spcBef>
                <a:spcPts val="600"/>
              </a:spcBef>
            </a:pPr>
            <a:r>
              <a:rPr lang="en-US" dirty="0"/>
              <a:t>Recent Plot Upgrades</a:t>
            </a:r>
          </a:p>
          <a:p>
            <a:pPr>
              <a:spcBef>
                <a:spcPts val="600"/>
              </a:spcBef>
            </a:pPr>
            <a:r>
              <a:rPr lang="en-US" dirty="0"/>
              <a:t>Coming Soon: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Data Additions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Site Changes</a:t>
            </a:r>
          </a:p>
          <a:p>
            <a:pPr>
              <a:spcBef>
                <a:spcPts val="600"/>
              </a:spcBef>
            </a:pPr>
            <a:r>
              <a:rPr lang="en-US" dirty="0"/>
              <a:t>Participation </a:t>
            </a:r>
          </a:p>
          <a:p>
            <a:pPr>
              <a:spcBef>
                <a:spcPts val="600"/>
              </a:spcBef>
            </a:pPr>
            <a:r>
              <a:rPr lang="en-US" dirty="0"/>
              <a:t>Contact Info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38EE0-C49D-7E6E-863C-7BD30E1E3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B1A6-E976-7D28-7C5C-29EE911518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219C04-C03D-0F49-9774-1A4009FD2129}" type="datetime4">
              <a:rPr lang="en-US" smtClean="0"/>
              <a:t>October 22, 2024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1EA55-E241-8EFE-419E-CFCAEE94F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795"/>
            <a:ext cx="3960856" cy="408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0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Sonde Comparisons Tab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2C5C61-054F-4F48-8782-D197B60F368E}" type="datetime4">
              <a:rPr lang="en-US" smtClean="0"/>
              <a:t>October 22, 2024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3D3A2-C4F7-A0AD-86E5-B3CF07BD9E8D}"/>
              </a:ext>
            </a:extLst>
          </p:cNvPr>
          <p:cNvSpPr txBox="1"/>
          <p:nvPr/>
        </p:nvSpPr>
        <p:spPr>
          <a:xfrm>
            <a:off x="61954" y="974508"/>
            <a:ext cx="3794876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eaLnBrk="0" hangingPunct="0">
              <a:spcBef>
                <a:spcPts val="600"/>
              </a:spcBef>
              <a:buClr>
                <a:srgbClr val="EFAB16">
                  <a:lumMod val="75000"/>
                </a:srgbClr>
              </a:buClr>
              <a:buFont typeface="Wingdings" pitchFamily="29" charset="2"/>
              <a:buChar char="Ø"/>
              <a:defRPr/>
            </a:pPr>
            <a:r>
              <a:rPr lang="en-US" sz="1800" b="1" dirty="0"/>
              <a:t>SAGE vs sonde O</a:t>
            </a:r>
            <a:r>
              <a:rPr lang="en-US" sz="1800" b="1" baseline="-25000" dirty="0"/>
              <a:t>3</a:t>
            </a:r>
            <a:r>
              <a:rPr lang="en-US" sz="1800" b="1" dirty="0"/>
              <a:t> and H</a:t>
            </a:r>
            <a:r>
              <a:rPr lang="en-US" sz="1800" b="1" baseline="-25000" dirty="0"/>
              <a:t>2</a:t>
            </a:r>
            <a:r>
              <a:rPr lang="en-US" sz="1800" b="1" dirty="0"/>
              <a:t>O comparison plots</a:t>
            </a:r>
          </a:p>
          <a:p>
            <a:pPr marL="257168" indent="-257168" eaLnBrk="0" hangingPunct="0">
              <a:spcBef>
                <a:spcPts val="600"/>
              </a:spcBef>
              <a:buClr>
                <a:srgbClr val="EFAB16">
                  <a:lumMod val="75000"/>
                </a:srgbClr>
              </a:buClr>
              <a:buFont typeface="Wingdings" pitchFamily="29" charset="2"/>
              <a:buChar char="Ø"/>
              <a:defRPr/>
            </a:pPr>
            <a:r>
              <a:rPr lang="en-US" sz="1800" b="1" dirty="0"/>
              <a:t>Data sources: 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EFAB16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50 stations via NDACC, SHADOZ, WOUDC</a:t>
            </a:r>
          </a:p>
          <a:p>
            <a:pPr marL="742950" lvl="1" indent="-285750" eaLnBrk="0" hangingPunct="0">
              <a:spcBef>
                <a:spcPts val="800"/>
              </a:spcBef>
              <a:buClr>
                <a:srgbClr val="EFAB16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2721 coincidences / 12,259 profiles = 22.2%</a:t>
            </a:r>
          </a:p>
          <a:p>
            <a:pPr marL="257168" indent="-257168" eaLnBrk="0" hangingPunct="0">
              <a:spcBef>
                <a:spcPts val="800"/>
              </a:spcBef>
              <a:buClr>
                <a:srgbClr val="EFAB16">
                  <a:lumMod val="75000"/>
                </a:srgbClr>
              </a:buClr>
              <a:buFont typeface="Wingdings" pitchFamily="29" charset="2"/>
              <a:buChar char="Ø"/>
              <a:defRPr/>
            </a:pPr>
            <a:r>
              <a:rPr lang="en-US" sz="1800" b="1" dirty="0"/>
              <a:t>Goal: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EFAB16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Highlight efforts of validation partners and data providers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EFAB16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Promote collaboration and discussion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EED387-FB96-399F-C12B-E835F283A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49" y="1149938"/>
            <a:ext cx="5063376" cy="3476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CEB8C3-DAB1-D573-3862-D0174C189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57251"/>
            <a:ext cx="8284029" cy="4012406"/>
          </a:xfrm>
        </p:spPr>
        <p:txBody>
          <a:bodyPr/>
          <a:lstStyle/>
          <a:p>
            <a:r>
              <a:rPr lang="en-US" dirty="0"/>
              <a:t>Automated process to download and read new files daily</a:t>
            </a:r>
          </a:p>
          <a:p>
            <a:r>
              <a:rPr lang="en-US" dirty="0"/>
              <a:t>Sonde data filter: </a:t>
            </a:r>
          </a:p>
          <a:p>
            <a:pPr lvl="1"/>
            <a:r>
              <a:rPr lang="en-US" b="0" dirty="0"/>
              <a:t>Pressure &lt; 5 hPa, Values &lt; 0 </a:t>
            </a:r>
          </a:p>
          <a:p>
            <a:r>
              <a:rPr lang="en-US" dirty="0"/>
              <a:t>SAGE data filter: </a:t>
            </a:r>
          </a:p>
          <a:p>
            <a:pPr lvl="1"/>
            <a:r>
              <a:rPr lang="en-US" b="0" dirty="0"/>
              <a:t>Below tropopause + 1km altitude, Relative uncertainty &gt; 100%</a:t>
            </a:r>
          </a:p>
          <a:p>
            <a:r>
              <a:rPr lang="en-US" dirty="0"/>
              <a:t>Coincidence criteria: </a:t>
            </a:r>
          </a:p>
          <a:p>
            <a:pPr lvl="1"/>
            <a:r>
              <a:rPr lang="en-US" b="0" dirty="0"/>
              <a:t>± 24 hours, ± 5 degrees latitude, ± 10 degrees longitude</a:t>
            </a:r>
          </a:p>
          <a:p>
            <a:r>
              <a:rPr lang="en-US" dirty="0"/>
              <a:t>Updated plots pushed to the website with any new matches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A28AFE-BC8F-99DA-D1D9-21699E2F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Processing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0584F-4455-3747-1756-D16C74023E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966D8A-CB96-AC48-A953-C2FAE76184E7}" type="datetime4">
              <a:rPr lang="en-US" smtClean="0"/>
              <a:t>October 22,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7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98756A-F0E6-5587-6EA2-16A6717A9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Features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15181-8E6A-A168-EE92-AA0C5AA82A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219C04-C03D-0F49-9774-1A4009FD2129}" type="datetime4">
              <a:rPr lang="en-US" smtClean="0"/>
              <a:t>October 23, 2024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216A31-2CD1-C61B-8842-3FB53282B1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58787"/>
            <a:ext cx="8991600" cy="34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38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EE93F1-9E6D-1314-2FCE-4C646477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95" y="1434965"/>
            <a:ext cx="3273490" cy="244657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Updated plot style:  </a:t>
            </a:r>
            <a:r>
              <a:rPr lang="en-US" b="0" dirty="0"/>
              <a:t>visually consistent with website content</a:t>
            </a:r>
          </a:p>
          <a:p>
            <a:pPr>
              <a:spcBef>
                <a:spcPts val="1200"/>
              </a:spcBef>
            </a:pPr>
            <a:r>
              <a:rPr lang="en-US" dirty="0"/>
              <a:t>Units in mixing ratio</a:t>
            </a:r>
          </a:p>
          <a:p>
            <a:pPr>
              <a:spcBef>
                <a:spcPts val="1200"/>
              </a:spcBef>
            </a:pPr>
            <a:r>
              <a:rPr lang="en-US" dirty="0"/>
              <a:t>Log scale on x-axis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40409-F01F-5DF7-072D-BC0FD943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Plot Upgrades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1D9C0-DC12-DE11-1BE5-BA16F41A3F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219C04-C03D-0F49-9774-1A4009FD2129}" type="datetime4">
              <a:rPr lang="en-US" smtClean="0"/>
              <a:t>October 22, 2024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C35F6-D3CB-267B-3178-AE954FB29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6655" y="885544"/>
            <a:ext cx="5369897" cy="2037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3096BF-7201-8A4C-49BF-514F47FA3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6654" y="2981394"/>
            <a:ext cx="5369897" cy="201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6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D24D7-113E-DAAC-F08B-CDE166083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additions:</a:t>
            </a:r>
          </a:p>
          <a:p>
            <a:pPr lvl="1"/>
            <a:r>
              <a:rPr lang="en-US" dirty="0"/>
              <a:t>Ozone and aerosol lidar comparisons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(preview on next slide)</a:t>
            </a:r>
          </a:p>
          <a:p>
            <a:pPr lvl="1"/>
            <a:r>
              <a:rPr lang="en-US" dirty="0"/>
              <a:t>Aerosol sonde comparisons</a:t>
            </a:r>
          </a:p>
          <a:p>
            <a:pPr lvl="1"/>
            <a:r>
              <a:rPr lang="en-US" dirty="0"/>
              <a:t>‘Extra’ data (ex. Short-term campaigns, newly processed data, etc.)</a:t>
            </a:r>
          </a:p>
          <a:p>
            <a:pPr lvl="1"/>
            <a:r>
              <a:rPr lang="en-US" dirty="0"/>
              <a:t>Additional stations</a:t>
            </a:r>
          </a:p>
          <a:p>
            <a:pPr lvl="1"/>
            <a:r>
              <a:rPr lang="en-US" dirty="0"/>
              <a:t>Include homogenized sonde and lidar datasets provided by HEGIFTOM</a:t>
            </a:r>
          </a:p>
          <a:p>
            <a:pPr>
              <a:spcBef>
                <a:spcPts val="1200"/>
              </a:spcBef>
            </a:pPr>
            <a:r>
              <a:rPr lang="en-US" dirty="0"/>
              <a:t>Site additions:</a:t>
            </a:r>
          </a:p>
          <a:p>
            <a:pPr lvl="1"/>
            <a:r>
              <a:rPr lang="en-US" dirty="0"/>
              <a:t>Overpass information</a:t>
            </a:r>
          </a:p>
          <a:p>
            <a:pPr lvl="1"/>
            <a:r>
              <a:rPr lang="en-US" dirty="0"/>
              <a:t>New plot types (ex. timeseries, scatter plots)</a:t>
            </a:r>
          </a:p>
          <a:p>
            <a:pPr lvl="1"/>
            <a:r>
              <a:rPr lang="en-US" dirty="0"/>
              <a:t>Additional map functionality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27C27B-1698-1372-8807-8BB9F5ED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1385D-40EC-0936-3C8F-5A33ED124B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219C04-C03D-0F49-9774-1A4009FD2129}" type="datetime4">
              <a:rPr lang="en-US" smtClean="0"/>
              <a:t>October 22,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27089-3892-00E5-DA09-674455673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9A9785-CFBE-61AB-9BDD-ECC42D63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Soon: O</a:t>
            </a:r>
            <a:r>
              <a:rPr lang="en-US" baseline="-25000" dirty="0"/>
              <a:t>3</a:t>
            </a:r>
            <a:r>
              <a:rPr lang="en-US" dirty="0"/>
              <a:t> Lidar Comparisons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9896B-87C6-46C5-6F9D-123879C463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219C04-C03D-0F49-9774-1A4009FD2129}" type="datetime4">
              <a:rPr lang="en-US" smtClean="0"/>
              <a:t>October 22, 2024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0F35B6-13F6-8B38-DA9A-9C8EC4DE6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7" y="1041804"/>
            <a:ext cx="8207171" cy="30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3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4467F-F892-45AD-5C55-94C96E41B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B4718E-0C29-7EAF-2327-D8C9A9E6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Soon: O</a:t>
            </a:r>
            <a:r>
              <a:rPr lang="en-US" baseline="-25000" dirty="0"/>
              <a:t>3</a:t>
            </a:r>
            <a:r>
              <a:rPr lang="en-US" dirty="0"/>
              <a:t> Lidar Comparisons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0BEAF-77CA-CF60-BD92-2EE374DE96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219C04-C03D-0F49-9774-1A4009FD2129}" type="datetime4">
              <a:rPr lang="en-US" smtClean="0"/>
              <a:t>October 22, 2024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D2586E-D575-CCB2-D793-C3B985DD06A1}"/>
              </a:ext>
            </a:extLst>
          </p:cNvPr>
          <p:cNvGrpSpPr/>
          <p:nvPr/>
        </p:nvGrpSpPr>
        <p:grpSpPr>
          <a:xfrm>
            <a:off x="329487" y="1038852"/>
            <a:ext cx="8211312" cy="3065796"/>
            <a:chOff x="142875" y="835084"/>
            <a:chExt cx="8211312" cy="30657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415A60-03F4-D322-EE75-5CAA9532A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5" y="838036"/>
              <a:ext cx="8207171" cy="306284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E4A4104-BF15-BB06-2C37-24327CAFB4E5}"/>
                </a:ext>
              </a:extLst>
            </p:cNvPr>
            <p:cNvSpPr/>
            <p:nvPr/>
          </p:nvSpPr>
          <p:spPr>
            <a:xfrm>
              <a:off x="142875" y="835084"/>
              <a:ext cx="8211312" cy="3060441"/>
            </a:xfrm>
            <a:prstGeom prst="rect">
              <a:avLst/>
            </a:prstGeom>
            <a:solidFill>
              <a:srgbClr val="B4B3B4">
                <a:alpha val="65882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35DD6E4-46EB-C07B-3304-1D544B6A9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" y="1440039"/>
            <a:ext cx="8215081" cy="306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919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48578</TotalTime>
  <Words>388</Words>
  <Application>Microsoft Macintosh PowerPoint</Application>
  <PresentationFormat>On-screen Show (16:9)</PresentationFormat>
  <Paragraphs>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Helvetica Neue</vt:lpstr>
      <vt:lpstr>Wingdings</vt:lpstr>
      <vt:lpstr>ヒラギノ角ゴ Pro W3</vt:lpstr>
      <vt:lpstr>1_Office Theme</vt:lpstr>
      <vt:lpstr>PowerPoint Presentation</vt:lpstr>
      <vt:lpstr>Outline</vt:lpstr>
      <vt:lpstr>Introduction to Sonde Comparisons Tab</vt:lpstr>
      <vt:lpstr>Data Processing</vt:lpstr>
      <vt:lpstr>Plot Features</vt:lpstr>
      <vt:lpstr>Recent Plot Upgrades</vt:lpstr>
      <vt:lpstr>Coming Soon:</vt:lpstr>
      <vt:lpstr>Coming Soon: O3 Lidar Comparisons</vt:lpstr>
      <vt:lpstr>Coming Soon: O3 Lidar Comparisons</vt:lpstr>
      <vt:lpstr>Coming Soon: O3 Lidar Comparisons</vt:lpstr>
      <vt:lpstr>Participation</vt:lpstr>
      <vt:lpstr>Contact Information</vt:lpstr>
    </vt:vector>
  </TitlesOfParts>
  <Company>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Behun</dc:creator>
  <cp:lastModifiedBy>McKee, Mary Cate (LARC-E303)[RSES]</cp:lastModifiedBy>
  <cp:revision>1081</cp:revision>
  <cp:lastPrinted>2011-12-08T16:21:20Z</cp:lastPrinted>
  <dcterms:created xsi:type="dcterms:W3CDTF">2012-04-24T19:27:23Z</dcterms:created>
  <dcterms:modified xsi:type="dcterms:W3CDTF">2024-10-23T15:13:07Z</dcterms:modified>
</cp:coreProperties>
</file>