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0" r:id="rId4"/>
  </p:sldMasterIdLst>
  <p:notesMasterIdLst>
    <p:notesMasterId r:id="rId25"/>
  </p:notesMasterIdLst>
  <p:handoutMasterIdLst>
    <p:handoutMasterId r:id="rId26"/>
  </p:handoutMasterIdLst>
  <p:sldIdLst>
    <p:sldId id="753" r:id="rId5"/>
    <p:sldId id="966" r:id="rId6"/>
    <p:sldId id="968" r:id="rId7"/>
    <p:sldId id="969" r:id="rId8"/>
    <p:sldId id="970" r:id="rId9"/>
    <p:sldId id="2654" r:id="rId10"/>
    <p:sldId id="976" r:id="rId11"/>
    <p:sldId id="3527" r:id="rId12"/>
    <p:sldId id="2655" r:id="rId13"/>
    <p:sldId id="3526" r:id="rId14"/>
    <p:sldId id="1459" r:id="rId15"/>
    <p:sldId id="977" r:id="rId16"/>
    <p:sldId id="2653" r:id="rId17"/>
    <p:sldId id="1458" r:id="rId18"/>
    <p:sldId id="3528" r:id="rId19"/>
    <p:sldId id="3529" r:id="rId20"/>
    <p:sldId id="3530" r:id="rId21"/>
    <p:sldId id="1362" r:id="rId22"/>
    <p:sldId id="3515" r:id="rId23"/>
    <p:sldId id="1292" r:id="rId24"/>
  </p:sldIdLst>
  <p:sldSz cx="9144000" cy="5143500" type="screen16x9"/>
  <p:notesSz cx="7315200" cy="9601200"/>
  <p:defaultTextStyle>
    <a:defPPr>
      <a:defRPr lang="en-US"/>
    </a:defPPr>
    <a:lvl1pPr algn="l" rtl="0" fontAlgn="base">
      <a:spcBef>
        <a:spcPct val="0"/>
      </a:spcBef>
      <a:spcAft>
        <a:spcPct val="0"/>
      </a:spcAft>
      <a:defRPr sz="2400" kern="1200">
        <a:solidFill>
          <a:schemeClr val="tx1"/>
        </a:solidFill>
        <a:latin typeface="Arial" pitchFamily="29" charset="0"/>
        <a:ea typeface="ヒラギノ角ゴ Pro W3" pitchFamily="29" charset="-128"/>
        <a:cs typeface="ヒラギノ角ゴ Pro W3" pitchFamily="29" charset="-128"/>
      </a:defRPr>
    </a:lvl1pPr>
    <a:lvl2pPr marL="457200" algn="l" rtl="0" fontAlgn="base">
      <a:spcBef>
        <a:spcPct val="0"/>
      </a:spcBef>
      <a:spcAft>
        <a:spcPct val="0"/>
      </a:spcAft>
      <a:defRPr sz="2400" kern="1200">
        <a:solidFill>
          <a:schemeClr val="tx1"/>
        </a:solidFill>
        <a:latin typeface="Arial" pitchFamily="29" charset="0"/>
        <a:ea typeface="ヒラギノ角ゴ Pro W3" pitchFamily="29" charset="-128"/>
        <a:cs typeface="ヒラギノ角ゴ Pro W3" pitchFamily="29" charset="-128"/>
      </a:defRPr>
    </a:lvl2pPr>
    <a:lvl3pPr marL="914400" algn="l" rtl="0" fontAlgn="base">
      <a:spcBef>
        <a:spcPct val="0"/>
      </a:spcBef>
      <a:spcAft>
        <a:spcPct val="0"/>
      </a:spcAft>
      <a:defRPr sz="2400" kern="1200">
        <a:solidFill>
          <a:schemeClr val="tx1"/>
        </a:solidFill>
        <a:latin typeface="Arial" pitchFamily="29" charset="0"/>
        <a:ea typeface="ヒラギノ角ゴ Pro W3" pitchFamily="29" charset="-128"/>
        <a:cs typeface="ヒラギノ角ゴ Pro W3" pitchFamily="29" charset="-128"/>
      </a:defRPr>
    </a:lvl3pPr>
    <a:lvl4pPr marL="1371600" algn="l" rtl="0" fontAlgn="base">
      <a:spcBef>
        <a:spcPct val="0"/>
      </a:spcBef>
      <a:spcAft>
        <a:spcPct val="0"/>
      </a:spcAft>
      <a:defRPr sz="2400" kern="1200">
        <a:solidFill>
          <a:schemeClr val="tx1"/>
        </a:solidFill>
        <a:latin typeface="Arial" pitchFamily="29" charset="0"/>
        <a:ea typeface="ヒラギノ角ゴ Pro W3" pitchFamily="29" charset="-128"/>
        <a:cs typeface="ヒラギノ角ゴ Pro W3" pitchFamily="29" charset="-128"/>
      </a:defRPr>
    </a:lvl4pPr>
    <a:lvl5pPr marL="1828800" algn="l" rtl="0" fontAlgn="base">
      <a:spcBef>
        <a:spcPct val="0"/>
      </a:spcBef>
      <a:spcAft>
        <a:spcPct val="0"/>
      </a:spcAft>
      <a:defRPr sz="2400" kern="1200">
        <a:solidFill>
          <a:schemeClr val="tx1"/>
        </a:solidFill>
        <a:latin typeface="Arial" pitchFamily="29" charset="0"/>
        <a:ea typeface="ヒラギノ角ゴ Pro W3" pitchFamily="29" charset="-128"/>
        <a:cs typeface="ヒラギノ角ゴ Pro W3" pitchFamily="29" charset="-128"/>
      </a:defRPr>
    </a:lvl5pPr>
    <a:lvl6pPr marL="2286000" algn="l" defTabSz="457200" rtl="0" eaLnBrk="1" latinLnBrk="0" hangingPunct="1">
      <a:defRPr sz="2400" kern="1200">
        <a:solidFill>
          <a:schemeClr val="tx1"/>
        </a:solidFill>
        <a:latin typeface="Arial" pitchFamily="29" charset="0"/>
        <a:ea typeface="ヒラギノ角ゴ Pro W3" pitchFamily="29" charset="-128"/>
        <a:cs typeface="ヒラギノ角ゴ Pro W3" pitchFamily="29" charset="-128"/>
      </a:defRPr>
    </a:lvl6pPr>
    <a:lvl7pPr marL="2743200" algn="l" defTabSz="457200" rtl="0" eaLnBrk="1" latinLnBrk="0" hangingPunct="1">
      <a:defRPr sz="2400" kern="1200">
        <a:solidFill>
          <a:schemeClr val="tx1"/>
        </a:solidFill>
        <a:latin typeface="Arial" pitchFamily="29" charset="0"/>
        <a:ea typeface="ヒラギノ角ゴ Pro W3" pitchFamily="29" charset="-128"/>
        <a:cs typeface="ヒラギノ角ゴ Pro W3" pitchFamily="29" charset="-128"/>
      </a:defRPr>
    </a:lvl7pPr>
    <a:lvl8pPr marL="3200400" algn="l" defTabSz="457200" rtl="0" eaLnBrk="1" latinLnBrk="0" hangingPunct="1">
      <a:defRPr sz="2400" kern="1200">
        <a:solidFill>
          <a:schemeClr val="tx1"/>
        </a:solidFill>
        <a:latin typeface="Arial" pitchFamily="29" charset="0"/>
        <a:ea typeface="ヒラギノ角ゴ Pro W3" pitchFamily="29" charset="-128"/>
        <a:cs typeface="ヒラギノ角ゴ Pro W3" pitchFamily="29" charset="-128"/>
      </a:defRPr>
    </a:lvl8pPr>
    <a:lvl9pPr marL="3657600" algn="l" defTabSz="457200" rtl="0" eaLnBrk="1" latinLnBrk="0" hangingPunct="1">
      <a:defRPr sz="2400" kern="1200">
        <a:solidFill>
          <a:schemeClr val="tx1"/>
        </a:solidFill>
        <a:latin typeface="Arial" pitchFamily="29" charset="0"/>
        <a:ea typeface="ヒラギノ角ゴ Pro W3" pitchFamily="29" charset="-128"/>
        <a:cs typeface="ヒラギノ角ゴ Pro W3" pitchFamily="29" charset="-128"/>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F85C10-AF71-F81A-5194-8C070A8FFA8F}" name="Elhertani, Randa H. (LARC-D210)" initials="ERH(D" userId="S::relherta@ndc.nasa.gov::83ade7f5-b529-4be9-9580-246a6be19325" providerId="AD"/>
  <p188:author id="{DDE153ED-751F-C7C3-0A8A-B2E23C5B7D6C}" name="Liles, Kaitlin A.k (LARC-D206)" initials="LKA(D" userId="S::kkeim@ndc.nasa.gov::c0d75ee6-59ab-4a57-aeec-3ea09f3fe4f9"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EF9337"/>
    <a:srgbClr val="CC6600"/>
    <a:srgbClr val="FFF9CC"/>
    <a:srgbClr val="00CCFF"/>
    <a:srgbClr val="E7E7E7"/>
    <a:srgbClr val="F5FFA7"/>
    <a:srgbClr val="3399FF"/>
    <a:srgbClr val="FF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94" autoAdjust="0"/>
    <p:restoredTop sz="96327" autoAdjust="0"/>
  </p:normalViewPr>
  <p:slideViewPr>
    <p:cSldViewPr snapToGrid="0" snapToObjects="1">
      <p:cViewPr varScale="1">
        <p:scale>
          <a:sx n="145" d="100"/>
          <a:sy n="145" d="100"/>
        </p:scale>
        <p:origin x="822"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3568"/>
    </p:cViewPr>
  </p:sorterViewPr>
  <p:notesViewPr>
    <p:cSldViewPr snapToGrid="0" snapToObjects="1">
      <p:cViewPr varScale="1">
        <p:scale>
          <a:sx n="92" d="100"/>
          <a:sy n="92" d="100"/>
        </p:scale>
        <p:origin x="-4432" y="-11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4851" tIns="47425" rIns="94851" bIns="47425" rtlCol="0"/>
          <a:lstStyle>
            <a:lvl1pPr algn="l">
              <a:defRPr sz="1200">
                <a:latin typeface="Arial" pitchFamily="-109" charset="0"/>
                <a:ea typeface="+mn-ea"/>
                <a:cs typeface="+mn-cs"/>
              </a:defRPr>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wrap="square" lIns="94851" tIns="47425" rIns="94851" bIns="47425" numCol="1" anchor="t" anchorCtr="0" compatLnSpc="1">
            <a:prstTxWarp prst="textNoShape">
              <a:avLst/>
            </a:prstTxWarp>
          </a:bodyPr>
          <a:lstStyle>
            <a:lvl1pPr algn="r">
              <a:defRPr sz="1200">
                <a:latin typeface="Arial" charset="0"/>
                <a:ea typeface="ヒラギノ角ゴ Pro W3" charset="-128"/>
                <a:cs typeface="ヒラギノ角ゴ Pro W3" charset="-128"/>
              </a:defRPr>
            </a:lvl1pPr>
          </a:lstStyle>
          <a:p>
            <a:pPr>
              <a:defRPr/>
            </a:pPr>
            <a:fld id="{7E168CBA-4836-7348-9E63-9910E380FFEC}" type="datetime1">
              <a:rPr lang="en-US"/>
              <a:pPr>
                <a:defRPr/>
              </a:pPr>
              <a:t>10/21/2024</a:t>
            </a:fld>
            <a:endParaRPr lang="en-US"/>
          </a:p>
        </p:txBody>
      </p:sp>
      <p:sp>
        <p:nvSpPr>
          <p:cNvPr id="4" name="Footer Placeholder 3"/>
          <p:cNvSpPr>
            <a:spLocks noGrp="1"/>
          </p:cNvSpPr>
          <p:nvPr>
            <p:ph type="ftr" sz="quarter" idx="2"/>
          </p:nvPr>
        </p:nvSpPr>
        <p:spPr>
          <a:xfrm>
            <a:off x="0" y="9118600"/>
            <a:ext cx="3170238" cy="481013"/>
          </a:xfrm>
          <a:prstGeom prst="rect">
            <a:avLst/>
          </a:prstGeom>
        </p:spPr>
        <p:txBody>
          <a:bodyPr vert="horz" lIns="94851" tIns="47425" rIns="94851" bIns="47425" rtlCol="0" anchor="b"/>
          <a:lstStyle>
            <a:lvl1pPr algn="l">
              <a:defRPr sz="1200">
                <a:latin typeface="Arial" pitchFamily="-109"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wrap="square" lIns="94851" tIns="47425" rIns="94851" bIns="47425" numCol="1" anchor="b" anchorCtr="0" compatLnSpc="1">
            <a:prstTxWarp prst="textNoShape">
              <a:avLst/>
            </a:prstTxWarp>
          </a:bodyPr>
          <a:lstStyle>
            <a:lvl1pPr algn="r">
              <a:defRPr sz="1200">
                <a:latin typeface="Arial" charset="0"/>
                <a:ea typeface="ヒラギノ角ゴ Pro W3" charset="-128"/>
                <a:cs typeface="ヒラギノ角ゴ Pro W3" charset="-128"/>
              </a:defRPr>
            </a:lvl1pPr>
          </a:lstStyle>
          <a:p>
            <a:pPr>
              <a:defRPr/>
            </a:pPr>
            <a:fld id="{ED7C180A-9D03-A642-9BCC-C8E6EBD61A16}" type="slidenum">
              <a:rPr lang="en-US"/>
              <a:pPr>
                <a:defRPr/>
              </a:pPr>
              <a:t>‹#›</a:t>
            </a:fld>
            <a:endParaRPr lang="en-US"/>
          </a:p>
        </p:txBody>
      </p:sp>
    </p:spTree>
    <p:extLst>
      <p:ext uri="{BB962C8B-B14F-4D97-AF65-F5344CB8AC3E}">
        <p14:creationId xmlns:p14="http://schemas.microsoft.com/office/powerpoint/2010/main" val="11878796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6653" tIns="48327" rIns="96653" bIns="48327"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wrap="square" lIns="96653" tIns="48327" rIns="96653" bIns="48327" numCol="1" anchor="t" anchorCtr="0" compatLnSpc="1">
            <a:prstTxWarp prst="textNoShape">
              <a:avLst/>
            </a:prstTxWarp>
          </a:bodyPr>
          <a:lstStyle>
            <a:lvl1pPr algn="r">
              <a:defRPr sz="1200">
                <a:latin typeface="Calibri" charset="0"/>
                <a:ea typeface="ヒラギノ角ゴ Pro W3" charset="-128"/>
                <a:cs typeface="ヒラギノ角ゴ Pro W3" charset="-128"/>
              </a:defRPr>
            </a:lvl1pPr>
          </a:lstStyle>
          <a:p>
            <a:pPr>
              <a:defRPr/>
            </a:pPr>
            <a:fld id="{CAFDBD19-563A-ED44-9BF6-14C99DC72223}" type="datetime1">
              <a:rPr lang="en-US"/>
              <a:pPr>
                <a:defRPr/>
              </a:pPr>
              <a:t>10/21/2024</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731838" y="4560888"/>
            <a:ext cx="5851525" cy="4321175"/>
          </a:xfrm>
          <a:prstGeom prst="rect">
            <a:avLst/>
          </a:prstGeom>
        </p:spPr>
        <p:txBody>
          <a:bodyPr vert="horz" lIns="96653" tIns="48327" rIns="96653" bIns="4832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8600"/>
            <a:ext cx="3170238" cy="481013"/>
          </a:xfrm>
          <a:prstGeom prst="rect">
            <a:avLst/>
          </a:prstGeom>
        </p:spPr>
        <p:txBody>
          <a:bodyPr vert="horz" lIns="96653" tIns="48327" rIns="96653" bIns="4832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wrap="square" lIns="96653" tIns="48327" rIns="96653" bIns="48327" numCol="1" anchor="b" anchorCtr="0" compatLnSpc="1">
            <a:prstTxWarp prst="textNoShape">
              <a:avLst/>
            </a:prstTxWarp>
          </a:bodyPr>
          <a:lstStyle>
            <a:lvl1pPr algn="r">
              <a:defRPr sz="1200">
                <a:latin typeface="Calibri" charset="0"/>
                <a:ea typeface="ヒラギノ角ゴ Pro W3" charset="-128"/>
                <a:cs typeface="ヒラギノ角ゴ Pro W3" charset="-128"/>
              </a:defRPr>
            </a:lvl1pPr>
          </a:lstStyle>
          <a:p>
            <a:pPr>
              <a:defRPr/>
            </a:pPr>
            <a:fld id="{F8B449A7-3F4A-FD46-A554-2A5EC93D50D9}" type="slidenum">
              <a:rPr lang="en-US"/>
              <a:pPr>
                <a:defRPr/>
              </a:pPr>
              <a:t>‹#›</a:t>
            </a:fld>
            <a:endParaRPr lang="en-US"/>
          </a:p>
        </p:txBody>
      </p:sp>
    </p:spTree>
    <p:extLst>
      <p:ext uri="{BB962C8B-B14F-4D97-AF65-F5344CB8AC3E}">
        <p14:creationId xmlns:p14="http://schemas.microsoft.com/office/powerpoint/2010/main" val="8609453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ヒラギノ角ゴ Pro W3" pitchFamily="-109" charset="-128"/>
        <a:cs typeface="ヒラギノ角ゴ Pro W3" pitchFamily="-109"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109"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pitchFamily="-105" charset="-128"/>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ヒラギノ角ゴ Pro W3" pitchFamily="29" charset="-128"/>
              <a:cs typeface="ヒラギノ角ゴ Pro W3" pitchFamily="29" charset="-128"/>
            </a:endParaRPr>
          </a:p>
        </p:txBody>
      </p:sp>
      <p:sp>
        <p:nvSpPr>
          <p:cNvPr id="9220" name="Slide Number Placeholder 3"/>
          <p:cNvSpPr>
            <a:spLocks noGrp="1"/>
          </p:cNvSpPr>
          <p:nvPr>
            <p:ph type="sldNum" sz="quarter" idx="5"/>
          </p:nvPr>
        </p:nvSpPr>
        <p:spPr bwMode="auto">
          <a:noFill/>
          <a:ln>
            <a:miter lim="800000"/>
            <a:headEnd/>
            <a:tailEnd/>
          </a:ln>
        </p:spPr>
        <p:txBody>
          <a:bodyPr/>
          <a:lstStyle/>
          <a:p>
            <a:fld id="{93965946-E493-E942-950F-69580B6EDE0A}" type="slidenum">
              <a:rPr lang="en-US">
                <a:latin typeface="Calibri" pitchFamily="29" charset="0"/>
                <a:ea typeface="ヒラギノ角ゴ Pro W3" pitchFamily="29" charset="-128"/>
                <a:cs typeface="ヒラギノ角ゴ Pro W3" pitchFamily="29" charset="-128"/>
              </a:rPr>
              <a:pPr/>
              <a:t>1</a:t>
            </a:fld>
            <a:endParaRPr lang="en-US">
              <a:latin typeface="Calibri" pitchFamily="29" charset="0"/>
              <a:ea typeface="ヒラギノ角ゴ Pro W3" pitchFamily="29" charset="-128"/>
              <a:cs typeface="ヒラギノ角ゴ Pro W3" pitchFamily="2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ヒラギノ角ゴ Pro W3" pitchFamily="29" charset="-128"/>
              <a:cs typeface="ヒラギノ角ゴ Pro W3" pitchFamily="29" charset="-128"/>
            </a:endParaRPr>
          </a:p>
        </p:txBody>
      </p:sp>
      <p:sp>
        <p:nvSpPr>
          <p:cNvPr id="9220" name="Slide Number Placeholder 3"/>
          <p:cNvSpPr>
            <a:spLocks noGrp="1"/>
          </p:cNvSpPr>
          <p:nvPr>
            <p:ph type="sldNum" sz="quarter" idx="5"/>
          </p:nvPr>
        </p:nvSpPr>
        <p:spPr bwMode="auto">
          <a:noFill/>
          <a:ln>
            <a:miter lim="800000"/>
            <a:headEnd/>
            <a:tailEnd/>
          </a:ln>
        </p:spPr>
        <p:txBody>
          <a:bodyPr/>
          <a:lstStyle/>
          <a:p>
            <a:fld id="{93965946-E493-E942-950F-69580B6EDE0A}" type="slidenum">
              <a:rPr lang="en-US">
                <a:latin typeface="Calibri" pitchFamily="29" charset="0"/>
                <a:ea typeface="ヒラギノ角ゴ Pro W3" pitchFamily="29" charset="-128"/>
                <a:cs typeface="ヒラギノ角ゴ Pro W3" pitchFamily="29" charset="-128"/>
              </a:rPr>
              <a:pPr/>
              <a:t>2</a:t>
            </a:fld>
            <a:endParaRPr lang="en-US">
              <a:latin typeface="Calibri" pitchFamily="29" charset="0"/>
              <a:ea typeface="ヒラギノ角ゴ Pro W3" pitchFamily="29" charset="-128"/>
              <a:cs typeface="ヒラギノ角ゴ Pro W3" pitchFamily="29"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71D69-284A-2849-A66C-ECAE3D06BD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57251"/>
            <a:ext cx="8991600" cy="4012406"/>
          </a:xfrm>
          <a:prstGeom prst="rect">
            <a:avLst/>
          </a:prstGeom>
        </p:spPr>
        <p:txBody>
          <a:bodyPr/>
          <a:lstStyle>
            <a:lvl1pPr>
              <a:buClr>
                <a:schemeClr val="accent2">
                  <a:lumMod val="75000"/>
                </a:schemeClr>
              </a:buClr>
              <a:defRPr>
                <a:latin typeface="Arial"/>
                <a:cs typeface="Arial"/>
              </a:defRPr>
            </a:lvl1pPr>
            <a:lvl2pPr>
              <a:buClr>
                <a:schemeClr val="accent1"/>
              </a:buCl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txBox="1">
            <a:spLocks/>
          </p:cNvSpPr>
          <p:nvPr userDrawn="1"/>
        </p:nvSpPr>
        <p:spPr>
          <a:xfrm>
            <a:off x="6932613" y="4970860"/>
            <a:ext cx="2133600" cy="171450"/>
          </a:xfrm>
          <a:prstGeom prst="rect">
            <a:avLst/>
          </a:prstGeom>
        </p:spPr>
        <p:txBody>
          <a:bodyPr anchor="ctr">
            <a:prstTxWarp prst="textNoShape">
              <a:avLst/>
            </a:prstTxWarp>
          </a:bodyPr>
          <a:lstStyle/>
          <a:p>
            <a:pPr algn="r">
              <a:defRPr/>
            </a:pPr>
            <a:fld id="{17F8D5CB-F081-0044-A0CB-882F132F8FAA}" type="slidenum">
              <a:rPr lang="en-US" sz="750" smtClean="0">
                <a:solidFill>
                  <a:srgbClr val="000000"/>
                </a:solidFill>
                <a:latin typeface="Calibri" charset="0"/>
                <a:ea typeface="ヒラギノ角ゴ Pro W3" charset="-128"/>
                <a:cs typeface="ヒラギノ角ゴ Pro W3" charset="-128"/>
              </a:rPr>
              <a:pPr algn="r">
                <a:defRPr/>
              </a:pPr>
              <a:t>‹#›</a:t>
            </a:fld>
            <a:endParaRPr lang="en-US" sz="750" dirty="0">
              <a:solidFill>
                <a:srgbClr val="000000"/>
              </a:solidFill>
              <a:latin typeface="Calibri" charset="0"/>
              <a:ea typeface="ヒラギノ角ゴ Pro W3" charset="-128"/>
              <a:cs typeface="ヒラギノ角ゴ Pro W3" charset="-128"/>
            </a:endParaRPr>
          </a:p>
        </p:txBody>
      </p:sp>
      <p:sp>
        <p:nvSpPr>
          <p:cNvPr id="7" name="Title Placeholder 10"/>
          <p:cNvSpPr>
            <a:spLocks noGrp="1"/>
          </p:cNvSpPr>
          <p:nvPr>
            <p:ph type="title"/>
          </p:nvPr>
        </p:nvSpPr>
        <p:spPr>
          <a:xfrm>
            <a:off x="1221746" y="147562"/>
            <a:ext cx="6679410" cy="484748"/>
          </a:xfrm>
          <a:prstGeom prst="rect">
            <a:avLst/>
          </a:prstGeom>
        </p:spPr>
        <p:txBody>
          <a:bodyPr rtlCol="0">
            <a:noAutofit/>
          </a:bodyPr>
          <a:lstStyle>
            <a:lvl1pPr>
              <a:defRPr sz="2400">
                <a:latin typeface="Arial"/>
                <a:cs typeface="Arial"/>
              </a:defRPr>
            </a:lvl1pPr>
          </a:lstStyle>
          <a:p>
            <a:r>
              <a:rPr lang="en-US" dirty="0"/>
              <a:t>Click to edit Master title style</a:t>
            </a:r>
          </a:p>
        </p:txBody>
      </p:sp>
      <p:sp>
        <p:nvSpPr>
          <p:cNvPr id="10" name="Date Placeholder 12"/>
          <p:cNvSpPr>
            <a:spLocks noGrp="1"/>
          </p:cNvSpPr>
          <p:nvPr>
            <p:ph type="dt" sz="half" idx="2"/>
          </p:nvPr>
        </p:nvSpPr>
        <p:spPr>
          <a:xfrm>
            <a:off x="142875" y="4970860"/>
            <a:ext cx="2133600" cy="172640"/>
          </a:xfrm>
          <a:prstGeom prst="rect">
            <a:avLst/>
          </a:prstGeom>
        </p:spPr>
        <p:txBody>
          <a:bodyPr vert="horz" lIns="91440" tIns="45720" rIns="91440" bIns="45720" rtlCol="0" anchor="ctr"/>
          <a:lstStyle>
            <a:lvl1pPr algn="l">
              <a:defRPr sz="900" baseline="0">
                <a:solidFill>
                  <a:schemeClr val="tx1"/>
                </a:solidFill>
              </a:defRPr>
            </a:lvl1pPr>
          </a:lstStyle>
          <a:p>
            <a:fld id="{A9E79D4F-B57E-1C4E-8EE1-3B4427408A1A}" type="datetime4">
              <a:rPr lang="en-US" smtClean="0"/>
              <a:pPr/>
              <a:t>October 21, 2024</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508B32-7FBB-B642-A944-C33966F695D0}"/>
              </a:ext>
            </a:extLst>
          </p:cNvPr>
          <p:cNvPicPr>
            <a:picLocks noChangeAspect="1"/>
          </p:cNvPicPr>
          <p:nvPr userDrawn="1"/>
        </p:nvPicPr>
        <p:blipFill>
          <a:blip r:embed="rId4" cstate="print">
            <a:alphaModFix amt="50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Slide Number Placeholder 5"/>
          <p:cNvSpPr>
            <a:spLocks noGrp="1"/>
          </p:cNvSpPr>
          <p:nvPr>
            <p:ph type="sldNum" sz="quarter" idx="4"/>
          </p:nvPr>
        </p:nvSpPr>
        <p:spPr>
          <a:xfrm>
            <a:off x="6934200" y="4972050"/>
            <a:ext cx="2133600" cy="171450"/>
          </a:xfrm>
          <a:prstGeom prst="rect">
            <a:avLst/>
          </a:prstGeom>
        </p:spPr>
        <p:txBody>
          <a:bodyPr vert="horz" wrap="square" lIns="91440" tIns="45720" rIns="91440" bIns="45720" numCol="1" anchor="ctr" anchorCtr="0" compatLnSpc="1">
            <a:prstTxWarp prst="textNoShape">
              <a:avLst/>
            </a:prstTxWarp>
          </a:bodyPr>
          <a:lstStyle>
            <a:lvl1pPr algn="r">
              <a:defRPr sz="750">
                <a:solidFill>
                  <a:srgbClr val="000000"/>
                </a:solidFill>
                <a:latin typeface="Calibri" charset="0"/>
                <a:ea typeface="ヒラギノ角ゴ Pro W3" charset="-128"/>
                <a:cs typeface="ヒラギノ角ゴ Pro W3" charset="-128"/>
              </a:defRPr>
            </a:lvl1pPr>
          </a:lstStyle>
          <a:p>
            <a:pPr>
              <a:defRPr/>
            </a:pPr>
            <a:fld id="{2DCE6D5B-4AB6-3147-B0D9-B784D301F899}" type="slidenum">
              <a:rPr lang="en-US" smtClean="0"/>
              <a:pPr>
                <a:defRPr/>
              </a:pPr>
              <a:t>‹#›</a:t>
            </a:fld>
            <a:endParaRPr lang="en-US" dirty="0"/>
          </a:p>
        </p:txBody>
      </p:sp>
      <p:sp>
        <p:nvSpPr>
          <p:cNvPr id="1028" name="Title Placeholder 8"/>
          <p:cNvSpPr>
            <a:spLocks noGrp="1"/>
          </p:cNvSpPr>
          <p:nvPr>
            <p:ph type="title"/>
          </p:nvPr>
        </p:nvSpPr>
        <p:spPr bwMode="auto">
          <a:xfrm>
            <a:off x="1209678" y="120254"/>
            <a:ext cx="6791325" cy="461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a:t>
            </a:r>
          </a:p>
        </p:txBody>
      </p:sp>
      <p:cxnSp>
        <p:nvCxnSpPr>
          <p:cNvPr id="12" name="Straight Connector 11"/>
          <p:cNvCxnSpPr>
            <a:cxnSpLocks noChangeShapeType="1"/>
          </p:cNvCxnSpPr>
          <p:nvPr userDrawn="1"/>
        </p:nvCxnSpPr>
        <p:spPr bwMode="auto">
          <a:xfrm>
            <a:off x="1209678" y="734617"/>
            <a:ext cx="6791325" cy="1190"/>
          </a:xfrm>
          <a:prstGeom prst="line">
            <a:avLst/>
          </a:prstGeom>
          <a:noFill/>
          <a:ln w="25400">
            <a:solidFill>
              <a:schemeClr val="accent1"/>
            </a:solidFill>
            <a:round/>
            <a:headEnd/>
            <a:tailEnd/>
          </a:ln>
          <a:effectLst>
            <a:outerShdw dist="20000" dir="5400000" rotWithShape="0">
              <a:srgbClr val="808080">
                <a:alpha val="37999"/>
              </a:srgbClr>
            </a:outerShdw>
          </a:effectLst>
        </p:spPr>
      </p:cxnSp>
      <p:pic>
        <p:nvPicPr>
          <p:cNvPr id="10" name="Picture 9" descr="SAGE III LOGO no Latin.png"/>
          <p:cNvPicPr>
            <a:picLocks noChangeAspect="1"/>
          </p:cNvPicPr>
          <p:nvPr userDrawn="1"/>
        </p:nvPicPr>
        <p:blipFill>
          <a:blip r:embed="rId5"/>
          <a:stretch>
            <a:fillRect/>
          </a:stretch>
        </p:blipFill>
        <p:spPr>
          <a:xfrm>
            <a:off x="8232453" y="120254"/>
            <a:ext cx="680096" cy="702751"/>
          </a:xfrm>
          <a:prstGeom prst="rect">
            <a:avLst/>
          </a:prstGeom>
        </p:spPr>
      </p:pic>
      <p:sp>
        <p:nvSpPr>
          <p:cNvPr id="13" name="Date Placeholder 12"/>
          <p:cNvSpPr>
            <a:spLocks noGrp="1"/>
          </p:cNvSpPr>
          <p:nvPr>
            <p:ph type="dt" sz="half" idx="2"/>
          </p:nvPr>
        </p:nvSpPr>
        <p:spPr>
          <a:xfrm>
            <a:off x="142875" y="4869657"/>
            <a:ext cx="2133600" cy="273844"/>
          </a:xfrm>
          <a:prstGeom prst="rect">
            <a:avLst/>
          </a:prstGeom>
        </p:spPr>
        <p:txBody>
          <a:bodyPr vert="horz" lIns="91440" tIns="45720" rIns="91440" bIns="45720" rtlCol="0" anchor="ctr"/>
          <a:lstStyle>
            <a:lvl1pPr algn="l">
              <a:defRPr sz="900" baseline="0">
                <a:solidFill>
                  <a:schemeClr val="tx1"/>
                </a:solidFill>
              </a:defRPr>
            </a:lvl1pPr>
          </a:lstStyle>
          <a:p>
            <a:fld id="{A9E79D4F-B57E-1C4E-8EE1-3B4427408A1A}" type="datetime4">
              <a:rPr lang="en-US" smtClean="0"/>
              <a:pPr/>
              <a:t>October 21, 2024</a:t>
            </a:fld>
            <a:endParaRPr lang="en-US" dirty="0"/>
          </a:p>
        </p:txBody>
      </p:sp>
      <p:pic>
        <p:nvPicPr>
          <p:cNvPr id="3" name="Picture 2">
            <a:extLst>
              <a:ext uri="{FF2B5EF4-FFF2-40B4-BE49-F238E27FC236}">
                <a16:creationId xmlns:a16="http://schemas.microsoft.com/office/drawing/2014/main" id="{D928CEB6-7AA6-15DA-C3CD-C1C7CB2E75E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8856" y="167493"/>
            <a:ext cx="684386" cy="567124"/>
          </a:xfrm>
          <a:prstGeom prst="rect">
            <a:avLst/>
          </a:prstGeom>
        </p:spPr>
      </p:pic>
    </p:spTree>
  </p:cSld>
  <p:clrMap bg1="lt1" tx1="dk1" bg2="lt2" tx2="dk2" accent1="accent1" accent2="accent2" accent3="accent3" accent4="accent4" accent5="accent5" accent6="accent6" hlink="hlink" folHlink="folHlink"/>
  <p:sldLayoutIdLst>
    <p:sldLayoutId id="2147484394" r:id="rId1"/>
    <p:sldLayoutId id="2147484395" r:id="rId2"/>
  </p:sldLayoutIdLst>
  <p:hf hdr="0" ftr="0"/>
  <p:txStyles>
    <p:titleStyle>
      <a:lvl1pPr algn="ctr" rtl="0" eaLnBrk="0" fontAlgn="base" hangingPunct="0">
        <a:spcBef>
          <a:spcPct val="0"/>
        </a:spcBef>
        <a:spcAft>
          <a:spcPct val="0"/>
        </a:spcAft>
        <a:defRPr sz="2400" b="1" kern="1200">
          <a:solidFill>
            <a:srgbClr val="000090"/>
          </a:solidFill>
          <a:latin typeface="Arial"/>
          <a:ea typeface="ヒラギノ角ゴ Pro W3" pitchFamily="-109" charset="-128"/>
          <a:cs typeface="Arial"/>
        </a:defRPr>
      </a:lvl1pPr>
      <a:lvl2pPr algn="ctr" rtl="0" eaLnBrk="0" fontAlgn="base" hangingPunct="0">
        <a:spcBef>
          <a:spcPct val="0"/>
        </a:spcBef>
        <a:spcAft>
          <a:spcPct val="0"/>
        </a:spcAft>
        <a:defRPr sz="2100" b="1">
          <a:solidFill>
            <a:srgbClr val="000090"/>
          </a:solidFill>
          <a:latin typeface="Calibri" pitchFamily="34" charset="0"/>
          <a:ea typeface="ヒラギノ角ゴ Pro W3" pitchFamily="-109" charset="-128"/>
          <a:cs typeface="ヒラギノ角ゴ Pro W3" pitchFamily="-109" charset="-128"/>
        </a:defRPr>
      </a:lvl2pPr>
      <a:lvl3pPr algn="ctr" rtl="0" eaLnBrk="0" fontAlgn="base" hangingPunct="0">
        <a:spcBef>
          <a:spcPct val="0"/>
        </a:spcBef>
        <a:spcAft>
          <a:spcPct val="0"/>
        </a:spcAft>
        <a:defRPr sz="2100" b="1">
          <a:solidFill>
            <a:srgbClr val="000090"/>
          </a:solidFill>
          <a:latin typeface="Calibri" pitchFamily="34" charset="0"/>
          <a:ea typeface="ヒラギノ角ゴ Pro W3" pitchFamily="-109" charset="-128"/>
          <a:cs typeface="ヒラギノ角ゴ Pro W3" pitchFamily="-109" charset="-128"/>
        </a:defRPr>
      </a:lvl3pPr>
      <a:lvl4pPr algn="ctr" rtl="0" eaLnBrk="0" fontAlgn="base" hangingPunct="0">
        <a:spcBef>
          <a:spcPct val="0"/>
        </a:spcBef>
        <a:spcAft>
          <a:spcPct val="0"/>
        </a:spcAft>
        <a:defRPr sz="2100" b="1">
          <a:solidFill>
            <a:srgbClr val="000090"/>
          </a:solidFill>
          <a:latin typeface="Calibri" pitchFamily="34" charset="0"/>
          <a:ea typeface="ヒラギノ角ゴ Pro W3" pitchFamily="-109" charset="-128"/>
          <a:cs typeface="ヒラギノ角ゴ Pro W3" pitchFamily="-109" charset="-128"/>
        </a:defRPr>
      </a:lvl4pPr>
      <a:lvl5pPr algn="ctr" rtl="0" eaLnBrk="0" fontAlgn="base" hangingPunct="0">
        <a:spcBef>
          <a:spcPct val="0"/>
        </a:spcBef>
        <a:spcAft>
          <a:spcPct val="0"/>
        </a:spcAft>
        <a:defRPr sz="2100" b="1">
          <a:solidFill>
            <a:srgbClr val="000090"/>
          </a:solidFill>
          <a:latin typeface="Calibri" pitchFamily="34" charset="0"/>
          <a:ea typeface="ヒラギノ角ゴ Pro W3" pitchFamily="-109" charset="-128"/>
          <a:cs typeface="ヒラギノ角ゴ Pro W3" pitchFamily="-109" charset="-128"/>
        </a:defRPr>
      </a:lvl5pPr>
      <a:lvl6pPr marL="342892" algn="ctr" rtl="0" fontAlgn="base">
        <a:spcBef>
          <a:spcPct val="0"/>
        </a:spcBef>
        <a:spcAft>
          <a:spcPct val="0"/>
        </a:spcAft>
        <a:defRPr sz="2700" b="1">
          <a:solidFill>
            <a:schemeClr val="bg1"/>
          </a:solidFill>
          <a:latin typeface="Calibri" pitchFamily="34" charset="0"/>
        </a:defRPr>
      </a:lvl6pPr>
      <a:lvl7pPr marL="685783" algn="ctr" rtl="0" fontAlgn="base">
        <a:spcBef>
          <a:spcPct val="0"/>
        </a:spcBef>
        <a:spcAft>
          <a:spcPct val="0"/>
        </a:spcAft>
        <a:defRPr sz="2700" b="1">
          <a:solidFill>
            <a:schemeClr val="bg1"/>
          </a:solidFill>
          <a:latin typeface="Calibri" pitchFamily="34" charset="0"/>
        </a:defRPr>
      </a:lvl7pPr>
      <a:lvl8pPr marL="1028675" algn="ctr" rtl="0" fontAlgn="base">
        <a:spcBef>
          <a:spcPct val="0"/>
        </a:spcBef>
        <a:spcAft>
          <a:spcPct val="0"/>
        </a:spcAft>
        <a:defRPr sz="2700" b="1">
          <a:solidFill>
            <a:schemeClr val="bg1"/>
          </a:solidFill>
          <a:latin typeface="Calibri" pitchFamily="34" charset="0"/>
        </a:defRPr>
      </a:lvl8pPr>
      <a:lvl9pPr marL="1371566" algn="ctr" rtl="0" fontAlgn="base">
        <a:spcBef>
          <a:spcPct val="0"/>
        </a:spcBef>
        <a:spcAft>
          <a:spcPct val="0"/>
        </a:spcAft>
        <a:defRPr sz="2700" b="1">
          <a:solidFill>
            <a:schemeClr val="bg1"/>
          </a:solidFill>
          <a:latin typeface="Calibri" pitchFamily="34" charset="0"/>
        </a:defRPr>
      </a:lvl9pPr>
    </p:titleStyle>
    <p:bodyStyle>
      <a:lvl1pPr marL="257168" indent="-257168" algn="l" rtl="0" eaLnBrk="0" fontAlgn="base" hangingPunct="0">
        <a:spcBef>
          <a:spcPct val="20000"/>
        </a:spcBef>
        <a:spcAft>
          <a:spcPct val="0"/>
        </a:spcAft>
        <a:buClr>
          <a:srgbClr val="C00000"/>
        </a:buClr>
        <a:buFont typeface="Wingdings" pitchFamily="29" charset="2"/>
        <a:buChar char="Ø"/>
        <a:defRPr sz="2100" b="1" kern="1200">
          <a:solidFill>
            <a:schemeClr val="tx1"/>
          </a:solidFill>
          <a:latin typeface="+mn-lt"/>
          <a:ea typeface="ヒラギノ角ゴ Pro W3" pitchFamily="-109" charset="-128"/>
          <a:cs typeface="ヒラギノ角ゴ Pro W3" pitchFamily="-109" charset="-128"/>
        </a:defRPr>
      </a:lvl1pPr>
      <a:lvl2pPr marL="557199" indent="-214308" algn="l" rtl="0" eaLnBrk="0" fontAlgn="base" hangingPunct="0">
        <a:spcBef>
          <a:spcPct val="20000"/>
        </a:spcBef>
        <a:spcAft>
          <a:spcPct val="0"/>
        </a:spcAft>
        <a:buClr>
          <a:srgbClr val="0000CC"/>
        </a:buClr>
        <a:buFont typeface="Arial" pitchFamily="29" charset="0"/>
        <a:buChar char="•"/>
        <a:defRPr sz="1800" kern="1200">
          <a:solidFill>
            <a:schemeClr val="tx1"/>
          </a:solidFill>
          <a:latin typeface="+mn-lt"/>
          <a:ea typeface="ヒラギノ角ゴ Pro W3" pitchFamily="-109" charset="-128"/>
          <a:cs typeface="+mn-cs"/>
        </a:defRPr>
      </a:lvl2pPr>
      <a:lvl3pPr marL="857228" indent="-171446" algn="l" rtl="0" eaLnBrk="0" fontAlgn="base" hangingPunct="0">
        <a:spcBef>
          <a:spcPct val="20000"/>
        </a:spcBef>
        <a:spcAft>
          <a:spcPct val="0"/>
        </a:spcAft>
        <a:buFont typeface="Wingdings" pitchFamily="29" charset="2"/>
        <a:buChar char="§"/>
        <a:defRPr sz="1500" kern="1200">
          <a:solidFill>
            <a:schemeClr val="tx1"/>
          </a:solidFill>
          <a:latin typeface="+mn-lt"/>
          <a:ea typeface="ＭＳ Ｐゴシック" pitchFamily="-105" charset="-128"/>
          <a:cs typeface="ＭＳ Ｐゴシック" pitchFamily="-105" charset="-128"/>
        </a:defRPr>
      </a:lvl3pPr>
      <a:lvl4pPr marL="1200120" indent="-171446" algn="l" rtl="0" eaLnBrk="0" fontAlgn="base" hangingPunct="0">
        <a:spcBef>
          <a:spcPct val="20000"/>
        </a:spcBef>
        <a:spcAft>
          <a:spcPct val="0"/>
        </a:spcAft>
        <a:buFont typeface="Courier New" pitchFamily="29" charset="0"/>
        <a:buChar char="o"/>
        <a:defRPr kern="1200">
          <a:solidFill>
            <a:schemeClr val="tx1"/>
          </a:solidFill>
          <a:latin typeface="+mn-lt"/>
          <a:ea typeface="ＭＳ Ｐゴシック" pitchFamily="-105" charset="-128"/>
          <a:cs typeface="+mn-cs"/>
        </a:defRPr>
      </a:lvl4pPr>
      <a:lvl5pPr marL="1543012" indent="-171446" algn="l" rtl="0" eaLnBrk="0" fontAlgn="base" hangingPunct="0">
        <a:spcBef>
          <a:spcPct val="20000"/>
        </a:spcBef>
        <a:spcAft>
          <a:spcPct val="0"/>
        </a:spcAft>
        <a:buFont typeface="Arial" pitchFamily="29" charset="0"/>
        <a:buChar char="•"/>
        <a:defRPr kern="1200">
          <a:solidFill>
            <a:schemeClr val="tx1"/>
          </a:solidFill>
          <a:latin typeface="+mn-lt"/>
          <a:ea typeface="ヒラギノ角ゴ Pro W3" charset="-128"/>
          <a:cs typeface="ヒラギノ角ゴ Pro W3" charset="-128"/>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2692880" y="2768028"/>
            <a:ext cx="6126956" cy="1100301"/>
          </a:xfrm>
          <a:prstGeom prst="rect">
            <a:avLst/>
          </a:prstGeom>
          <a:noFill/>
          <a:ln w="9525">
            <a:noFill/>
            <a:miter lim="800000"/>
            <a:headEnd/>
            <a:tailEnd/>
          </a:ln>
        </p:spPr>
        <p:txBody>
          <a:bodyPr>
            <a:prstTxWarp prst="textNoShape">
              <a:avLst/>
            </a:prstTxWarp>
            <a:spAutoFit/>
          </a:bodyPr>
          <a:lstStyle/>
          <a:p>
            <a:pPr algn="r">
              <a:spcBef>
                <a:spcPts val="450"/>
              </a:spcBef>
            </a:pPr>
            <a:r>
              <a:rPr lang="en-US" sz="1400" b="1" dirty="0">
                <a:solidFill>
                  <a:schemeClr val="bg1">
                    <a:lumMod val="95000"/>
                  </a:schemeClr>
                </a:solidFill>
                <a:latin typeface="Helvetica Neue" panose="02000503000000020004" pitchFamily="2" charset="0"/>
                <a:ea typeface="Helvetica Neue" panose="02000503000000020004" pitchFamily="2" charset="0"/>
                <a:cs typeface="Helvetica Neue" panose="02000503000000020004" pitchFamily="2" charset="0"/>
              </a:rPr>
              <a:t>Science Team Meeting</a:t>
            </a:r>
          </a:p>
          <a:p>
            <a:pPr algn="r">
              <a:spcBef>
                <a:spcPts val="450"/>
              </a:spcBef>
            </a:pPr>
            <a:endParaRPr lang="en-US" sz="1500" b="1" dirty="0">
              <a:solidFill>
                <a:srgbClr val="EF9337"/>
              </a:solidFill>
              <a:latin typeface="Helvetica Neue" panose="02000503000000020004" pitchFamily="2" charset="0"/>
              <a:ea typeface="Helvetica Neue" panose="02000503000000020004" pitchFamily="2" charset="0"/>
              <a:cs typeface="Helvetica Neue" panose="02000503000000020004" pitchFamily="2" charset="0"/>
            </a:endParaRPr>
          </a:p>
          <a:p>
            <a:pPr algn="r">
              <a:spcBef>
                <a:spcPts val="450"/>
              </a:spcBef>
            </a:pPr>
            <a:r>
              <a:rPr lang="en-US" sz="1200" b="1" dirty="0">
                <a:solidFill>
                  <a:srgbClr val="EF9337"/>
                </a:solidFill>
                <a:latin typeface="Helvetica Neue" panose="02000503000000020004" pitchFamily="2" charset="0"/>
                <a:ea typeface="Helvetica Neue" panose="02000503000000020004" pitchFamily="2" charset="0"/>
                <a:cs typeface="Helvetica Neue" panose="02000503000000020004" pitchFamily="2" charset="0"/>
              </a:rPr>
              <a:t>NASA Langley Research Center</a:t>
            </a:r>
          </a:p>
          <a:p>
            <a:pPr algn="r">
              <a:spcBef>
                <a:spcPts val="450"/>
              </a:spcBef>
            </a:pPr>
            <a:r>
              <a:rPr lang="en-US" sz="1200" b="1" dirty="0">
                <a:solidFill>
                  <a:srgbClr val="EF9337"/>
                </a:solidFill>
                <a:latin typeface="Helvetica Neue" panose="02000503000000020004" pitchFamily="2" charset="0"/>
                <a:ea typeface="Helvetica Neue" panose="02000503000000020004" pitchFamily="2" charset="0"/>
                <a:cs typeface="Helvetica Neue" panose="02000503000000020004" pitchFamily="2" charset="0"/>
              </a:rPr>
              <a:t>10/22/2023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ACD741-2B8F-0C2E-B989-2F9EEE1AC832}"/>
              </a:ext>
            </a:extLst>
          </p:cNvPr>
          <p:cNvSpPr>
            <a:spLocks noGrp="1"/>
          </p:cNvSpPr>
          <p:nvPr>
            <p:ph idx="1"/>
          </p:nvPr>
        </p:nvSpPr>
        <p:spPr/>
        <p:txBody>
          <a:bodyPr/>
          <a:lstStyle/>
          <a:p>
            <a:r>
              <a:rPr lang="en-US" sz="2400" dirty="0"/>
              <a:t>Last year during the science team meeting the first two contamination events were mentioned. These events occurred in December 2022 and February 2023 </a:t>
            </a:r>
          </a:p>
          <a:p>
            <a:r>
              <a:rPr lang="en-US" sz="2400" dirty="0"/>
              <a:t>Following last year’s science team meeting in October 2023 a third contamination event occurred. A leak was observed coming from the MLM radiator, this leak was significantly larger than the previous two leaks. </a:t>
            </a:r>
          </a:p>
          <a:p>
            <a:endParaRPr lang="en-US" dirty="0"/>
          </a:p>
        </p:txBody>
      </p:sp>
      <p:sp>
        <p:nvSpPr>
          <p:cNvPr id="3" name="Title 2">
            <a:extLst>
              <a:ext uri="{FF2B5EF4-FFF2-40B4-BE49-F238E27FC236}">
                <a16:creationId xmlns:a16="http://schemas.microsoft.com/office/drawing/2014/main" id="{C89FE78E-C3C6-FC50-6979-5762BA430ACD}"/>
              </a:ext>
            </a:extLst>
          </p:cNvPr>
          <p:cNvSpPr>
            <a:spLocks noGrp="1"/>
          </p:cNvSpPr>
          <p:nvPr>
            <p:ph type="title"/>
          </p:nvPr>
        </p:nvSpPr>
        <p:spPr/>
        <p:txBody>
          <a:bodyPr/>
          <a:lstStyle/>
          <a:p>
            <a:r>
              <a:rPr lang="en-US" dirty="0"/>
              <a:t>ISS Contamination Anomalies </a:t>
            </a:r>
          </a:p>
        </p:txBody>
      </p:sp>
      <p:sp>
        <p:nvSpPr>
          <p:cNvPr id="4" name="Date Placeholder 3">
            <a:extLst>
              <a:ext uri="{FF2B5EF4-FFF2-40B4-BE49-F238E27FC236}">
                <a16:creationId xmlns:a16="http://schemas.microsoft.com/office/drawing/2014/main" id="{484190F0-411B-3B34-87BB-7811B2EC8F1B}"/>
              </a:ext>
            </a:extLst>
          </p:cNvPr>
          <p:cNvSpPr>
            <a:spLocks noGrp="1"/>
          </p:cNvSpPr>
          <p:nvPr>
            <p:ph type="dt" sz="half" idx="2"/>
          </p:nvPr>
        </p:nvSpPr>
        <p:spPr/>
        <p:txBody>
          <a:bodyPr/>
          <a:lstStyle/>
          <a:p>
            <a:fld id="{A9E79D4F-B57E-1C4E-8EE1-3B4427408A1A}" type="datetime4">
              <a:rPr lang="en-US" smtClean="0"/>
              <a:pPr/>
              <a:t>October 21, 2024</a:t>
            </a:fld>
            <a:endParaRPr lang="en-US" dirty="0"/>
          </a:p>
        </p:txBody>
      </p:sp>
    </p:spTree>
    <p:extLst>
      <p:ext uri="{BB962C8B-B14F-4D97-AF65-F5344CB8AC3E}">
        <p14:creationId xmlns:p14="http://schemas.microsoft.com/office/powerpoint/2010/main" val="618820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8D91E5-12AE-4B61-B7E6-E6E8B70FC67C}"/>
              </a:ext>
            </a:extLst>
          </p:cNvPr>
          <p:cNvSpPr>
            <a:spLocks noGrp="1"/>
          </p:cNvSpPr>
          <p:nvPr>
            <p:ph idx="1"/>
          </p:nvPr>
        </p:nvSpPr>
        <p:spPr>
          <a:xfrm>
            <a:off x="76200" y="857251"/>
            <a:ext cx="8756650" cy="4012406"/>
          </a:xfrm>
        </p:spPr>
        <p:txBody>
          <a:bodyPr/>
          <a:lstStyle/>
          <a:p>
            <a:r>
              <a:rPr lang="en-US" sz="1600" dirty="0"/>
              <a:t>Refresher: Two unexpected rapid contamination events occurred on station late 2022 and early 2023. </a:t>
            </a:r>
          </a:p>
          <a:p>
            <a:pPr lvl="1"/>
            <a:r>
              <a:rPr lang="en-US" sz="1300" dirty="0"/>
              <a:t>December 14</a:t>
            </a:r>
            <a:r>
              <a:rPr lang="en-US" sz="1300" baseline="30000" dirty="0"/>
              <a:t>th</a:t>
            </a:r>
            <a:r>
              <a:rPr lang="en-US" sz="1300" dirty="0"/>
              <a:t>, 2022 a Soyuz payload unexpectedly started leaking isooctane. CMP sensors in every direction recorded rapid contamination. By December 15</a:t>
            </a:r>
            <a:r>
              <a:rPr lang="en-US" sz="1300" baseline="30000" dirty="0"/>
              <a:t>th</a:t>
            </a:r>
            <a:r>
              <a:rPr lang="en-US" sz="1300" dirty="0"/>
              <a:t> all sensor started to see desorption.</a:t>
            </a:r>
          </a:p>
          <a:p>
            <a:pPr lvl="1"/>
            <a:r>
              <a:rPr lang="en-US" sz="1300" dirty="0"/>
              <a:t>February 11, 2023 a Progress payload experienced a similar contamination leak but this time the substance was polydimethylsiloxane which unlike the previous leak did not desorb from any of the sensor surfaces</a:t>
            </a:r>
          </a:p>
        </p:txBody>
      </p:sp>
      <p:sp>
        <p:nvSpPr>
          <p:cNvPr id="3" name="Title 2">
            <a:extLst>
              <a:ext uri="{FF2B5EF4-FFF2-40B4-BE49-F238E27FC236}">
                <a16:creationId xmlns:a16="http://schemas.microsoft.com/office/drawing/2014/main" id="{082CDA85-12B3-4393-9182-295DEA9ED266}"/>
              </a:ext>
            </a:extLst>
          </p:cNvPr>
          <p:cNvSpPr>
            <a:spLocks noGrp="1"/>
          </p:cNvSpPr>
          <p:nvPr>
            <p:ph type="title"/>
          </p:nvPr>
        </p:nvSpPr>
        <p:spPr/>
        <p:txBody>
          <a:bodyPr/>
          <a:lstStyle/>
          <a:p>
            <a:r>
              <a:rPr lang="en-US" dirty="0"/>
              <a:t>Contamination on ISS Cont. </a:t>
            </a:r>
          </a:p>
        </p:txBody>
      </p:sp>
      <p:sp>
        <p:nvSpPr>
          <p:cNvPr id="4" name="Date Placeholder 3">
            <a:extLst>
              <a:ext uri="{FF2B5EF4-FFF2-40B4-BE49-F238E27FC236}">
                <a16:creationId xmlns:a16="http://schemas.microsoft.com/office/drawing/2014/main" id="{4449094C-985D-41BB-A06C-EC2DF3348B9D}"/>
              </a:ext>
            </a:extLst>
          </p:cNvPr>
          <p:cNvSpPr>
            <a:spLocks noGrp="1"/>
          </p:cNvSpPr>
          <p:nvPr>
            <p:ph type="dt" sz="half" idx="2"/>
          </p:nvPr>
        </p:nvSpPr>
        <p:spPr/>
        <p:txBody>
          <a:bodyPr/>
          <a:lstStyle/>
          <a:p>
            <a:fld id="{A9E79D4F-B57E-1C4E-8EE1-3B4427408A1A}" type="datetime4">
              <a:rPr lang="en-US" smtClean="0"/>
              <a:pPr/>
              <a:t>October 21, 2024</a:t>
            </a:fld>
            <a:endParaRPr lang="en-US" dirty="0"/>
          </a:p>
        </p:txBody>
      </p:sp>
      <p:pic>
        <p:nvPicPr>
          <p:cNvPr id="10" name="Picture 9">
            <a:extLst>
              <a:ext uri="{FF2B5EF4-FFF2-40B4-BE49-F238E27FC236}">
                <a16:creationId xmlns:a16="http://schemas.microsoft.com/office/drawing/2014/main" id="{46591DA5-6F96-1BB2-44C6-9FF471EF8B87}"/>
              </a:ext>
            </a:extLst>
          </p:cNvPr>
          <p:cNvPicPr>
            <a:picLocks noChangeAspect="1"/>
          </p:cNvPicPr>
          <p:nvPr/>
        </p:nvPicPr>
        <p:blipFill>
          <a:blip r:embed="rId2"/>
          <a:stretch>
            <a:fillRect/>
          </a:stretch>
        </p:blipFill>
        <p:spPr>
          <a:xfrm>
            <a:off x="476937" y="2400808"/>
            <a:ext cx="3551856" cy="2693790"/>
          </a:xfrm>
          <a:prstGeom prst="rect">
            <a:avLst/>
          </a:prstGeom>
        </p:spPr>
      </p:pic>
      <p:pic>
        <p:nvPicPr>
          <p:cNvPr id="12" name="Picture 11">
            <a:extLst>
              <a:ext uri="{FF2B5EF4-FFF2-40B4-BE49-F238E27FC236}">
                <a16:creationId xmlns:a16="http://schemas.microsoft.com/office/drawing/2014/main" id="{19D51F2D-E7DB-0B6F-1566-7D6AE08CB70A}"/>
              </a:ext>
            </a:extLst>
          </p:cNvPr>
          <p:cNvPicPr>
            <a:picLocks noChangeAspect="1"/>
          </p:cNvPicPr>
          <p:nvPr/>
        </p:nvPicPr>
        <p:blipFill>
          <a:blip r:embed="rId3"/>
          <a:stretch>
            <a:fillRect/>
          </a:stretch>
        </p:blipFill>
        <p:spPr>
          <a:xfrm>
            <a:off x="5235116" y="2454331"/>
            <a:ext cx="3431947" cy="2602849"/>
          </a:xfrm>
          <a:prstGeom prst="rect">
            <a:avLst/>
          </a:prstGeom>
        </p:spPr>
      </p:pic>
      <p:sp>
        <p:nvSpPr>
          <p:cNvPr id="5" name="TextBox 4">
            <a:extLst>
              <a:ext uri="{FF2B5EF4-FFF2-40B4-BE49-F238E27FC236}">
                <a16:creationId xmlns:a16="http://schemas.microsoft.com/office/drawing/2014/main" id="{0D91AEBD-22A2-7F78-71D9-3CE592559500}"/>
              </a:ext>
            </a:extLst>
          </p:cNvPr>
          <p:cNvSpPr txBox="1"/>
          <p:nvPr/>
        </p:nvSpPr>
        <p:spPr>
          <a:xfrm>
            <a:off x="1473895" y="2139263"/>
            <a:ext cx="1835781" cy="369332"/>
          </a:xfrm>
          <a:prstGeom prst="rect">
            <a:avLst/>
          </a:prstGeom>
          <a:noFill/>
        </p:spPr>
        <p:txBody>
          <a:bodyPr wrap="square" rtlCol="0">
            <a:spAutoFit/>
          </a:bodyPr>
          <a:lstStyle/>
          <a:p>
            <a:r>
              <a:rPr lang="en-US" sz="1800" dirty="0"/>
              <a:t>Soyuz Leak</a:t>
            </a:r>
          </a:p>
        </p:txBody>
      </p:sp>
      <p:sp>
        <p:nvSpPr>
          <p:cNvPr id="6" name="TextBox 5">
            <a:extLst>
              <a:ext uri="{FF2B5EF4-FFF2-40B4-BE49-F238E27FC236}">
                <a16:creationId xmlns:a16="http://schemas.microsoft.com/office/drawing/2014/main" id="{5686AD84-E4AB-DBAF-5A54-1B089824DEE7}"/>
              </a:ext>
            </a:extLst>
          </p:cNvPr>
          <p:cNvSpPr txBox="1"/>
          <p:nvPr/>
        </p:nvSpPr>
        <p:spPr>
          <a:xfrm>
            <a:off x="6118095" y="2170803"/>
            <a:ext cx="2376455" cy="369332"/>
          </a:xfrm>
          <a:prstGeom prst="rect">
            <a:avLst/>
          </a:prstGeom>
          <a:noFill/>
        </p:spPr>
        <p:txBody>
          <a:bodyPr wrap="square" rtlCol="0">
            <a:spAutoFit/>
          </a:bodyPr>
          <a:lstStyle/>
          <a:p>
            <a:r>
              <a:rPr lang="en-US" sz="1800" dirty="0"/>
              <a:t>Progress  Leak</a:t>
            </a:r>
          </a:p>
        </p:txBody>
      </p:sp>
    </p:spTree>
    <p:extLst>
      <p:ext uri="{BB962C8B-B14F-4D97-AF65-F5344CB8AC3E}">
        <p14:creationId xmlns:p14="http://schemas.microsoft.com/office/powerpoint/2010/main" val="3829291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CC51EAA-637B-4D7C-67CA-5A8BB4AB03F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870140" y="1574488"/>
            <a:ext cx="7273940" cy="3359375"/>
          </a:xfrm>
        </p:spPr>
      </p:pic>
      <p:sp>
        <p:nvSpPr>
          <p:cNvPr id="3" name="Title 2">
            <a:extLst>
              <a:ext uri="{FF2B5EF4-FFF2-40B4-BE49-F238E27FC236}">
                <a16:creationId xmlns:a16="http://schemas.microsoft.com/office/drawing/2014/main" id="{C43581A2-408F-6D8E-EB60-51D69BD602E6}"/>
              </a:ext>
            </a:extLst>
          </p:cNvPr>
          <p:cNvSpPr>
            <a:spLocks noGrp="1"/>
          </p:cNvSpPr>
          <p:nvPr>
            <p:ph type="title"/>
          </p:nvPr>
        </p:nvSpPr>
        <p:spPr/>
        <p:txBody>
          <a:bodyPr/>
          <a:lstStyle/>
          <a:p>
            <a:r>
              <a:rPr lang="en-US" dirty="0"/>
              <a:t>MLM Leak Update</a:t>
            </a:r>
          </a:p>
        </p:txBody>
      </p:sp>
      <p:sp>
        <p:nvSpPr>
          <p:cNvPr id="4" name="Date Placeholder 3">
            <a:extLst>
              <a:ext uri="{FF2B5EF4-FFF2-40B4-BE49-F238E27FC236}">
                <a16:creationId xmlns:a16="http://schemas.microsoft.com/office/drawing/2014/main" id="{3A5EB040-9E3D-597F-3EBD-4AC45143B028}"/>
              </a:ext>
            </a:extLst>
          </p:cNvPr>
          <p:cNvSpPr>
            <a:spLocks noGrp="1"/>
          </p:cNvSpPr>
          <p:nvPr>
            <p:ph type="dt" sz="half" idx="2"/>
          </p:nvPr>
        </p:nvSpPr>
        <p:spPr/>
        <p:txBody>
          <a:bodyPr/>
          <a:lstStyle/>
          <a:p>
            <a:fld id="{A9E79D4F-B57E-1C4E-8EE1-3B4427408A1A}" type="datetime4">
              <a:rPr lang="en-US" smtClean="0"/>
              <a:pPr/>
              <a:t>October 21, 2024</a:t>
            </a:fld>
            <a:endParaRPr lang="en-US" dirty="0"/>
          </a:p>
        </p:txBody>
      </p:sp>
      <p:sp>
        <p:nvSpPr>
          <p:cNvPr id="5" name="TextBox 4">
            <a:extLst>
              <a:ext uri="{FF2B5EF4-FFF2-40B4-BE49-F238E27FC236}">
                <a16:creationId xmlns:a16="http://schemas.microsoft.com/office/drawing/2014/main" id="{2EB1608B-F3A4-53F8-0401-C16C1F2A676E}"/>
              </a:ext>
            </a:extLst>
          </p:cNvPr>
          <p:cNvSpPr txBox="1"/>
          <p:nvPr/>
        </p:nvSpPr>
        <p:spPr>
          <a:xfrm>
            <a:off x="109438" y="687798"/>
            <a:ext cx="8795344" cy="1015663"/>
          </a:xfrm>
          <a:prstGeom prst="rect">
            <a:avLst/>
          </a:prstGeom>
          <a:noFill/>
        </p:spPr>
        <p:txBody>
          <a:bodyPr wrap="square">
            <a:spAutoFit/>
          </a:bodyPr>
          <a:lstStyle/>
          <a:p>
            <a:pPr marL="342900" indent="-342900">
              <a:buClr>
                <a:schemeClr val="accent2">
                  <a:lumMod val="75000"/>
                </a:schemeClr>
              </a:buClr>
              <a:buFont typeface="Wingdings" panose="05000000000000000000" pitchFamily="2" charset="2"/>
              <a:buChar char="Ø"/>
            </a:pPr>
            <a:r>
              <a:rPr lang="en-US" sz="2000" dirty="0"/>
              <a:t>At ~17:20 on 10/09/2023 a leak was reported on Russia’s MLM module. With a total volume of fluid leaked reported to 72 liters of polydimethylsiloxane silicone. </a:t>
            </a:r>
          </a:p>
        </p:txBody>
      </p:sp>
    </p:spTree>
    <p:extLst>
      <p:ext uri="{BB962C8B-B14F-4D97-AF65-F5344CB8AC3E}">
        <p14:creationId xmlns:p14="http://schemas.microsoft.com/office/powerpoint/2010/main" val="2804804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0DD4F2-A40E-4E86-BF82-B6C277B25ED1}"/>
              </a:ext>
            </a:extLst>
          </p:cNvPr>
          <p:cNvSpPr>
            <a:spLocks noGrp="1"/>
          </p:cNvSpPr>
          <p:nvPr>
            <p:ph idx="1"/>
          </p:nvPr>
        </p:nvSpPr>
        <p:spPr/>
        <p:txBody>
          <a:bodyPr/>
          <a:lstStyle/>
          <a:p>
            <a:pPr algn="l"/>
            <a:r>
              <a:rPr lang="en-US" sz="1800" b="0" i="0" u="none" strike="noStrike" baseline="0" dirty="0">
                <a:latin typeface="CMSS10"/>
              </a:rPr>
              <a:t>SAGE III has continued to monitor and assess impacts to thermal control surfaces and the science optical train. No notable impacts to our thermal </a:t>
            </a:r>
            <a:r>
              <a:rPr lang="en-US" sz="1800" b="0" dirty="0">
                <a:latin typeface="CMSS10"/>
              </a:rPr>
              <a:t>surfaces has been seen. </a:t>
            </a:r>
          </a:p>
          <a:p>
            <a:pPr algn="l"/>
            <a:r>
              <a:rPr lang="en-US" sz="1800" b="0" i="0" u="none" strike="noStrike" baseline="0" dirty="0">
                <a:latin typeface="CMSS10"/>
              </a:rPr>
              <a:t>No </a:t>
            </a:r>
            <a:r>
              <a:rPr lang="en-US" sz="1800" b="0" dirty="0">
                <a:latin typeface="CMSS10"/>
              </a:rPr>
              <a:t>significant changes to the optical train have been noted from the these leaks. </a:t>
            </a:r>
            <a:endParaRPr lang="en-US" sz="1800" b="0" i="0" u="none" strike="noStrike" baseline="0" dirty="0">
              <a:latin typeface="CMSS10"/>
            </a:endParaRPr>
          </a:p>
        </p:txBody>
      </p:sp>
      <p:sp>
        <p:nvSpPr>
          <p:cNvPr id="3" name="Title 2">
            <a:extLst>
              <a:ext uri="{FF2B5EF4-FFF2-40B4-BE49-F238E27FC236}">
                <a16:creationId xmlns:a16="http://schemas.microsoft.com/office/drawing/2014/main" id="{528B1AE9-AF25-469F-A394-2229B3CCBCE0}"/>
              </a:ext>
            </a:extLst>
          </p:cNvPr>
          <p:cNvSpPr>
            <a:spLocks noGrp="1"/>
          </p:cNvSpPr>
          <p:nvPr>
            <p:ph type="title"/>
          </p:nvPr>
        </p:nvSpPr>
        <p:spPr/>
        <p:txBody>
          <a:bodyPr/>
          <a:lstStyle/>
          <a:p>
            <a:r>
              <a:rPr lang="en-US" dirty="0"/>
              <a:t>Contamination Cont.</a:t>
            </a:r>
          </a:p>
        </p:txBody>
      </p:sp>
      <p:sp>
        <p:nvSpPr>
          <p:cNvPr id="4" name="Date Placeholder 3">
            <a:extLst>
              <a:ext uri="{FF2B5EF4-FFF2-40B4-BE49-F238E27FC236}">
                <a16:creationId xmlns:a16="http://schemas.microsoft.com/office/drawing/2014/main" id="{E7F4515C-87E6-4030-8235-7B9412CDB819}"/>
              </a:ext>
            </a:extLst>
          </p:cNvPr>
          <p:cNvSpPr>
            <a:spLocks noGrp="1"/>
          </p:cNvSpPr>
          <p:nvPr>
            <p:ph type="dt" sz="half" idx="2"/>
          </p:nvPr>
        </p:nvSpPr>
        <p:spPr/>
        <p:txBody>
          <a:bodyPr/>
          <a:lstStyle/>
          <a:p>
            <a:fld id="{A9E79D4F-B57E-1C4E-8EE1-3B4427408A1A}" type="datetime4">
              <a:rPr lang="en-US" smtClean="0"/>
              <a:pPr/>
              <a:t>October 21, 2024</a:t>
            </a:fld>
            <a:endParaRPr lang="en-US" dirty="0"/>
          </a:p>
        </p:txBody>
      </p:sp>
      <p:pic>
        <p:nvPicPr>
          <p:cNvPr id="5" name="Picture 4">
            <a:extLst>
              <a:ext uri="{FF2B5EF4-FFF2-40B4-BE49-F238E27FC236}">
                <a16:creationId xmlns:a16="http://schemas.microsoft.com/office/drawing/2014/main" id="{9B662F95-A8D3-32D4-6E1F-D2903E248558}"/>
              </a:ext>
            </a:extLst>
          </p:cNvPr>
          <p:cNvPicPr>
            <a:picLocks noChangeAspect="1"/>
          </p:cNvPicPr>
          <p:nvPr/>
        </p:nvPicPr>
        <p:blipFill>
          <a:blip r:embed="rId2"/>
          <a:stretch>
            <a:fillRect/>
          </a:stretch>
        </p:blipFill>
        <p:spPr>
          <a:xfrm>
            <a:off x="2165857" y="1989435"/>
            <a:ext cx="4408463" cy="3067745"/>
          </a:xfrm>
          <a:prstGeom prst="rect">
            <a:avLst/>
          </a:prstGeom>
        </p:spPr>
      </p:pic>
    </p:spTree>
    <p:extLst>
      <p:ext uri="{BB962C8B-B14F-4D97-AF65-F5344CB8AC3E}">
        <p14:creationId xmlns:p14="http://schemas.microsoft.com/office/powerpoint/2010/main" val="2860877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F6E3B2-FC96-4DAD-B862-DFE3B3120BAB}"/>
              </a:ext>
            </a:extLst>
          </p:cNvPr>
          <p:cNvSpPr>
            <a:spLocks noGrp="1"/>
          </p:cNvSpPr>
          <p:nvPr>
            <p:ph idx="1"/>
          </p:nvPr>
        </p:nvSpPr>
        <p:spPr>
          <a:xfrm>
            <a:off x="76199" y="813107"/>
            <a:ext cx="8839201" cy="4113609"/>
          </a:xfrm>
        </p:spPr>
        <p:txBody>
          <a:bodyPr/>
          <a:lstStyle/>
          <a:p>
            <a:pPr marL="342891" lvl="1" indent="0">
              <a:buNone/>
            </a:pPr>
            <a:endParaRPr lang="en-US" sz="1050" dirty="0"/>
          </a:p>
          <a:p>
            <a:r>
              <a:rPr lang="en-US" sz="1650" dirty="0">
                <a:latin typeface="Arial" panose="020B0604020202020204" pitchFamily="34" charset="0"/>
                <a:cs typeface="Arial" panose="020B0604020202020204" pitchFamily="34" charset="0"/>
              </a:rPr>
              <a:t>SAGE III Transmission through the contamination window </a:t>
            </a:r>
          </a:p>
          <a:p>
            <a:pPr lvl="1"/>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As presented previously, a single event impulse contamination event occurred on November 29, 2021. The SAGE III team has continued to monitor the transmission, and no additional degradation has been observed.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A92B9532-53EA-4530-9434-64DDCB07534F}"/>
              </a:ext>
            </a:extLst>
          </p:cNvPr>
          <p:cNvSpPr>
            <a:spLocks noGrp="1"/>
          </p:cNvSpPr>
          <p:nvPr>
            <p:ph type="title"/>
          </p:nvPr>
        </p:nvSpPr>
        <p:spPr/>
        <p:txBody>
          <a:bodyPr/>
          <a:lstStyle/>
          <a:p>
            <a:r>
              <a:rPr lang="en-US" dirty="0"/>
              <a:t>Window Transmission update</a:t>
            </a:r>
          </a:p>
        </p:txBody>
      </p:sp>
      <p:sp>
        <p:nvSpPr>
          <p:cNvPr id="4" name="Date Placeholder 3">
            <a:extLst>
              <a:ext uri="{FF2B5EF4-FFF2-40B4-BE49-F238E27FC236}">
                <a16:creationId xmlns:a16="http://schemas.microsoft.com/office/drawing/2014/main" id="{BE3F24CF-8DCC-4F40-8CC1-839CCD1548AA}"/>
              </a:ext>
            </a:extLst>
          </p:cNvPr>
          <p:cNvSpPr>
            <a:spLocks noGrp="1"/>
          </p:cNvSpPr>
          <p:nvPr>
            <p:ph type="dt" sz="half" idx="2"/>
          </p:nvPr>
        </p:nvSpPr>
        <p:spPr/>
        <p:txBody>
          <a:bodyPr/>
          <a:lstStyle/>
          <a:p>
            <a:fld id="{A9E79D4F-B57E-1C4E-8EE1-3B4427408A1A}" type="datetime4">
              <a:rPr lang="en-US" smtClean="0"/>
              <a:pPr/>
              <a:t>October 21, 2024</a:t>
            </a:fld>
            <a:endParaRPr lang="en-US" dirty="0"/>
          </a:p>
        </p:txBody>
      </p:sp>
      <p:pic>
        <p:nvPicPr>
          <p:cNvPr id="5" name="Content Placeholder 5">
            <a:extLst>
              <a:ext uri="{FF2B5EF4-FFF2-40B4-BE49-F238E27FC236}">
                <a16:creationId xmlns:a16="http://schemas.microsoft.com/office/drawing/2014/main" id="{9B8CE2F3-3910-6B9F-47C2-E055BCCED944}"/>
              </a:ext>
            </a:extLst>
          </p:cNvPr>
          <p:cNvPicPr>
            <a:picLocks noGrp="1" noChangeAspect="1"/>
          </p:cNvPicPr>
          <p:nvPr/>
        </p:nvPicPr>
        <p:blipFill>
          <a:blip r:embed="rId2" cstate="print">
            <a:extLst>
              <a:ext uri="{28A0092B-C50C-407E-A947-70E740481C1C}">
                <a14:useLocalDpi xmlns:a14="http://schemas.microsoft.com/office/drawing/2010/main" val="0"/>
              </a:ext>
            </a:extLst>
          </a:blip>
          <a:srcRect/>
          <a:stretch/>
        </p:blipFill>
        <p:spPr>
          <a:xfrm>
            <a:off x="28575" y="2030759"/>
            <a:ext cx="4495800" cy="2844998"/>
          </a:xfrm>
          <a:prstGeom prst="rect">
            <a:avLst/>
          </a:prstGeom>
        </p:spPr>
      </p:pic>
      <p:pic>
        <p:nvPicPr>
          <p:cNvPr id="6" name="Content Placeholder 5">
            <a:extLst>
              <a:ext uri="{FF2B5EF4-FFF2-40B4-BE49-F238E27FC236}">
                <a16:creationId xmlns:a16="http://schemas.microsoft.com/office/drawing/2014/main" id="{1F1A66CB-94E1-A39F-4ACB-88FD6B5428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524375" y="2030759"/>
            <a:ext cx="4495799" cy="2844997"/>
          </a:xfrm>
          <a:prstGeom prst="rect">
            <a:avLst/>
          </a:prstGeom>
        </p:spPr>
      </p:pic>
    </p:spTree>
    <p:extLst>
      <p:ext uri="{BB962C8B-B14F-4D97-AF65-F5344CB8AC3E}">
        <p14:creationId xmlns:p14="http://schemas.microsoft.com/office/powerpoint/2010/main" val="692619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C8C595-71D6-13B3-485B-340538E72849}"/>
              </a:ext>
            </a:extLst>
          </p:cNvPr>
          <p:cNvSpPr>
            <a:spLocks noGrp="1"/>
          </p:cNvSpPr>
          <p:nvPr>
            <p:ph idx="1"/>
          </p:nvPr>
        </p:nvSpPr>
        <p:spPr/>
        <p:txBody>
          <a:bodyPr/>
          <a:lstStyle/>
          <a:p>
            <a:r>
              <a:rPr lang="en-US" dirty="0"/>
              <a:t>The operations team reviews data daily but an additional extensive review of all data is done annually. Two items of note have been observed</a:t>
            </a:r>
          </a:p>
          <a:p>
            <a:pPr lvl="1"/>
            <a:r>
              <a:rPr lang="en-US" dirty="0"/>
              <a:t>The main observation for the SAGE III payload is a thermal warming of the entire system. The observed warming of the payload is expected due to the aging of the payload. No unexpected/anomalous warming has been observed!</a:t>
            </a:r>
          </a:p>
          <a:p>
            <a:pPr lvl="1"/>
            <a:r>
              <a:rPr lang="en-US" dirty="0"/>
              <a:t>Degradation of the Disturbance Monitoring Package laser intensity has been observed.</a:t>
            </a:r>
          </a:p>
        </p:txBody>
      </p:sp>
      <p:sp>
        <p:nvSpPr>
          <p:cNvPr id="3" name="Title 2">
            <a:extLst>
              <a:ext uri="{FF2B5EF4-FFF2-40B4-BE49-F238E27FC236}">
                <a16:creationId xmlns:a16="http://schemas.microsoft.com/office/drawing/2014/main" id="{9C5B1A48-C40C-F006-754E-00B578B0A535}"/>
              </a:ext>
            </a:extLst>
          </p:cNvPr>
          <p:cNvSpPr>
            <a:spLocks noGrp="1"/>
          </p:cNvSpPr>
          <p:nvPr>
            <p:ph type="title"/>
          </p:nvPr>
        </p:nvSpPr>
        <p:spPr/>
        <p:txBody>
          <a:bodyPr/>
          <a:lstStyle/>
          <a:p>
            <a:r>
              <a:rPr lang="en-US" dirty="0"/>
              <a:t>Payload Trending Highlights</a:t>
            </a:r>
          </a:p>
        </p:txBody>
      </p:sp>
      <p:sp>
        <p:nvSpPr>
          <p:cNvPr id="4" name="Date Placeholder 3">
            <a:extLst>
              <a:ext uri="{FF2B5EF4-FFF2-40B4-BE49-F238E27FC236}">
                <a16:creationId xmlns:a16="http://schemas.microsoft.com/office/drawing/2014/main" id="{99A54048-92E1-29EB-15C9-5BF0BC806DEF}"/>
              </a:ext>
            </a:extLst>
          </p:cNvPr>
          <p:cNvSpPr>
            <a:spLocks noGrp="1"/>
          </p:cNvSpPr>
          <p:nvPr>
            <p:ph type="dt" sz="half" idx="2"/>
          </p:nvPr>
        </p:nvSpPr>
        <p:spPr/>
        <p:txBody>
          <a:bodyPr/>
          <a:lstStyle/>
          <a:p>
            <a:fld id="{A9E79D4F-B57E-1C4E-8EE1-3B4427408A1A}" type="datetime4">
              <a:rPr lang="en-US" smtClean="0"/>
              <a:pPr/>
              <a:t>October 21, 2024</a:t>
            </a:fld>
            <a:endParaRPr lang="en-US" dirty="0"/>
          </a:p>
        </p:txBody>
      </p:sp>
    </p:spTree>
    <p:extLst>
      <p:ext uri="{BB962C8B-B14F-4D97-AF65-F5344CB8AC3E}">
        <p14:creationId xmlns:p14="http://schemas.microsoft.com/office/powerpoint/2010/main" val="1551443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B35EB6-0DAD-B9B8-E01F-CEC34BCAEB7E}"/>
              </a:ext>
            </a:extLst>
          </p:cNvPr>
          <p:cNvSpPr>
            <a:spLocks noGrp="1"/>
          </p:cNvSpPr>
          <p:nvPr>
            <p:ph idx="1"/>
          </p:nvPr>
        </p:nvSpPr>
        <p:spPr/>
        <p:txBody>
          <a:bodyPr/>
          <a:lstStyle/>
          <a:p>
            <a:r>
              <a:rPr lang="en-US" dirty="0"/>
              <a:t>The Operations team noted in July 2022 that the X-axis gyro laser intensity was decreasing in intensity, the full degradation of that sensor was observed in August of 2023. </a:t>
            </a:r>
          </a:p>
          <a:p>
            <a:r>
              <a:rPr lang="en-US" dirty="0"/>
              <a:t>During the last trending review the operations team noted that the Y and Z axis were starting to degrade similar to the X-axis.</a:t>
            </a:r>
          </a:p>
        </p:txBody>
      </p:sp>
      <p:sp>
        <p:nvSpPr>
          <p:cNvPr id="3" name="Title 2">
            <a:extLst>
              <a:ext uri="{FF2B5EF4-FFF2-40B4-BE49-F238E27FC236}">
                <a16:creationId xmlns:a16="http://schemas.microsoft.com/office/drawing/2014/main" id="{E0CBA5A2-1DE7-1592-40ED-47DC72F611B8}"/>
              </a:ext>
            </a:extLst>
          </p:cNvPr>
          <p:cNvSpPr>
            <a:spLocks noGrp="1"/>
          </p:cNvSpPr>
          <p:nvPr>
            <p:ph type="title"/>
          </p:nvPr>
        </p:nvSpPr>
        <p:spPr/>
        <p:txBody>
          <a:bodyPr/>
          <a:lstStyle/>
          <a:p>
            <a:r>
              <a:rPr lang="en-US" dirty="0"/>
              <a:t>DMP Laser Intensity</a:t>
            </a:r>
          </a:p>
        </p:txBody>
      </p:sp>
      <p:sp>
        <p:nvSpPr>
          <p:cNvPr id="4" name="Date Placeholder 3">
            <a:extLst>
              <a:ext uri="{FF2B5EF4-FFF2-40B4-BE49-F238E27FC236}">
                <a16:creationId xmlns:a16="http://schemas.microsoft.com/office/drawing/2014/main" id="{EF102BBE-EB10-12F6-3D9B-7FFC2AD9A8DD}"/>
              </a:ext>
            </a:extLst>
          </p:cNvPr>
          <p:cNvSpPr>
            <a:spLocks noGrp="1"/>
          </p:cNvSpPr>
          <p:nvPr>
            <p:ph type="dt" sz="half" idx="2"/>
          </p:nvPr>
        </p:nvSpPr>
        <p:spPr/>
        <p:txBody>
          <a:bodyPr/>
          <a:lstStyle/>
          <a:p>
            <a:fld id="{A9E79D4F-B57E-1C4E-8EE1-3B4427408A1A}" type="datetime4">
              <a:rPr lang="en-US" smtClean="0"/>
              <a:pPr/>
              <a:t>October 21, 2024</a:t>
            </a:fld>
            <a:endParaRPr lang="en-US" dirty="0"/>
          </a:p>
        </p:txBody>
      </p:sp>
      <p:pic>
        <p:nvPicPr>
          <p:cNvPr id="6" name="Picture 5">
            <a:extLst>
              <a:ext uri="{FF2B5EF4-FFF2-40B4-BE49-F238E27FC236}">
                <a16:creationId xmlns:a16="http://schemas.microsoft.com/office/drawing/2014/main" id="{49391445-E820-761E-41B7-9549D1A1298C}"/>
              </a:ext>
            </a:extLst>
          </p:cNvPr>
          <p:cNvPicPr>
            <a:picLocks noChangeAspect="1"/>
          </p:cNvPicPr>
          <p:nvPr/>
        </p:nvPicPr>
        <p:blipFill>
          <a:blip r:embed="rId2"/>
          <a:stretch>
            <a:fillRect/>
          </a:stretch>
        </p:blipFill>
        <p:spPr>
          <a:xfrm>
            <a:off x="1068012" y="2796867"/>
            <a:ext cx="7281728" cy="2199071"/>
          </a:xfrm>
          <a:prstGeom prst="rect">
            <a:avLst/>
          </a:prstGeom>
        </p:spPr>
      </p:pic>
      <p:sp>
        <p:nvSpPr>
          <p:cNvPr id="5" name="TextBox 4">
            <a:extLst>
              <a:ext uri="{FF2B5EF4-FFF2-40B4-BE49-F238E27FC236}">
                <a16:creationId xmlns:a16="http://schemas.microsoft.com/office/drawing/2014/main" id="{50BCF22F-62D3-4BF7-96DD-1DAFBE56FCBF}"/>
              </a:ext>
            </a:extLst>
          </p:cNvPr>
          <p:cNvSpPr txBox="1"/>
          <p:nvPr/>
        </p:nvSpPr>
        <p:spPr>
          <a:xfrm>
            <a:off x="3201612" y="3552345"/>
            <a:ext cx="3611551" cy="1569660"/>
          </a:xfrm>
          <a:prstGeom prst="rect">
            <a:avLst/>
          </a:prstGeom>
          <a:noFill/>
        </p:spPr>
        <p:txBody>
          <a:bodyPr wrap="square" rtlCol="0">
            <a:spAutoFit/>
          </a:bodyPr>
          <a:lstStyle/>
          <a:p>
            <a:r>
              <a:rPr lang="en-US" dirty="0">
                <a:solidFill>
                  <a:schemeClr val="accent5">
                    <a:lumMod val="50000"/>
                  </a:schemeClr>
                </a:solidFill>
              </a:rPr>
              <a:t>X-Axis Laser Intensity</a:t>
            </a:r>
          </a:p>
          <a:p>
            <a:r>
              <a:rPr lang="en-US" dirty="0">
                <a:solidFill>
                  <a:schemeClr val="accent2">
                    <a:lumMod val="75000"/>
                  </a:schemeClr>
                </a:solidFill>
              </a:rPr>
              <a:t>Y-Axis Laser Intensity</a:t>
            </a:r>
          </a:p>
          <a:p>
            <a:r>
              <a:rPr lang="en-US" dirty="0">
                <a:solidFill>
                  <a:schemeClr val="accent3">
                    <a:lumMod val="75000"/>
                  </a:schemeClr>
                </a:solidFill>
              </a:rPr>
              <a:t>Z-Axis Laser Intensity</a:t>
            </a:r>
          </a:p>
          <a:p>
            <a:endParaRPr lang="en-US" dirty="0"/>
          </a:p>
        </p:txBody>
      </p:sp>
    </p:spTree>
    <p:extLst>
      <p:ext uri="{BB962C8B-B14F-4D97-AF65-F5344CB8AC3E}">
        <p14:creationId xmlns:p14="http://schemas.microsoft.com/office/powerpoint/2010/main" val="3326039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ABFECD-3C15-B8A9-AE14-3E4C34843BB5}"/>
              </a:ext>
            </a:extLst>
          </p:cNvPr>
          <p:cNvSpPr>
            <a:spLocks noGrp="1"/>
          </p:cNvSpPr>
          <p:nvPr>
            <p:ph type="title"/>
          </p:nvPr>
        </p:nvSpPr>
        <p:spPr/>
        <p:txBody>
          <a:bodyPr/>
          <a:lstStyle/>
          <a:p>
            <a:r>
              <a:rPr lang="en-US" dirty="0"/>
              <a:t>Ground System</a:t>
            </a:r>
          </a:p>
        </p:txBody>
      </p:sp>
      <p:sp>
        <p:nvSpPr>
          <p:cNvPr id="4" name="Date Placeholder 3">
            <a:extLst>
              <a:ext uri="{FF2B5EF4-FFF2-40B4-BE49-F238E27FC236}">
                <a16:creationId xmlns:a16="http://schemas.microsoft.com/office/drawing/2014/main" id="{A4697662-F206-58FF-810F-419A27EB5014}"/>
              </a:ext>
            </a:extLst>
          </p:cNvPr>
          <p:cNvSpPr>
            <a:spLocks noGrp="1"/>
          </p:cNvSpPr>
          <p:nvPr>
            <p:ph type="dt" sz="half" idx="2"/>
          </p:nvPr>
        </p:nvSpPr>
        <p:spPr/>
        <p:txBody>
          <a:bodyPr/>
          <a:lstStyle/>
          <a:p>
            <a:fld id="{A9E79D4F-B57E-1C4E-8EE1-3B4427408A1A}" type="datetime4">
              <a:rPr lang="en-US" smtClean="0"/>
              <a:pPr/>
              <a:t>October 21, 2024</a:t>
            </a:fld>
            <a:endParaRPr lang="en-US" dirty="0"/>
          </a:p>
        </p:txBody>
      </p:sp>
      <p:sp>
        <p:nvSpPr>
          <p:cNvPr id="5" name="Content Placeholder 2">
            <a:extLst>
              <a:ext uri="{FF2B5EF4-FFF2-40B4-BE49-F238E27FC236}">
                <a16:creationId xmlns:a16="http://schemas.microsoft.com/office/drawing/2014/main" id="{1BDBB159-3475-40F0-3684-283E69307228}"/>
              </a:ext>
            </a:extLst>
          </p:cNvPr>
          <p:cNvSpPr>
            <a:spLocks noGrp="1"/>
          </p:cNvSpPr>
          <p:nvPr>
            <p:ph idx="1"/>
          </p:nvPr>
        </p:nvSpPr>
        <p:spPr>
          <a:xfrm>
            <a:off x="76200" y="857250"/>
            <a:ext cx="4495800" cy="4013200"/>
          </a:xfrm>
        </p:spPr>
        <p:txBody>
          <a:bodyPr>
            <a:normAutofit fontScale="92500"/>
          </a:bodyPr>
          <a:lstStyle/>
          <a:p>
            <a:r>
              <a:rPr lang="en-US" dirty="0"/>
              <a:t>New version of </a:t>
            </a:r>
            <a:r>
              <a:rPr lang="en-US" dirty="0" err="1"/>
              <a:t>ParameterLoader</a:t>
            </a:r>
            <a:endParaRPr lang="en-US" dirty="0"/>
          </a:p>
          <a:p>
            <a:pPr lvl="1"/>
            <a:r>
              <a:rPr lang="en-US" dirty="0"/>
              <a:t>35% less storage used</a:t>
            </a:r>
          </a:p>
          <a:p>
            <a:pPr lvl="2"/>
            <a:r>
              <a:rPr lang="en-US" dirty="0"/>
              <a:t>Current storage will last through 2031</a:t>
            </a:r>
          </a:p>
          <a:p>
            <a:pPr lvl="1"/>
            <a:r>
              <a:rPr lang="en-US" dirty="0"/>
              <a:t>27% increase in packets processed per second</a:t>
            </a:r>
          </a:p>
          <a:p>
            <a:pPr lvl="1"/>
            <a:r>
              <a:rPr lang="en-US" dirty="0"/>
              <a:t>Near Real-Time</a:t>
            </a:r>
          </a:p>
          <a:p>
            <a:pPr lvl="2"/>
            <a:r>
              <a:rPr lang="en-US" dirty="0"/>
              <a:t>Added the NRT DB as a Latest Recorded Value (LRT) table to ease data calls for the website</a:t>
            </a:r>
          </a:p>
          <a:p>
            <a:pPr lvl="2"/>
            <a:r>
              <a:rPr lang="en-US" dirty="0"/>
              <a:t>All parameters received in NRT are written to a single table with 1 row per parameter</a:t>
            </a:r>
          </a:p>
          <a:p>
            <a:pPr lvl="3"/>
            <a:r>
              <a:rPr lang="en-US" dirty="0"/>
              <a:t>Previous website calls involved multiple tables with complex JOINs</a:t>
            </a:r>
          </a:p>
        </p:txBody>
      </p:sp>
      <p:pic>
        <p:nvPicPr>
          <p:cNvPr id="6" name="Picture 5">
            <a:extLst>
              <a:ext uri="{FF2B5EF4-FFF2-40B4-BE49-F238E27FC236}">
                <a16:creationId xmlns:a16="http://schemas.microsoft.com/office/drawing/2014/main" id="{1ECCCD53-91D8-2260-108F-D7BE02DA58B2}"/>
              </a:ext>
            </a:extLst>
          </p:cNvPr>
          <p:cNvPicPr>
            <a:picLocks noChangeAspect="1"/>
          </p:cNvPicPr>
          <p:nvPr/>
        </p:nvPicPr>
        <p:blipFill>
          <a:blip r:embed="rId2"/>
          <a:stretch>
            <a:fillRect/>
          </a:stretch>
        </p:blipFill>
        <p:spPr>
          <a:xfrm>
            <a:off x="4572000" y="1034099"/>
            <a:ext cx="2380792" cy="1881325"/>
          </a:xfrm>
          <a:prstGeom prst="rect">
            <a:avLst/>
          </a:prstGeom>
        </p:spPr>
      </p:pic>
      <p:pic>
        <p:nvPicPr>
          <p:cNvPr id="7" name="Picture 6">
            <a:extLst>
              <a:ext uri="{FF2B5EF4-FFF2-40B4-BE49-F238E27FC236}">
                <a16:creationId xmlns:a16="http://schemas.microsoft.com/office/drawing/2014/main" id="{431C31C2-85C6-5B6B-D017-3E5127293F56}"/>
              </a:ext>
            </a:extLst>
          </p:cNvPr>
          <p:cNvPicPr>
            <a:picLocks noChangeAspect="1"/>
          </p:cNvPicPr>
          <p:nvPr/>
        </p:nvPicPr>
        <p:blipFill>
          <a:blip r:embed="rId3"/>
          <a:stretch>
            <a:fillRect/>
          </a:stretch>
        </p:blipFill>
        <p:spPr>
          <a:xfrm>
            <a:off x="6228541" y="2933470"/>
            <a:ext cx="2610025" cy="2062468"/>
          </a:xfrm>
          <a:prstGeom prst="rect">
            <a:avLst/>
          </a:prstGeom>
        </p:spPr>
      </p:pic>
    </p:spTree>
    <p:extLst>
      <p:ext uri="{BB962C8B-B14F-4D97-AF65-F5344CB8AC3E}">
        <p14:creationId xmlns:p14="http://schemas.microsoft.com/office/powerpoint/2010/main" val="2973327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E15CFE-5814-43DF-968F-342D1BE3212F}"/>
              </a:ext>
            </a:extLst>
          </p:cNvPr>
          <p:cNvSpPr>
            <a:spLocks noGrp="1"/>
          </p:cNvSpPr>
          <p:nvPr>
            <p:ph idx="1"/>
          </p:nvPr>
        </p:nvSpPr>
        <p:spPr/>
        <p:txBody>
          <a:bodyPr/>
          <a:lstStyle/>
          <a:p>
            <a:r>
              <a:rPr lang="en-US" sz="2000" dirty="0"/>
              <a:t>Update Instrument Assembly code to allow for tracking through low clouds.</a:t>
            </a:r>
          </a:p>
          <a:p>
            <a:pPr lvl="1"/>
            <a:r>
              <a:rPr lang="en-US" sz="1600" dirty="0"/>
              <a:t>The SAGE III engineers along with the science team are working to incorporate a new feature, called smart scanning, which would allow for the SAGE III payload to recapture the sun following an obscuration through a cloud. </a:t>
            </a:r>
          </a:p>
          <a:p>
            <a:pPr lvl="1"/>
            <a:r>
              <a:rPr lang="en-US" sz="1600" dirty="0"/>
              <a:t>The SAGE III operations team is hoping to load this but with the reduction in operations team the work for this has slowed down but will continue to move forward as availability allows. </a:t>
            </a:r>
          </a:p>
          <a:p>
            <a:r>
              <a:rPr lang="en-US" sz="1900" dirty="0"/>
              <a:t>A new Robo survey is due for the payload</a:t>
            </a:r>
          </a:p>
          <a:p>
            <a:pPr lvl="1"/>
            <a:r>
              <a:rPr lang="en-US" sz="1600" dirty="0"/>
              <a:t>The last Robo survey was conducted in 2022 and so it is time for the a new visual survey to see how the surfaces are aging</a:t>
            </a:r>
          </a:p>
          <a:p>
            <a:pPr lvl="1"/>
            <a:r>
              <a:rPr lang="en-US" sz="1600" dirty="0"/>
              <a:t>This is done when the robotic arm is within our area and contingent on the robotic arm schedule</a:t>
            </a:r>
          </a:p>
          <a:p>
            <a:endParaRPr lang="en-US" dirty="0"/>
          </a:p>
          <a:p>
            <a:pPr lvl="1"/>
            <a:endParaRPr lang="en-US" dirty="0"/>
          </a:p>
          <a:p>
            <a:endParaRPr lang="en-US" dirty="0"/>
          </a:p>
        </p:txBody>
      </p:sp>
      <p:sp>
        <p:nvSpPr>
          <p:cNvPr id="3" name="Title 2">
            <a:extLst>
              <a:ext uri="{FF2B5EF4-FFF2-40B4-BE49-F238E27FC236}">
                <a16:creationId xmlns:a16="http://schemas.microsoft.com/office/drawing/2014/main" id="{3CD718D0-6145-49D5-9D8B-A6F0778B915D}"/>
              </a:ext>
            </a:extLst>
          </p:cNvPr>
          <p:cNvSpPr>
            <a:spLocks noGrp="1"/>
          </p:cNvSpPr>
          <p:nvPr>
            <p:ph type="title"/>
          </p:nvPr>
        </p:nvSpPr>
        <p:spPr/>
        <p:txBody>
          <a:bodyPr/>
          <a:lstStyle/>
          <a:p>
            <a:r>
              <a:rPr lang="en-US" dirty="0"/>
              <a:t>Future Work</a:t>
            </a:r>
          </a:p>
        </p:txBody>
      </p:sp>
      <p:sp>
        <p:nvSpPr>
          <p:cNvPr id="4" name="Date Placeholder 3">
            <a:extLst>
              <a:ext uri="{FF2B5EF4-FFF2-40B4-BE49-F238E27FC236}">
                <a16:creationId xmlns:a16="http://schemas.microsoft.com/office/drawing/2014/main" id="{0EB3D44A-CA66-48BD-BCDD-537FBA46EB95}"/>
              </a:ext>
            </a:extLst>
          </p:cNvPr>
          <p:cNvSpPr>
            <a:spLocks noGrp="1"/>
          </p:cNvSpPr>
          <p:nvPr>
            <p:ph type="dt" sz="half" idx="2"/>
          </p:nvPr>
        </p:nvSpPr>
        <p:spPr/>
        <p:txBody>
          <a:bodyPr/>
          <a:lstStyle/>
          <a:p>
            <a:fld id="{A9E79D4F-B57E-1C4E-8EE1-3B4427408A1A}" type="datetime4">
              <a:rPr lang="en-US" smtClean="0"/>
              <a:pPr/>
              <a:t>October 21, 2024</a:t>
            </a:fld>
            <a:endParaRPr lang="en-US" dirty="0"/>
          </a:p>
        </p:txBody>
      </p:sp>
    </p:spTree>
    <p:extLst>
      <p:ext uri="{BB962C8B-B14F-4D97-AF65-F5344CB8AC3E}">
        <p14:creationId xmlns:p14="http://schemas.microsoft.com/office/powerpoint/2010/main" val="612455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A9E79D4F-B57E-1C4E-8EE1-3B4427408A1A}" type="datetime4">
              <a:rPr lang="en-US" smtClean="0"/>
              <a:t>October 21, 2024</a:t>
            </a:fld>
            <a:endParaRPr lang="en-US" dirty="0"/>
          </a:p>
        </p:txBody>
      </p:sp>
      <p:sp>
        <p:nvSpPr>
          <p:cNvPr id="5" name="Rectangle 4"/>
          <p:cNvSpPr/>
          <p:nvPr/>
        </p:nvSpPr>
        <p:spPr>
          <a:xfrm>
            <a:off x="2921550" y="2110085"/>
            <a:ext cx="330090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2713527" y="2770967"/>
            <a:ext cx="6126956" cy="1100301"/>
          </a:xfrm>
          <a:prstGeom prst="rect">
            <a:avLst/>
          </a:prstGeom>
          <a:noFill/>
          <a:ln w="9525">
            <a:noFill/>
            <a:miter lim="800000"/>
            <a:headEnd/>
            <a:tailEnd/>
          </a:ln>
        </p:spPr>
        <p:txBody>
          <a:bodyPr>
            <a:prstTxWarp prst="textNoShape">
              <a:avLst/>
            </a:prstTxWarp>
            <a:spAutoFit/>
          </a:bodyPr>
          <a:lstStyle/>
          <a:p>
            <a:pPr algn="r">
              <a:spcBef>
                <a:spcPts val="450"/>
              </a:spcBef>
            </a:pPr>
            <a:r>
              <a:rPr lang="en-US" sz="1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Mission Operations</a:t>
            </a:r>
          </a:p>
          <a:p>
            <a:pPr algn="r">
              <a:spcBef>
                <a:spcPts val="450"/>
              </a:spcBef>
            </a:pPr>
            <a:endParaRPr lang="en-US" sz="1500" b="1" dirty="0">
              <a:solidFill>
                <a:srgbClr val="FFFF00"/>
              </a:solidFill>
              <a:latin typeface="Helvetica Neue" panose="02000503000000020004" pitchFamily="2" charset="0"/>
              <a:ea typeface="Helvetica Neue" panose="02000503000000020004" pitchFamily="2" charset="0"/>
              <a:cs typeface="Helvetica Neue" panose="02000503000000020004" pitchFamily="2" charset="0"/>
            </a:endParaRPr>
          </a:p>
          <a:p>
            <a:pPr algn="r">
              <a:spcBef>
                <a:spcPts val="450"/>
              </a:spcBef>
            </a:pPr>
            <a:r>
              <a:rPr lang="en-US" sz="1200" b="1" dirty="0">
                <a:solidFill>
                  <a:srgbClr val="EF9337"/>
                </a:solidFill>
                <a:latin typeface="Helvetica Neue" panose="02000503000000020004" pitchFamily="2" charset="0"/>
                <a:ea typeface="Helvetica Neue" panose="02000503000000020004" pitchFamily="2" charset="0"/>
                <a:cs typeface="Helvetica Neue" panose="02000503000000020004" pitchFamily="2" charset="0"/>
              </a:rPr>
              <a:t>Jamie Nehrir</a:t>
            </a:r>
          </a:p>
          <a:p>
            <a:pPr algn="r">
              <a:spcBef>
                <a:spcPts val="450"/>
              </a:spcBef>
            </a:pPr>
            <a:r>
              <a:rPr lang="en-US" sz="1200" b="1" dirty="0">
                <a:solidFill>
                  <a:srgbClr val="EF9337"/>
                </a:solidFill>
                <a:latin typeface="Helvetica Neue" panose="02000503000000020004" pitchFamily="2" charset="0"/>
                <a:ea typeface="Helvetica Neue" panose="02000503000000020004" pitchFamily="2" charset="0"/>
                <a:cs typeface="Helvetica Neue" panose="02000503000000020004" pitchFamily="2" charset="0"/>
              </a:rPr>
              <a:t>Mission Operations Manager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024F15-809A-AFD7-2D67-544D26DB57EC}"/>
              </a:ext>
            </a:extLst>
          </p:cNvPr>
          <p:cNvSpPr>
            <a:spLocks noGrp="1"/>
          </p:cNvSpPr>
          <p:nvPr>
            <p:ph idx="1"/>
          </p:nvPr>
        </p:nvSpPr>
        <p:spPr/>
        <p:txBody>
          <a:bodyPr/>
          <a:lstStyle/>
          <a:p>
            <a:r>
              <a:rPr lang="en-US" dirty="0"/>
              <a:t>Deposition masses are reported relative to the respective start of the time series</a:t>
            </a:r>
          </a:p>
          <a:p>
            <a:r>
              <a:rPr lang="en-US" dirty="0"/>
              <a:t>The 1-σ error intervals were computed from the solar flux-induced thermal noise on the TQCM crystal beat frequencies</a:t>
            </a:r>
          </a:p>
          <a:p>
            <a:r>
              <a:rPr lang="en-US" dirty="0"/>
              <a:t>The time series plots show how much contamination was directly deposited onto each sensor. (No vacuum conductance corrections through the sensor inlets are made to derive incident flux)</a:t>
            </a:r>
          </a:p>
          <a:p>
            <a:r>
              <a:rPr lang="en-US" dirty="0"/>
              <a:t> At ~17:20 on 10/09/2023 a leak was reported on Russia’s MLM module. With a total volume of fluid leaked reported to 72 liters of polydimethylsiloxane silicone. </a:t>
            </a:r>
          </a:p>
          <a:p>
            <a:endParaRPr lang="en-US" dirty="0"/>
          </a:p>
        </p:txBody>
      </p:sp>
      <p:sp>
        <p:nvSpPr>
          <p:cNvPr id="3" name="Title 2">
            <a:extLst>
              <a:ext uri="{FF2B5EF4-FFF2-40B4-BE49-F238E27FC236}">
                <a16:creationId xmlns:a16="http://schemas.microsoft.com/office/drawing/2014/main" id="{4B4DCBB7-1DBD-065C-678E-0EB0B9829A00}"/>
              </a:ext>
            </a:extLst>
          </p:cNvPr>
          <p:cNvSpPr>
            <a:spLocks noGrp="1"/>
          </p:cNvSpPr>
          <p:nvPr>
            <p:ph type="title"/>
          </p:nvPr>
        </p:nvSpPr>
        <p:spPr/>
        <p:txBody>
          <a:bodyPr/>
          <a:lstStyle/>
          <a:p>
            <a:r>
              <a:rPr lang="en-US" dirty="0"/>
              <a:t>Notes on Time Series</a:t>
            </a:r>
          </a:p>
        </p:txBody>
      </p:sp>
      <p:sp>
        <p:nvSpPr>
          <p:cNvPr id="4" name="Date Placeholder 3">
            <a:extLst>
              <a:ext uri="{FF2B5EF4-FFF2-40B4-BE49-F238E27FC236}">
                <a16:creationId xmlns:a16="http://schemas.microsoft.com/office/drawing/2014/main" id="{EFA51458-8CBC-A583-9617-A3BC89EDCDD1}"/>
              </a:ext>
            </a:extLst>
          </p:cNvPr>
          <p:cNvSpPr>
            <a:spLocks noGrp="1"/>
          </p:cNvSpPr>
          <p:nvPr>
            <p:ph type="dt" sz="half" idx="2"/>
          </p:nvPr>
        </p:nvSpPr>
        <p:spPr/>
        <p:txBody>
          <a:bodyPr/>
          <a:lstStyle/>
          <a:p>
            <a:fld id="{A9E79D4F-B57E-1C4E-8EE1-3B4427408A1A}" type="datetime4">
              <a:rPr lang="en-US" smtClean="0"/>
              <a:pPr/>
              <a:t>October 21, 2024</a:t>
            </a:fld>
            <a:endParaRPr lang="en-US" dirty="0"/>
          </a:p>
        </p:txBody>
      </p:sp>
    </p:spTree>
    <p:extLst>
      <p:ext uri="{BB962C8B-B14F-4D97-AF65-F5344CB8AC3E}">
        <p14:creationId xmlns:p14="http://schemas.microsoft.com/office/powerpoint/2010/main" val="374194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Mission Operation Overview</a:t>
            </a:r>
          </a:p>
          <a:p>
            <a:r>
              <a:rPr lang="en-US" dirty="0"/>
              <a:t>What Has Change in the Last Year</a:t>
            </a:r>
          </a:p>
          <a:p>
            <a:r>
              <a:rPr lang="en-US" dirty="0"/>
              <a:t>Future Work</a:t>
            </a:r>
          </a:p>
        </p:txBody>
      </p:sp>
      <p:sp>
        <p:nvSpPr>
          <p:cNvPr id="3" name="Title 2"/>
          <p:cNvSpPr>
            <a:spLocks noGrp="1"/>
          </p:cNvSpPr>
          <p:nvPr>
            <p:ph type="title"/>
          </p:nvPr>
        </p:nvSpPr>
        <p:spPr/>
        <p:txBody>
          <a:bodyPr/>
          <a:lstStyle/>
          <a:p>
            <a:r>
              <a:rPr lang="en-US" dirty="0"/>
              <a:t>Outline</a:t>
            </a:r>
          </a:p>
        </p:txBody>
      </p:sp>
      <p:sp>
        <p:nvSpPr>
          <p:cNvPr id="4" name="Date Placeholder 3"/>
          <p:cNvSpPr>
            <a:spLocks noGrp="1"/>
          </p:cNvSpPr>
          <p:nvPr>
            <p:ph type="dt" sz="half" idx="2"/>
          </p:nvPr>
        </p:nvSpPr>
        <p:spPr/>
        <p:txBody>
          <a:bodyPr/>
          <a:lstStyle/>
          <a:p>
            <a:fld id="{A9E79D4F-B57E-1C4E-8EE1-3B4427408A1A}" type="datetime4">
              <a:rPr lang="en-US" smtClean="0"/>
              <a:pPr/>
              <a:t>October 21, 2024</a:t>
            </a:fld>
            <a:endParaRPr lang="en-US" dirty="0"/>
          </a:p>
        </p:txBody>
      </p:sp>
    </p:spTree>
    <p:extLst>
      <p:ext uri="{BB962C8B-B14F-4D97-AF65-F5344CB8AC3E}">
        <p14:creationId xmlns:p14="http://schemas.microsoft.com/office/powerpoint/2010/main" val="775780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a:t>Mission Operations Goals</a:t>
            </a:r>
          </a:p>
          <a:p>
            <a:pPr lvl="1"/>
            <a:r>
              <a:rPr lang="en-US" sz="1400" dirty="0"/>
              <a:t>Commanding and downloading data on a weekly/daily basis </a:t>
            </a:r>
          </a:p>
          <a:p>
            <a:pPr lvl="1"/>
            <a:r>
              <a:rPr lang="en-US" sz="1400" dirty="0"/>
              <a:t>Respond to anomalies within a timely manner</a:t>
            </a:r>
          </a:p>
          <a:p>
            <a:pPr lvl="2"/>
            <a:r>
              <a:rPr lang="en-US" sz="1100" dirty="0"/>
              <a:t>Average response is about 4.9 hours (time from the anomaly to returning to science taking)</a:t>
            </a:r>
          </a:p>
          <a:p>
            <a:pPr lvl="1"/>
            <a:r>
              <a:rPr lang="en-US" sz="1400" dirty="0"/>
              <a:t>Maintaining the health and safety of the SAGE III payload</a:t>
            </a:r>
          </a:p>
          <a:p>
            <a:pPr lvl="2"/>
            <a:r>
              <a:rPr lang="en-US" sz="1200" dirty="0"/>
              <a:t>Daily engineering checks</a:t>
            </a:r>
          </a:p>
          <a:p>
            <a:pPr lvl="2"/>
            <a:r>
              <a:rPr lang="en-US" sz="1200" dirty="0"/>
              <a:t>Trending of engineering data and science metrics</a:t>
            </a:r>
          </a:p>
          <a:p>
            <a:pPr lvl="2"/>
            <a:r>
              <a:rPr lang="en-US" sz="1200" dirty="0"/>
              <a:t>Supply contamination data to ISS for a detailed understanding of the space environment</a:t>
            </a:r>
          </a:p>
          <a:p>
            <a:pPr lvl="2"/>
            <a:r>
              <a:rPr lang="en-US" sz="1200" dirty="0"/>
              <a:t>Execute maintenance activities (Boresight alignment analysis, Attenuator mechanism trending, CCD Characterization analysis, Azimuth Range of motion execution) </a:t>
            </a:r>
          </a:p>
          <a:p>
            <a:pPr lvl="1"/>
            <a:r>
              <a:rPr lang="en-US" sz="1400" dirty="0"/>
              <a:t>Process and distribute SAGE III data</a:t>
            </a:r>
          </a:p>
          <a:p>
            <a:pPr lvl="2"/>
            <a:r>
              <a:rPr lang="en-US" sz="1200" dirty="0"/>
              <a:t>Process Ground Support Equipment (GSE) and Solid State Memory Card (SSMC) in near real-time  (8-5 ET)</a:t>
            </a:r>
          </a:p>
          <a:p>
            <a:pPr lvl="2"/>
            <a:r>
              <a:rPr lang="en-US" sz="1200" dirty="0"/>
              <a:t>Processes 24 hours of SSMC data daily</a:t>
            </a:r>
          </a:p>
          <a:p>
            <a:pPr lvl="2"/>
            <a:r>
              <a:rPr lang="en-US" sz="1200" dirty="0"/>
              <a:t>Generates daily SCF files</a:t>
            </a:r>
          </a:p>
          <a:p>
            <a:pPr lvl="3"/>
            <a:r>
              <a:rPr lang="en-US" sz="1050" dirty="0"/>
              <a:t>Level 0 and ancillary data</a:t>
            </a:r>
          </a:p>
          <a:p>
            <a:pPr lvl="2"/>
            <a:r>
              <a:rPr lang="en-US" sz="1200" dirty="0"/>
              <a:t>Generates and distributes daily ESA/TASI Hexapod data files </a:t>
            </a:r>
          </a:p>
          <a:p>
            <a:pPr marL="342891" lvl="1" indent="0">
              <a:buNone/>
            </a:pPr>
            <a:endParaRPr lang="en-US" sz="1500" dirty="0"/>
          </a:p>
          <a:p>
            <a:pPr marL="342891" lvl="1" indent="0">
              <a:buNone/>
            </a:pPr>
            <a:endParaRPr lang="en-US" dirty="0"/>
          </a:p>
          <a:p>
            <a:pPr lvl="1"/>
            <a:endParaRPr lang="en-US" dirty="0"/>
          </a:p>
          <a:p>
            <a:pPr lvl="1"/>
            <a:endParaRPr lang="en-US" dirty="0"/>
          </a:p>
        </p:txBody>
      </p:sp>
      <p:sp>
        <p:nvSpPr>
          <p:cNvPr id="3" name="Title 2"/>
          <p:cNvSpPr>
            <a:spLocks noGrp="1"/>
          </p:cNvSpPr>
          <p:nvPr>
            <p:ph type="title"/>
          </p:nvPr>
        </p:nvSpPr>
        <p:spPr/>
        <p:txBody>
          <a:bodyPr/>
          <a:lstStyle/>
          <a:p>
            <a:r>
              <a:rPr lang="en-US" dirty="0"/>
              <a:t>Ops Overview</a:t>
            </a:r>
          </a:p>
        </p:txBody>
      </p:sp>
      <p:sp>
        <p:nvSpPr>
          <p:cNvPr id="4" name="Date Placeholder 3"/>
          <p:cNvSpPr>
            <a:spLocks noGrp="1"/>
          </p:cNvSpPr>
          <p:nvPr>
            <p:ph type="dt" sz="half" idx="2"/>
          </p:nvPr>
        </p:nvSpPr>
        <p:spPr/>
        <p:txBody>
          <a:bodyPr/>
          <a:lstStyle/>
          <a:p>
            <a:fld id="{A9E79D4F-B57E-1C4E-8EE1-3B4427408A1A}" type="datetime4">
              <a:rPr lang="en-US" smtClean="0"/>
              <a:pPr/>
              <a:t>October 21, 2024</a:t>
            </a:fld>
            <a:endParaRPr lang="en-US" dirty="0"/>
          </a:p>
        </p:txBody>
      </p:sp>
    </p:spTree>
    <p:extLst>
      <p:ext uri="{BB962C8B-B14F-4D97-AF65-F5344CB8AC3E}">
        <p14:creationId xmlns:p14="http://schemas.microsoft.com/office/powerpoint/2010/main" val="2139579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Ops Team</a:t>
            </a:r>
          </a:p>
        </p:txBody>
      </p:sp>
      <p:sp>
        <p:nvSpPr>
          <p:cNvPr id="4" name="Date Placeholder 3"/>
          <p:cNvSpPr>
            <a:spLocks noGrp="1"/>
          </p:cNvSpPr>
          <p:nvPr>
            <p:ph type="dt" sz="half" idx="2"/>
          </p:nvPr>
        </p:nvSpPr>
        <p:spPr/>
        <p:txBody>
          <a:bodyPr/>
          <a:lstStyle/>
          <a:p>
            <a:fld id="{A9E79D4F-B57E-1C4E-8EE1-3B4427408A1A}" type="datetime4">
              <a:rPr lang="en-US" smtClean="0"/>
              <a:t>October 21, 2024</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34957808"/>
              </p:ext>
            </p:extLst>
          </p:nvPr>
        </p:nvGraphicFramePr>
        <p:xfrm>
          <a:off x="1397000" y="790015"/>
          <a:ext cx="6657788" cy="3627120"/>
        </p:xfrm>
        <a:graphic>
          <a:graphicData uri="http://schemas.openxmlformats.org/drawingml/2006/table">
            <a:tbl>
              <a:tblPr firstRow="1" bandRow="1">
                <a:tableStyleId>{7DF18680-E054-41AD-8BC1-D1AEF772440D}</a:tableStyleId>
              </a:tblPr>
              <a:tblGrid>
                <a:gridCol w="2475753">
                  <a:extLst>
                    <a:ext uri="{9D8B030D-6E8A-4147-A177-3AD203B41FA5}">
                      <a16:colId xmlns:a16="http://schemas.microsoft.com/office/drawing/2014/main" val="20000"/>
                    </a:ext>
                  </a:extLst>
                </a:gridCol>
                <a:gridCol w="4182035">
                  <a:extLst>
                    <a:ext uri="{9D8B030D-6E8A-4147-A177-3AD203B41FA5}">
                      <a16:colId xmlns:a16="http://schemas.microsoft.com/office/drawing/2014/main" val="20001"/>
                    </a:ext>
                  </a:extLst>
                </a:gridCol>
              </a:tblGrid>
              <a:tr h="439639">
                <a:tc gridSpan="2">
                  <a:txBody>
                    <a:bodyPr/>
                    <a:lstStyle/>
                    <a:p>
                      <a:pPr algn="ctr"/>
                      <a:r>
                        <a:rPr lang="en-US" sz="2800" dirty="0"/>
                        <a:t>SAGE III Payload Operations</a:t>
                      </a:r>
                      <a:r>
                        <a:rPr lang="en-US" sz="2800" baseline="0" dirty="0"/>
                        <a:t> Center</a:t>
                      </a:r>
                      <a:endParaRPr lang="en-US" sz="2800" dirty="0"/>
                    </a:p>
                  </a:txBody>
                  <a:tcPr/>
                </a:tc>
                <a:tc hMerge="1">
                  <a:txBody>
                    <a:bodyPr/>
                    <a:lstStyle/>
                    <a:p>
                      <a:endParaRPr lang="en-US" dirty="0"/>
                    </a:p>
                  </a:txBody>
                  <a:tcPr/>
                </a:tc>
                <a:extLst>
                  <a:ext uri="{0D108BD9-81ED-4DB2-BD59-A6C34878D82A}">
                    <a16:rowId xmlns:a16="http://schemas.microsoft.com/office/drawing/2014/main" val="10000"/>
                  </a:ext>
                </a:extLst>
              </a:tr>
              <a:tr h="338183">
                <a:tc>
                  <a:txBody>
                    <a:bodyPr/>
                    <a:lstStyle/>
                    <a:p>
                      <a:r>
                        <a:rPr lang="en-US" sz="1800" dirty="0">
                          <a:latin typeface="Arial" panose="020B0604020202020204" pitchFamily="34" charset="0"/>
                          <a:cs typeface="Arial" panose="020B0604020202020204" pitchFamily="34" charset="0"/>
                        </a:rPr>
                        <a:t>Jamie Nehrir</a:t>
                      </a:r>
                    </a:p>
                  </a:txBody>
                  <a:tcPr/>
                </a:tc>
                <a:tc>
                  <a:txBody>
                    <a:bodyPr/>
                    <a:lstStyle/>
                    <a:p>
                      <a:r>
                        <a:rPr lang="en-US" sz="1800" dirty="0">
                          <a:latin typeface="Arial" panose="020B0604020202020204" pitchFamily="34" charset="0"/>
                          <a:cs typeface="Arial" panose="020B0604020202020204" pitchFamily="34" charset="0"/>
                        </a:rPr>
                        <a:t>Mission Operations Manager</a:t>
                      </a:r>
                    </a:p>
                  </a:txBody>
                  <a:tcPr/>
                </a:tc>
                <a:extLst>
                  <a:ext uri="{0D108BD9-81ED-4DB2-BD59-A6C34878D82A}">
                    <a16:rowId xmlns:a16="http://schemas.microsoft.com/office/drawing/2014/main" val="10001"/>
                  </a:ext>
                </a:extLst>
              </a:tr>
              <a:tr h="273879">
                <a:tc>
                  <a:txBody>
                    <a:bodyPr/>
                    <a:lstStyle/>
                    <a:p>
                      <a:pPr marL="0" marR="0" algn="just">
                        <a:spcBef>
                          <a:spcPts val="600"/>
                        </a:spcBef>
                        <a:spcAft>
                          <a:spcPts val="900"/>
                        </a:spcAft>
                      </a:pPr>
                      <a:r>
                        <a:rPr lang="en-US" sz="1800" dirty="0">
                          <a:latin typeface="Arial" panose="020B0604020202020204" pitchFamily="34" charset="0"/>
                          <a:cs typeface="Arial" panose="020B0604020202020204" pitchFamily="34" charset="0"/>
                        </a:rPr>
                        <a:t>Andrew</a:t>
                      </a:r>
                      <a:r>
                        <a:rPr lang="en-US" sz="1800" baseline="0" dirty="0">
                          <a:latin typeface="Arial" panose="020B0604020202020204" pitchFamily="34" charset="0"/>
                          <a:cs typeface="Arial" panose="020B0604020202020204" pitchFamily="34" charset="0"/>
                        </a:rPr>
                        <a:t> Peterson</a:t>
                      </a:r>
                      <a:endParaRPr lang="en-US" sz="1800" dirty="0">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0" marR="0" algn="l">
                        <a:spcBef>
                          <a:spcPts val="600"/>
                        </a:spcBef>
                        <a:spcAft>
                          <a:spcPts val="900"/>
                        </a:spcAft>
                      </a:pPr>
                      <a:r>
                        <a:rPr lang="en-US" sz="1800" dirty="0">
                          <a:latin typeface="Arial" panose="020B0604020202020204" pitchFamily="34" charset="0"/>
                          <a:cs typeface="Arial" panose="020B0604020202020204" pitchFamily="34" charset="0"/>
                        </a:rPr>
                        <a:t>Ground System Lead</a:t>
                      </a:r>
                      <a:endParaRPr lang="en-US" sz="1800" dirty="0">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3043693234"/>
                  </a:ext>
                </a:extLst>
              </a:tr>
              <a:tr h="273879">
                <a:tc>
                  <a:txBody>
                    <a:bodyPr/>
                    <a:lstStyle/>
                    <a:p>
                      <a:pPr marL="0" marR="0" algn="just">
                        <a:spcBef>
                          <a:spcPts val="600"/>
                        </a:spcBef>
                        <a:spcAft>
                          <a:spcPts val="900"/>
                        </a:spcAft>
                      </a:pPr>
                      <a:r>
                        <a:rPr lang="en-US" sz="1800" dirty="0">
                          <a:latin typeface="Arial" panose="020B0604020202020204" pitchFamily="34" charset="0"/>
                          <a:cs typeface="Arial" panose="020B0604020202020204" pitchFamily="34" charset="0"/>
                        </a:rPr>
                        <a:t>Greg Paxton</a:t>
                      </a:r>
                      <a:endParaRPr lang="en-US" sz="1800" dirty="0">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0" marR="0" algn="just">
                        <a:spcBef>
                          <a:spcPts val="600"/>
                        </a:spcBef>
                        <a:spcAft>
                          <a:spcPts val="900"/>
                        </a:spcAft>
                      </a:pPr>
                      <a:r>
                        <a:rPr lang="en-US" sz="1800" dirty="0">
                          <a:latin typeface="Arial" panose="020B0604020202020204" pitchFamily="34" charset="0"/>
                          <a:cs typeface="Arial" panose="020B0604020202020204" pitchFamily="34" charset="0"/>
                        </a:rPr>
                        <a:t>Ground Systems Manager</a:t>
                      </a:r>
                      <a:endParaRPr lang="en-US" sz="1800" dirty="0">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273879">
                <a:tc>
                  <a:txBody>
                    <a:bodyPr/>
                    <a:lstStyle/>
                    <a:p>
                      <a:pPr marL="0" marR="0" lvl="0" indent="0" algn="just" defTabSz="685783" rtl="0" eaLnBrk="1" fontAlgn="auto" latinLnBrk="0" hangingPunct="1">
                        <a:lnSpc>
                          <a:spcPct val="100000"/>
                        </a:lnSpc>
                        <a:spcBef>
                          <a:spcPts val="600"/>
                        </a:spcBef>
                        <a:spcAft>
                          <a:spcPts val="900"/>
                        </a:spcAft>
                        <a:buClrTx/>
                        <a:buSzTx/>
                        <a:buFontTx/>
                        <a:buNone/>
                        <a:tabLst/>
                        <a:defRPr/>
                      </a:pPr>
                      <a:r>
                        <a:rPr lang="en-US" sz="1800" dirty="0">
                          <a:latin typeface="Arial" panose="020B0604020202020204" pitchFamily="34" charset="0"/>
                          <a:ea typeface="Times New Roman"/>
                          <a:cs typeface="Arial" panose="020B0604020202020204" pitchFamily="34" charset="0"/>
                        </a:rPr>
                        <a:t>Samuel Porter</a:t>
                      </a:r>
                    </a:p>
                  </a:txBody>
                  <a:tcPr marL="68580" marR="68580" marT="0" marB="0" anchor="ctr"/>
                </a:tc>
                <a:tc>
                  <a:txBody>
                    <a:bodyPr/>
                    <a:lstStyle/>
                    <a:p>
                      <a:pPr marL="0" marR="0" algn="just">
                        <a:spcBef>
                          <a:spcPts val="600"/>
                        </a:spcBef>
                        <a:spcAft>
                          <a:spcPts val="900"/>
                        </a:spcAft>
                      </a:pPr>
                      <a:r>
                        <a:rPr lang="en-US" sz="1800" dirty="0">
                          <a:latin typeface="Arial" panose="020B0604020202020204" pitchFamily="34" charset="0"/>
                          <a:ea typeface="Times New Roman"/>
                          <a:cs typeface="Arial" panose="020B0604020202020204" pitchFamily="34" charset="0"/>
                        </a:rPr>
                        <a:t>Deputy Mission Operations Manager</a:t>
                      </a:r>
                    </a:p>
                  </a:txBody>
                  <a:tcPr marL="68580" marR="68580" marT="0" marB="0" anchor="ctr"/>
                </a:tc>
                <a:extLst>
                  <a:ext uri="{0D108BD9-81ED-4DB2-BD59-A6C34878D82A}">
                    <a16:rowId xmlns:a16="http://schemas.microsoft.com/office/drawing/2014/main" val="3998293146"/>
                  </a:ext>
                </a:extLst>
              </a:tr>
              <a:tr h="273879">
                <a:tc>
                  <a:txBody>
                    <a:bodyPr/>
                    <a:lstStyle/>
                    <a:p>
                      <a:pPr marL="0" marR="0" algn="just">
                        <a:spcBef>
                          <a:spcPts val="600"/>
                        </a:spcBef>
                        <a:spcAft>
                          <a:spcPts val="900"/>
                        </a:spcAft>
                      </a:pPr>
                      <a:r>
                        <a:rPr lang="en-US" sz="1800" dirty="0">
                          <a:latin typeface="Arial" panose="020B0604020202020204" pitchFamily="34" charset="0"/>
                          <a:cs typeface="Arial" panose="020B0604020202020204" pitchFamily="34" charset="0"/>
                        </a:rPr>
                        <a:t>James Farmer</a:t>
                      </a:r>
                      <a:endParaRPr lang="en-US" sz="1800" dirty="0">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0" marR="0" algn="just">
                        <a:spcBef>
                          <a:spcPts val="600"/>
                        </a:spcBef>
                        <a:spcAft>
                          <a:spcPts val="900"/>
                        </a:spcAft>
                      </a:pPr>
                      <a:r>
                        <a:rPr lang="en-US" sz="1800" dirty="0">
                          <a:latin typeface="Arial" panose="020B0604020202020204" pitchFamily="34" charset="0"/>
                          <a:cs typeface="Arial" panose="020B0604020202020204" pitchFamily="34" charset="0"/>
                        </a:rPr>
                        <a:t>Ground Systems Engineer</a:t>
                      </a:r>
                      <a:endParaRPr lang="en-US" sz="1800" dirty="0">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273879">
                <a:tc>
                  <a:txBody>
                    <a:bodyPr/>
                    <a:lstStyle/>
                    <a:p>
                      <a:pPr marL="0" marR="0" lvl="0" indent="0" algn="just" defTabSz="685783" rtl="0" eaLnBrk="1" fontAlgn="auto" latinLnBrk="0" hangingPunct="1">
                        <a:lnSpc>
                          <a:spcPct val="100000"/>
                        </a:lnSpc>
                        <a:spcBef>
                          <a:spcPts val="600"/>
                        </a:spcBef>
                        <a:spcAft>
                          <a:spcPts val="900"/>
                        </a:spcAft>
                        <a:buClrTx/>
                        <a:buSzTx/>
                        <a:buFontTx/>
                        <a:buNone/>
                        <a:tabLst/>
                        <a:defRPr/>
                      </a:pPr>
                      <a:r>
                        <a:rPr lang="en-US" sz="1800" dirty="0">
                          <a:latin typeface="Arial" panose="020B0604020202020204" pitchFamily="34" charset="0"/>
                          <a:ea typeface="Times New Roman"/>
                          <a:cs typeface="Arial" panose="020B0604020202020204" pitchFamily="34" charset="0"/>
                        </a:rPr>
                        <a:t>Rick Farmer</a:t>
                      </a:r>
                    </a:p>
                  </a:txBody>
                  <a:tcPr marL="68580" marR="68580" marT="0" marB="0" anchor="ctr"/>
                </a:tc>
                <a:tc>
                  <a:txBody>
                    <a:bodyPr/>
                    <a:lstStyle/>
                    <a:p>
                      <a:pPr marL="0" marR="0" algn="just">
                        <a:spcBef>
                          <a:spcPts val="600"/>
                        </a:spcBef>
                        <a:spcAft>
                          <a:spcPts val="900"/>
                        </a:spcAft>
                      </a:pPr>
                      <a:r>
                        <a:rPr lang="en-US" sz="1800" dirty="0">
                          <a:latin typeface="Arial" panose="020B0604020202020204" pitchFamily="34" charset="0"/>
                          <a:ea typeface="Times New Roman"/>
                          <a:cs typeface="Arial" panose="020B0604020202020204" pitchFamily="34" charset="0"/>
                        </a:rPr>
                        <a:t>Ground Systems Engineer</a:t>
                      </a:r>
                    </a:p>
                  </a:txBody>
                  <a:tcPr marL="68580" marR="68580" marT="0" marB="0" anchor="ctr"/>
                </a:tc>
                <a:extLst>
                  <a:ext uri="{0D108BD9-81ED-4DB2-BD59-A6C34878D82A}">
                    <a16:rowId xmlns:a16="http://schemas.microsoft.com/office/drawing/2014/main" val="60128120"/>
                  </a:ext>
                </a:extLst>
              </a:tr>
              <a:tr h="273879">
                <a:tc>
                  <a:txBody>
                    <a:bodyPr/>
                    <a:lstStyle/>
                    <a:p>
                      <a:r>
                        <a:rPr lang="en-US" sz="1800" dirty="0">
                          <a:latin typeface="Arial" panose="020B0604020202020204" pitchFamily="34" charset="0"/>
                          <a:cs typeface="Arial" panose="020B0604020202020204" pitchFamily="34" charset="0"/>
                        </a:rPr>
                        <a:t>Caitlyn</a:t>
                      </a:r>
                      <a:r>
                        <a:rPr lang="en-US" sz="1800" baseline="0" dirty="0">
                          <a:latin typeface="Arial" panose="020B0604020202020204" pitchFamily="34" charset="0"/>
                          <a:cs typeface="Arial" panose="020B0604020202020204" pitchFamily="34" charset="0"/>
                        </a:rPr>
                        <a:t> Stone</a:t>
                      </a:r>
                      <a:endParaRPr lang="en-US" sz="1800" dirty="0">
                        <a:latin typeface="Arial" panose="020B0604020202020204" pitchFamily="34" charset="0"/>
                        <a:cs typeface="Arial" panose="020B0604020202020204" pitchFamily="34" charset="0"/>
                      </a:endParaRPr>
                    </a:p>
                  </a:txBody>
                  <a:tcPr marL="68580" marR="68580" marT="0" marB="0" anchor="ctr"/>
                </a:tc>
                <a:tc>
                  <a:txBody>
                    <a:bodyPr/>
                    <a:lstStyle/>
                    <a:p>
                      <a:pPr marL="0" marR="0" algn="just">
                        <a:spcBef>
                          <a:spcPts val="600"/>
                        </a:spcBef>
                        <a:spcAft>
                          <a:spcPts val="900"/>
                        </a:spcAft>
                      </a:pPr>
                      <a:r>
                        <a:rPr lang="en-US" sz="1800" dirty="0">
                          <a:latin typeface="Arial" panose="020B0604020202020204" pitchFamily="34" charset="0"/>
                          <a:ea typeface="Times New Roman"/>
                          <a:cs typeface="Arial" panose="020B0604020202020204" pitchFamily="34" charset="0"/>
                        </a:rPr>
                        <a:t>Payload Engineer</a:t>
                      </a:r>
                    </a:p>
                  </a:txBody>
                  <a:tcPr marL="68580" marR="68580" marT="0" marB="0" anchor="ctr"/>
                </a:tc>
                <a:extLst>
                  <a:ext uri="{0D108BD9-81ED-4DB2-BD59-A6C34878D82A}">
                    <a16:rowId xmlns:a16="http://schemas.microsoft.com/office/drawing/2014/main" val="10009"/>
                  </a:ext>
                </a:extLst>
              </a:tr>
              <a:tr h="273879">
                <a:tc>
                  <a:txBody>
                    <a:bodyPr/>
                    <a:lstStyle/>
                    <a:p>
                      <a:r>
                        <a:rPr lang="en-US" sz="1800" dirty="0">
                          <a:latin typeface="Arial" panose="020B0604020202020204" pitchFamily="34" charset="0"/>
                          <a:cs typeface="Arial" panose="020B0604020202020204" pitchFamily="34" charset="0"/>
                        </a:rPr>
                        <a:t>Donald Cleckner</a:t>
                      </a:r>
                    </a:p>
                  </a:txBody>
                  <a:tcPr marL="68580" marR="68580" marT="0" marB="0" anchor="ctr"/>
                </a:tc>
                <a:tc>
                  <a:txBody>
                    <a:bodyPr/>
                    <a:lstStyle/>
                    <a:p>
                      <a:r>
                        <a:rPr lang="en-US" sz="1800" dirty="0">
                          <a:latin typeface="Arial" panose="020B0604020202020204" pitchFamily="34" charset="0"/>
                          <a:cs typeface="Arial" panose="020B0604020202020204" pitchFamily="34" charset="0"/>
                        </a:rPr>
                        <a:t>Payload Engineer</a:t>
                      </a:r>
                    </a:p>
                  </a:txBody>
                  <a:tcPr marL="68580" marR="68580" marT="0" marB="0" anchor="ctr"/>
                </a:tc>
                <a:extLst>
                  <a:ext uri="{0D108BD9-81ED-4DB2-BD59-A6C34878D82A}">
                    <a16:rowId xmlns:a16="http://schemas.microsoft.com/office/drawing/2014/main" val="10012"/>
                  </a:ext>
                </a:extLst>
              </a:tr>
              <a:tr h="273879">
                <a:tc>
                  <a:txBody>
                    <a:bodyPr/>
                    <a:lstStyle/>
                    <a:p>
                      <a:r>
                        <a:rPr lang="en-US" sz="1800" dirty="0">
                          <a:latin typeface="Arial" panose="020B0604020202020204" pitchFamily="34" charset="0"/>
                          <a:cs typeface="Arial" panose="020B0604020202020204" pitchFamily="34" charset="0"/>
                        </a:rPr>
                        <a:t>James Losey</a:t>
                      </a:r>
                    </a:p>
                  </a:txBody>
                  <a:tcPr marL="68580" marR="68580" marT="0" marB="0"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Payload Engineer/ Contamination Engineer</a:t>
                      </a:r>
                    </a:p>
                  </a:txBody>
                  <a:tcPr marL="68580" marR="68580" marT="0" marB="0" anchor="ctr"/>
                </a:tc>
                <a:extLst>
                  <a:ext uri="{0D108BD9-81ED-4DB2-BD59-A6C34878D82A}">
                    <a16:rowId xmlns:a16="http://schemas.microsoft.com/office/drawing/2014/main" val="2615555393"/>
                  </a:ext>
                </a:extLst>
              </a:tr>
              <a:tr h="273879">
                <a:tc>
                  <a:txBody>
                    <a:bodyPr/>
                    <a:lstStyle/>
                    <a:p>
                      <a:r>
                        <a:rPr lang="en-US" sz="1800" dirty="0">
                          <a:latin typeface="Arial" panose="020B0604020202020204" pitchFamily="34" charset="0"/>
                          <a:cs typeface="Arial" panose="020B0604020202020204" pitchFamily="34" charset="0"/>
                        </a:rPr>
                        <a:t>Kenta Funada</a:t>
                      </a:r>
                    </a:p>
                  </a:txBody>
                  <a:tcPr marL="68580" marR="68580" marT="0" marB="0" anchor="ct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Payload Engineer</a:t>
                      </a:r>
                    </a:p>
                  </a:txBody>
                  <a:tcPr marL="68580" marR="68580" marT="0" marB="0" anchor="ctr"/>
                </a:tc>
                <a:extLst>
                  <a:ext uri="{0D108BD9-81ED-4DB2-BD59-A6C34878D82A}">
                    <a16:rowId xmlns:a16="http://schemas.microsoft.com/office/drawing/2014/main" val="946629329"/>
                  </a:ext>
                </a:extLst>
              </a:tr>
            </a:tbl>
          </a:graphicData>
        </a:graphic>
      </p:graphicFrame>
    </p:spTree>
    <p:extLst>
      <p:ext uri="{BB962C8B-B14F-4D97-AF65-F5344CB8AC3E}">
        <p14:creationId xmlns:p14="http://schemas.microsoft.com/office/powerpoint/2010/main" val="3507139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39635B-ED7A-4225-A59E-6CAB46E9A958}"/>
              </a:ext>
            </a:extLst>
          </p:cNvPr>
          <p:cNvSpPr>
            <a:spLocks noGrp="1"/>
          </p:cNvSpPr>
          <p:nvPr>
            <p:ph idx="1"/>
          </p:nvPr>
        </p:nvSpPr>
        <p:spPr/>
        <p:txBody>
          <a:bodyPr/>
          <a:lstStyle/>
          <a:p>
            <a:r>
              <a:rPr lang="en-US" dirty="0"/>
              <a:t>SAGE III celebrated its 7</a:t>
            </a:r>
            <a:r>
              <a:rPr lang="en-US" baseline="30000" dirty="0"/>
              <a:t>th</a:t>
            </a:r>
            <a:r>
              <a:rPr lang="en-US" dirty="0"/>
              <a:t> birthday on board the International Space Station </a:t>
            </a:r>
          </a:p>
          <a:p>
            <a:r>
              <a:rPr lang="en-US" dirty="0"/>
              <a:t>The SAGE III payload continues to operate as expected</a:t>
            </a:r>
          </a:p>
          <a:p>
            <a:r>
              <a:rPr lang="en-US" dirty="0"/>
              <a:t>SAGE has acquired over 70,000 occultation events!!</a:t>
            </a:r>
          </a:p>
          <a:p>
            <a:endParaRPr lang="en-US" dirty="0"/>
          </a:p>
        </p:txBody>
      </p:sp>
      <p:sp>
        <p:nvSpPr>
          <p:cNvPr id="3" name="Title 2">
            <a:extLst>
              <a:ext uri="{FF2B5EF4-FFF2-40B4-BE49-F238E27FC236}">
                <a16:creationId xmlns:a16="http://schemas.microsoft.com/office/drawing/2014/main" id="{733DB904-4300-4924-B80C-A9756D1D1B67}"/>
              </a:ext>
            </a:extLst>
          </p:cNvPr>
          <p:cNvSpPr>
            <a:spLocks noGrp="1"/>
          </p:cNvSpPr>
          <p:nvPr>
            <p:ph type="title"/>
          </p:nvPr>
        </p:nvSpPr>
        <p:spPr/>
        <p:txBody>
          <a:bodyPr/>
          <a:lstStyle/>
          <a:p>
            <a:r>
              <a:rPr lang="en-US" dirty="0"/>
              <a:t>SAGE III Operations</a:t>
            </a:r>
          </a:p>
        </p:txBody>
      </p:sp>
      <p:sp>
        <p:nvSpPr>
          <p:cNvPr id="4" name="Date Placeholder 3">
            <a:extLst>
              <a:ext uri="{FF2B5EF4-FFF2-40B4-BE49-F238E27FC236}">
                <a16:creationId xmlns:a16="http://schemas.microsoft.com/office/drawing/2014/main" id="{7E7E2F6F-DBDF-448A-A3BE-CBD166E4C64D}"/>
              </a:ext>
            </a:extLst>
          </p:cNvPr>
          <p:cNvSpPr>
            <a:spLocks noGrp="1"/>
          </p:cNvSpPr>
          <p:nvPr>
            <p:ph type="dt" sz="half" idx="2"/>
          </p:nvPr>
        </p:nvSpPr>
        <p:spPr/>
        <p:txBody>
          <a:bodyPr/>
          <a:lstStyle/>
          <a:p>
            <a:fld id="{A9E79D4F-B57E-1C4E-8EE1-3B4427408A1A}" type="datetime4">
              <a:rPr lang="en-US" smtClean="0"/>
              <a:pPr/>
              <a:t>October 21, 2024</a:t>
            </a:fld>
            <a:endParaRPr lang="en-US" dirty="0"/>
          </a:p>
        </p:txBody>
      </p:sp>
    </p:spTree>
    <p:extLst>
      <p:ext uri="{BB962C8B-B14F-4D97-AF65-F5344CB8AC3E}">
        <p14:creationId xmlns:p14="http://schemas.microsoft.com/office/powerpoint/2010/main" val="16468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Phase-E Totals</a:t>
            </a:r>
            <a:br>
              <a:rPr lang="en-US" dirty="0"/>
            </a:br>
            <a:r>
              <a:rPr lang="en-US" dirty="0"/>
              <a:t>7/1/2017 00:00 to 10/2/2024 09:00 </a:t>
            </a:r>
          </a:p>
        </p:txBody>
      </p:sp>
      <p:sp>
        <p:nvSpPr>
          <p:cNvPr id="4" name="Date Placeholder 3"/>
          <p:cNvSpPr>
            <a:spLocks noGrp="1"/>
          </p:cNvSpPr>
          <p:nvPr>
            <p:ph type="dt" sz="half" idx="2"/>
          </p:nvPr>
        </p:nvSpPr>
        <p:spPr/>
        <p:txBody>
          <a:bodyPr/>
          <a:lstStyle/>
          <a:p>
            <a:fld id="{A9E79D4F-B57E-1C4E-8EE1-3B4427408A1A}" type="datetime4">
              <a:rPr lang="en-US" smtClean="0"/>
              <a:t>October 21, 2024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70426011"/>
              </p:ext>
            </p:extLst>
          </p:nvPr>
        </p:nvGraphicFramePr>
        <p:xfrm>
          <a:off x="318987" y="1135039"/>
          <a:ext cx="8484928" cy="2828034"/>
        </p:xfrm>
        <a:graphic>
          <a:graphicData uri="http://schemas.openxmlformats.org/drawingml/2006/table">
            <a:tbl>
              <a:tblPr>
                <a:tableStyleId>{5C22544A-7EE6-4342-B048-85BDC9FD1C3A}</a:tableStyleId>
              </a:tblPr>
              <a:tblGrid>
                <a:gridCol w="2121232">
                  <a:extLst>
                    <a:ext uri="{9D8B030D-6E8A-4147-A177-3AD203B41FA5}">
                      <a16:colId xmlns:a16="http://schemas.microsoft.com/office/drawing/2014/main" val="20000"/>
                    </a:ext>
                  </a:extLst>
                </a:gridCol>
                <a:gridCol w="2121232">
                  <a:extLst>
                    <a:ext uri="{9D8B030D-6E8A-4147-A177-3AD203B41FA5}">
                      <a16:colId xmlns:a16="http://schemas.microsoft.com/office/drawing/2014/main" val="20001"/>
                    </a:ext>
                  </a:extLst>
                </a:gridCol>
                <a:gridCol w="2121232">
                  <a:extLst>
                    <a:ext uri="{9D8B030D-6E8A-4147-A177-3AD203B41FA5}">
                      <a16:colId xmlns:a16="http://schemas.microsoft.com/office/drawing/2014/main" val="20002"/>
                    </a:ext>
                  </a:extLst>
                </a:gridCol>
                <a:gridCol w="2121232">
                  <a:extLst>
                    <a:ext uri="{9D8B030D-6E8A-4147-A177-3AD203B41FA5}">
                      <a16:colId xmlns:a16="http://schemas.microsoft.com/office/drawing/2014/main" val="20003"/>
                    </a:ext>
                  </a:extLst>
                </a:gridCol>
              </a:tblGrid>
              <a:tr h="914400">
                <a:tc>
                  <a:txBody>
                    <a:bodyPr/>
                    <a:lstStyle/>
                    <a:p>
                      <a:pPr algn="ctr" rtl="0" fontAlgn="ctr"/>
                      <a:r>
                        <a:rPr lang="en-US" sz="1800" u="none" strike="noStrike" dirty="0">
                          <a:effectLst/>
                        </a:rPr>
                        <a:t>Event Type</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ctr" rtl="0" fontAlgn="ctr"/>
                      <a:r>
                        <a:rPr lang="en-US" sz="1800" u="none" strike="noStrike" dirty="0">
                          <a:effectLst/>
                        </a:rPr>
                        <a:t>Total Planned</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ctr" rtl="0" fontAlgn="ctr"/>
                      <a:r>
                        <a:rPr lang="en-US" sz="1800" u="none" strike="noStrike" dirty="0">
                          <a:effectLst/>
                        </a:rPr>
                        <a:t>Total Acquired</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ctr" rtl="0" fontAlgn="ctr"/>
                      <a:r>
                        <a:rPr lang="en-US" sz="1800" u="none" strike="noStrike" dirty="0">
                          <a:effectLst/>
                        </a:rPr>
                        <a:t>Total % Acquired </a:t>
                      </a:r>
                      <a:br>
                        <a:rPr lang="en-US" sz="1800" u="none" strike="noStrike" dirty="0">
                          <a:effectLst/>
                        </a:rPr>
                      </a:br>
                      <a:r>
                        <a:rPr lang="en-US" sz="1800" u="none" strike="noStrike" dirty="0">
                          <a:effectLst/>
                        </a:rPr>
                        <a:t>(vs. Planned)</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extLst>
                  <a:ext uri="{0D108BD9-81ED-4DB2-BD59-A6C34878D82A}">
                    <a16:rowId xmlns:a16="http://schemas.microsoft.com/office/drawing/2014/main" val="10000"/>
                  </a:ext>
                </a:extLst>
              </a:tr>
              <a:tr h="312985">
                <a:tc>
                  <a:txBody>
                    <a:bodyPr/>
                    <a:lstStyle/>
                    <a:p>
                      <a:pPr algn="l" rtl="0" fontAlgn="ctr"/>
                      <a:r>
                        <a:rPr lang="en-US" sz="1800" u="none" strike="noStrike" dirty="0">
                          <a:effectLst/>
                        </a:rPr>
                        <a:t>Sunrise</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Calibri" panose="020F0502020204030204" pitchFamily="34" charset="0"/>
                        </a:rPr>
                        <a:t>36927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Calibri" panose="020F0502020204030204" pitchFamily="34" charset="0"/>
                        </a:rPr>
                        <a:t>33533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783" rtl="0" eaLnBrk="1" fontAlgn="ctr" latinLnBrk="0" hangingPunct="1">
                        <a:lnSpc>
                          <a:spcPct val="100000"/>
                        </a:lnSpc>
                        <a:spcBef>
                          <a:spcPts val="0"/>
                        </a:spcBef>
                        <a:spcAft>
                          <a:spcPts val="0"/>
                        </a:spcAft>
                        <a:buClrTx/>
                        <a:buSzTx/>
                        <a:buFontTx/>
                        <a:buNone/>
                        <a:tabLst/>
                        <a:defRPr/>
                      </a:pPr>
                      <a:r>
                        <a:rPr lang="en-US" sz="1400" b="1" i="1" u="none" strike="noStrike" dirty="0">
                          <a:solidFill>
                            <a:srgbClr val="000000"/>
                          </a:solidFill>
                          <a:effectLst/>
                          <a:latin typeface="Calibri" panose="020F0502020204030204" pitchFamily="34" charset="0"/>
                        </a:rPr>
                        <a:t>90.8%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312985">
                <a:tc>
                  <a:txBody>
                    <a:bodyPr/>
                    <a:lstStyle/>
                    <a:p>
                      <a:pPr algn="l" rtl="0" fontAlgn="ctr"/>
                      <a:r>
                        <a:rPr lang="en-US" sz="1800" u="none" strike="noStrike" dirty="0">
                          <a:effectLst/>
                        </a:rPr>
                        <a:t>Sunset</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Calibri" panose="020F0502020204030204" pitchFamily="34" charset="0"/>
                        </a:rPr>
                        <a:t>36922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Calibri" panose="020F0502020204030204" pitchFamily="34" charset="0"/>
                        </a:rPr>
                        <a:t>31760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783" rtl="0" eaLnBrk="1" fontAlgn="ctr" latinLnBrk="0" hangingPunct="1">
                        <a:lnSpc>
                          <a:spcPct val="100000"/>
                        </a:lnSpc>
                        <a:spcBef>
                          <a:spcPts val="0"/>
                        </a:spcBef>
                        <a:spcAft>
                          <a:spcPts val="0"/>
                        </a:spcAft>
                        <a:buClrTx/>
                        <a:buSzTx/>
                        <a:buFontTx/>
                        <a:buNone/>
                        <a:tabLst/>
                        <a:defRPr/>
                      </a:pPr>
                      <a:r>
                        <a:rPr lang="en-US" sz="1400" b="1" i="1" u="none" strike="noStrike" dirty="0">
                          <a:solidFill>
                            <a:srgbClr val="000000"/>
                          </a:solidFill>
                          <a:effectLst/>
                          <a:latin typeface="Calibri" panose="020F0502020204030204" pitchFamily="34" charset="0"/>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10002"/>
                  </a:ext>
                </a:extLst>
              </a:tr>
              <a:tr h="312985">
                <a:tc>
                  <a:txBody>
                    <a:bodyPr/>
                    <a:lstStyle/>
                    <a:p>
                      <a:pPr algn="l" rtl="0" fontAlgn="ctr"/>
                      <a:r>
                        <a:rPr lang="en-US" sz="1800" u="none" strike="noStrike" dirty="0">
                          <a:effectLst/>
                        </a:rPr>
                        <a:t>Moonrise</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Calibri" panose="020F0502020204030204" pitchFamily="34" charset="0"/>
                        </a:rPr>
                        <a:t>5004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Calibri" panose="020F0502020204030204" pitchFamily="34" charset="0"/>
                        </a:rPr>
                        <a:t>1803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i="1" u="none" strike="noStrike" dirty="0">
                          <a:solidFill>
                            <a:srgbClr val="000000"/>
                          </a:solidFill>
                          <a:effectLst/>
                          <a:latin typeface="Calibri" panose="020F050202020403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10003"/>
                  </a:ext>
                </a:extLst>
              </a:tr>
              <a:tr h="312985">
                <a:tc>
                  <a:txBody>
                    <a:bodyPr/>
                    <a:lstStyle/>
                    <a:p>
                      <a:pPr algn="l" rtl="0" fontAlgn="ctr"/>
                      <a:r>
                        <a:rPr lang="en-US" sz="1800" u="none" strike="noStrike" dirty="0">
                          <a:effectLst/>
                        </a:rPr>
                        <a:t>Moonset</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Calibri" panose="020F0502020204030204" pitchFamily="34" charset="0"/>
                        </a:rPr>
                        <a:t>5334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Calibri" panose="020F0502020204030204" pitchFamily="34" charset="0"/>
                        </a:rPr>
                        <a:t>3022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783" rtl="0" eaLnBrk="1" fontAlgn="ctr" latinLnBrk="0" hangingPunct="1">
                        <a:lnSpc>
                          <a:spcPct val="100000"/>
                        </a:lnSpc>
                        <a:spcBef>
                          <a:spcPts val="0"/>
                        </a:spcBef>
                        <a:spcAft>
                          <a:spcPts val="0"/>
                        </a:spcAft>
                        <a:buClrTx/>
                        <a:buSzTx/>
                        <a:buFontTx/>
                        <a:buNone/>
                        <a:tabLst/>
                        <a:defRPr/>
                      </a:pPr>
                      <a:r>
                        <a:rPr lang="en-US" sz="1400" b="1" i="1" u="none" strike="noStrike" dirty="0">
                          <a:solidFill>
                            <a:srgbClr val="000000"/>
                          </a:solidFill>
                          <a:effectLst/>
                          <a:latin typeface="Calibri" panose="020F0502020204030204" pitchFamily="34" charset="0"/>
                        </a:rPr>
                        <a:t>56.7%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10004"/>
                  </a:ext>
                </a:extLst>
              </a:tr>
              <a:tr h="348709">
                <a:tc>
                  <a:txBody>
                    <a:bodyPr/>
                    <a:lstStyle/>
                    <a:p>
                      <a:pPr algn="l" rtl="0" fontAlgn="ctr"/>
                      <a:r>
                        <a:rPr lang="en-US" sz="1800" i="1" u="none" strike="noStrike" dirty="0">
                          <a:effectLst/>
                        </a:rPr>
                        <a:t>All Occultation</a:t>
                      </a:r>
                      <a:endParaRPr lang="en-US" sz="1800" b="0" i="1"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rtl="0" fontAlgn="ctr"/>
                      <a:r>
                        <a:rPr lang="en-US" sz="1400" b="0" i="1" u="none" strike="noStrike" dirty="0">
                          <a:solidFill>
                            <a:srgbClr val="000000"/>
                          </a:solidFill>
                          <a:effectLst/>
                          <a:latin typeface="Calibri" panose="020F0502020204030204" pitchFamily="34" charset="0"/>
                        </a:rPr>
                        <a:t>84187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rtl="0" fontAlgn="ctr"/>
                      <a:r>
                        <a:rPr lang="en-US" sz="1400" b="0" i="1" u="none" strike="noStrike" dirty="0">
                          <a:solidFill>
                            <a:srgbClr val="000000"/>
                          </a:solidFill>
                          <a:effectLst/>
                          <a:latin typeface="Calibri" panose="020F0502020204030204" pitchFamily="34" charset="0"/>
                        </a:rPr>
                        <a:t>70118</a:t>
                      </a:r>
                      <a:endParaRPr lang="en-US" sz="1800" b="0" i="1"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ctr" rtl="0" fontAlgn="ctr"/>
                      <a:r>
                        <a:rPr lang="en-US" sz="1400" b="1" i="1" u="none" strike="noStrike" dirty="0">
                          <a:solidFill>
                            <a:srgbClr val="000000"/>
                          </a:solidFill>
                          <a:effectLst/>
                          <a:latin typeface="Calibri" panose="020F0502020204030204" pitchFamily="34" charset="0"/>
                        </a:rPr>
                        <a:t>83.3%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10005"/>
                  </a:ext>
                </a:extLst>
              </a:tr>
              <a:tr h="312985">
                <a:tc>
                  <a:txBody>
                    <a:bodyPr/>
                    <a:lstStyle/>
                    <a:p>
                      <a:pPr algn="l" rtl="0" fontAlgn="ctr"/>
                      <a:r>
                        <a:rPr lang="en-US" sz="1800" u="none" strike="noStrike" dirty="0">
                          <a:effectLst/>
                        </a:rPr>
                        <a:t>Limb</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Calibri" panose="020F0502020204030204" pitchFamily="34" charset="0"/>
                        </a:rPr>
                        <a:t>29372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rgbClr val="000000"/>
                          </a:solidFill>
                          <a:effectLst/>
                          <a:latin typeface="Calibri" panose="020F0502020204030204" pitchFamily="34" charset="0"/>
                        </a:rPr>
                        <a:t>28523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783" rtl="0" eaLnBrk="1" fontAlgn="ctr" latinLnBrk="0" hangingPunct="1">
                        <a:lnSpc>
                          <a:spcPct val="100000"/>
                        </a:lnSpc>
                        <a:spcBef>
                          <a:spcPts val="0"/>
                        </a:spcBef>
                        <a:spcAft>
                          <a:spcPts val="0"/>
                        </a:spcAft>
                        <a:buClrTx/>
                        <a:buSzTx/>
                        <a:buFontTx/>
                        <a:buNone/>
                        <a:tabLst/>
                        <a:defRPr/>
                      </a:pPr>
                      <a:r>
                        <a:rPr lang="en-US" sz="1400" b="1" i="1" u="none" strike="noStrike" dirty="0">
                          <a:solidFill>
                            <a:srgbClr val="000000"/>
                          </a:solidFill>
                          <a:effectLst/>
                          <a:latin typeface="Calibri" panose="020F0502020204030204" pitchFamily="34" charset="0"/>
                        </a:rPr>
                        <a:t>97.1%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96110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2E1973-65BB-B807-AE6A-A22193DF9485}"/>
              </a:ext>
            </a:extLst>
          </p:cNvPr>
          <p:cNvSpPr>
            <a:spLocks noGrp="1"/>
          </p:cNvSpPr>
          <p:nvPr>
            <p:ph idx="1"/>
          </p:nvPr>
        </p:nvSpPr>
        <p:spPr>
          <a:xfrm>
            <a:off x="76200" y="857251"/>
            <a:ext cx="3870850" cy="4012406"/>
          </a:xfrm>
        </p:spPr>
        <p:txBody>
          <a:bodyPr/>
          <a:lstStyle/>
          <a:p>
            <a:r>
              <a:rPr lang="en-US" dirty="0"/>
              <a:t>The operations team actively monitors blockages from visiting vehicles and reports those to both the science team and external partners on a weekly basis</a:t>
            </a:r>
          </a:p>
        </p:txBody>
      </p:sp>
      <p:sp>
        <p:nvSpPr>
          <p:cNvPr id="3" name="Title 2">
            <a:extLst>
              <a:ext uri="{FF2B5EF4-FFF2-40B4-BE49-F238E27FC236}">
                <a16:creationId xmlns:a16="http://schemas.microsoft.com/office/drawing/2014/main" id="{34DB7AB3-DC57-C5A3-6A9C-29EFCC3057E6}"/>
              </a:ext>
            </a:extLst>
          </p:cNvPr>
          <p:cNvSpPr>
            <a:spLocks noGrp="1"/>
          </p:cNvSpPr>
          <p:nvPr>
            <p:ph type="title"/>
          </p:nvPr>
        </p:nvSpPr>
        <p:spPr/>
        <p:txBody>
          <a:bodyPr/>
          <a:lstStyle/>
          <a:p>
            <a:r>
              <a:rPr lang="en-US" dirty="0"/>
              <a:t>Blockages</a:t>
            </a:r>
          </a:p>
        </p:txBody>
      </p:sp>
      <p:sp>
        <p:nvSpPr>
          <p:cNvPr id="4" name="Date Placeholder 3">
            <a:extLst>
              <a:ext uri="{FF2B5EF4-FFF2-40B4-BE49-F238E27FC236}">
                <a16:creationId xmlns:a16="http://schemas.microsoft.com/office/drawing/2014/main" id="{3DD2F071-A7EE-7CAA-B4CF-8DEAD0D7AA61}"/>
              </a:ext>
            </a:extLst>
          </p:cNvPr>
          <p:cNvSpPr>
            <a:spLocks noGrp="1"/>
          </p:cNvSpPr>
          <p:nvPr>
            <p:ph type="dt" sz="half" idx="2"/>
          </p:nvPr>
        </p:nvSpPr>
        <p:spPr/>
        <p:txBody>
          <a:bodyPr/>
          <a:lstStyle/>
          <a:p>
            <a:fld id="{A9E79D4F-B57E-1C4E-8EE1-3B4427408A1A}" type="datetime4">
              <a:rPr lang="en-US" smtClean="0"/>
              <a:pPr/>
              <a:t>October 21, 2024</a:t>
            </a:fld>
            <a:endParaRPr lang="en-US" dirty="0"/>
          </a:p>
        </p:txBody>
      </p:sp>
      <p:pic>
        <p:nvPicPr>
          <p:cNvPr id="5" name="Content Placeholder 4">
            <a:extLst>
              <a:ext uri="{FF2B5EF4-FFF2-40B4-BE49-F238E27FC236}">
                <a16:creationId xmlns:a16="http://schemas.microsoft.com/office/drawing/2014/main" id="{7EE3A91F-558D-4DA9-16AD-85FA58B57F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405138" y="1012658"/>
            <a:ext cx="4506331" cy="3905487"/>
          </a:xfrm>
          <a:prstGeom prst="rect">
            <a:avLst/>
          </a:prstGeom>
        </p:spPr>
      </p:pic>
    </p:spTree>
    <p:extLst>
      <p:ext uri="{BB962C8B-B14F-4D97-AF65-F5344CB8AC3E}">
        <p14:creationId xmlns:p14="http://schemas.microsoft.com/office/powerpoint/2010/main" val="2103101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93B6F10A-E52F-40BF-AD88-682A82B52316}"/>
              </a:ext>
            </a:extLst>
          </p:cNvPr>
          <p:cNvPicPr>
            <a:picLocks noGrp="1" noChangeAspect="1"/>
          </p:cNvPicPr>
          <p:nvPr/>
        </p:nvPicPr>
        <p:blipFill>
          <a:blip r:embed="rId2" cstate="print">
            <a:extLst>
              <a:ext uri="{28A0092B-C50C-407E-A947-70E740481C1C}">
                <a14:useLocalDpi xmlns:a14="http://schemas.microsoft.com/office/drawing/2010/main" val="0"/>
              </a:ext>
            </a:extLst>
          </a:blip>
          <a:srcRect/>
          <a:stretch/>
        </p:blipFill>
        <p:spPr>
          <a:xfrm>
            <a:off x="5253418" y="2149565"/>
            <a:ext cx="3706081" cy="1981496"/>
          </a:xfrm>
          <a:prstGeom prst="rect">
            <a:avLst/>
          </a:prstGeom>
        </p:spPr>
      </p:pic>
      <p:pic>
        <p:nvPicPr>
          <p:cNvPr id="7" name="Content Placeholder 5">
            <a:extLst>
              <a:ext uri="{FF2B5EF4-FFF2-40B4-BE49-F238E27FC236}">
                <a16:creationId xmlns:a16="http://schemas.microsoft.com/office/drawing/2014/main" id="{3D83425F-2293-4FF6-9B59-00C8E3C4CCDF}"/>
              </a:ext>
            </a:extLst>
          </p:cNvPr>
          <p:cNvPicPr>
            <a:picLocks noGrp="1" noChangeAspect="1"/>
          </p:cNvPicPr>
          <p:nvPr/>
        </p:nvPicPr>
        <p:blipFill>
          <a:blip r:embed="rId3" cstate="print">
            <a:extLst>
              <a:ext uri="{28A0092B-C50C-407E-A947-70E740481C1C}">
                <a14:useLocalDpi xmlns:a14="http://schemas.microsoft.com/office/drawing/2010/main" val="0"/>
              </a:ext>
            </a:extLst>
          </a:blip>
          <a:srcRect/>
          <a:stretch/>
        </p:blipFill>
        <p:spPr>
          <a:xfrm>
            <a:off x="2359257" y="3140313"/>
            <a:ext cx="3655186" cy="1954285"/>
          </a:xfrm>
          <a:prstGeom prst="rect">
            <a:avLst/>
          </a:prstGeom>
        </p:spPr>
      </p:pic>
      <p:sp>
        <p:nvSpPr>
          <p:cNvPr id="2" name="Content Placeholder 1">
            <a:extLst>
              <a:ext uri="{FF2B5EF4-FFF2-40B4-BE49-F238E27FC236}">
                <a16:creationId xmlns:a16="http://schemas.microsoft.com/office/drawing/2014/main" id="{13607DAD-8253-28C3-00D0-BDEC8366B1C8}"/>
              </a:ext>
            </a:extLst>
          </p:cNvPr>
          <p:cNvSpPr>
            <a:spLocks noGrp="1"/>
          </p:cNvSpPr>
          <p:nvPr>
            <p:ph idx="1"/>
          </p:nvPr>
        </p:nvSpPr>
        <p:spPr/>
        <p:txBody>
          <a:bodyPr/>
          <a:lstStyle/>
          <a:p>
            <a:r>
              <a:rPr lang="en-US" sz="1800" dirty="0"/>
              <a:t>Normal daily contamination on station has remained consistent over the past 7 years</a:t>
            </a:r>
          </a:p>
          <a:p>
            <a:pPr lvl="1"/>
            <a:r>
              <a:rPr lang="en-US" sz="1400" dirty="0"/>
              <a:t>Outside of the three ISS contamination leaks the contamination on station mainly comes from visiting vehicles. The operations team maintains the safety of the internal optics by closing the contamination window while notable contamination is being measured by the CMP’s.</a:t>
            </a:r>
          </a:p>
          <a:p>
            <a:pPr lvl="1"/>
            <a:endParaRPr lang="en-US" sz="1400" dirty="0"/>
          </a:p>
        </p:txBody>
      </p:sp>
      <p:sp>
        <p:nvSpPr>
          <p:cNvPr id="3" name="Title 2">
            <a:extLst>
              <a:ext uri="{FF2B5EF4-FFF2-40B4-BE49-F238E27FC236}">
                <a16:creationId xmlns:a16="http://schemas.microsoft.com/office/drawing/2014/main" id="{2FC0020F-FBC0-D4AE-7338-05C029D14B1F}"/>
              </a:ext>
            </a:extLst>
          </p:cNvPr>
          <p:cNvSpPr>
            <a:spLocks noGrp="1"/>
          </p:cNvSpPr>
          <p:nvPr>
            <p:ph type="title"/>
          </p:nvPr>
        </p:nvSpPr>
        <p:spPr/>
        <p:txBody>
          <a:bodyPr/>
          <a:lstStyle/>
          <a:p>
            <a:r>
              <a:rPr lang="en-US" dirty="0"/>
              <a:t>Contamination on ISS</a:t>
            </a:r>
          </a:p>
        </p:txBody>
      </p:sp>
      <p:sp>
        <p:nvSpPr>
          <p:cNvPr id="4" name="Date Placeholder 3">
            <a:extLst>
              <a:ext uri="{FF2B5EF4-FFF2-40B4-BE49-F238E27FC236}">
                <a16:creationId xmlns:a16="http://schemas.microsoft.com/office/drawing/2014/main" id="{C10586D4-DFBC-159C-ADEA-8CB0EC50EEE1}"/>
              </a:ext>
            </a:extLst>
          </p:cNvPr>
          <p:cNvSpPr>
            <a:spLocks noGrp="1"/>
          </p:cNvSpPr>
          <p:nvPr>
            <p:ph type="dt" sz="half" idx="2"/>
          </p:nvPr>
        </p:nvSpPr>
        <p:spPr/>
        <p:txBody>
          <a:bodyPr/>
          <a:lstStyle/>
          <a:p>
            <a:fld id="{A9E79D4F-B57E-1C4E-8EE1-3B4427408A1A}" type="datetime4">
              <a:rPr lang="en-US" smtClean="0"/>
              <a:pPr/>
              <a:t>October 21, 2024</a:t>
            </a:fld>
            <a:endParaRPr lang="en-US" dirty="0"/>
          </a:p>
        </p:txBody>
      </p:sp>
      <p:pic>
        <p:nvPicPr>
          <p:cNvPr id="5" name="Content Placeholder 4">
            <a:extLst>
              <a:ext uri="{FF2B5EF4-FFF2-40B4-BE49-F238E27FC236}">
                <a16:creationId xmlns:a16="http://schemas.microsoft.com/office/drawing/2014/main" id="{93B6F10A-E52F-40BF-AD88-682A82B52316}"/>
              </a:ext>
            </a:extLst>
          </p:cNvPr>
          <p:cNvPicPr>
            <a:picLocks noGrp="1" noChangeAspect="1"/>
          </p:cNvPicPr>
          <p:nvPr/>
        </p:nvPicPr>
        <p:blipFill>
          <a:blip r:embed="rId4" cstate="print">
            <a:extLst>
              <a:ext uri="{28A0092B-C50C-407E-A947-70E740481C1C}">
                <a14:useLocalDpi xmlns:a14="http://schemas.microsoft.com/office/drawing/2010/main" val="0"/>
              </a:ext>
            </a:extLst>
          </a:blip>
          <a:srcRect/>
          <a:stretch/>
        </p:blipFill>
        <p:spPr>
          <a:xfrm>
            <a:off x="76200" y="2246847"/>
            <a:ext cx="3814384" cy="2039401"/>
          </a:xfrm>
          <a:prstGeom prst="rect">
            <a:avLst/>
          </a:prstGeom>
        </p:spPr>
      </p:pic>
      <p:sp>
        <p:nvSpPr>
          <p:cNvPr id="8" name="TextBox 7">
            <a:extLst>
              <a:ext uri="{FF2B5EF4-FFF2-40B4-BE49-F238E27FC236}">
                <a16:creationId xmlns:a16="http://schemas.microsoft.com/office/drawing/2014/main" id="{96D06B77-AFAE-2448-AF60-FA0E9B4049E0}"/>
              </a:ext>
            </a:extLst>
          </p:cNvPr>
          <p:cNvSpPr txBox="1"/>
          <p:nvPr/>
        </p:nvSpPr>
        <p:spPr>
          <a:xfrm>
            <a:off x="2869007" y="4324529"/>
            <a:ext cx="974470" cy="646331"/>
          </a:xfrm>
          <a:prstGeom prst="rect">
            <a:avLst/>
          </a:prstGeom>
          <a:noFill/>
        </p:spPr>
        <p:txBody>
          <a:bodyPr wrap="square" rtlCol="0">
            <a:spAutoFit/>
          </a:bodyPr>
          <a:lstStyle/>
          <a:p>
            <a:r>
              <a:rPr lang="en-US" sz="1200" dirty="0">
                <a:solidFill>
                  <a:schemeClr val="accent1">
                    <a:lumMod val="40000"/>
                    <a:lumOff val="60000"/>
                  </a:schemeClr>
                </a:solidFill>
              </a:rPr>
              <a:t>Wake</a:t>
            </a:r>
          </a:p>
          <a:p>
            <a:r>
              <a:rPr lang="en-US" sz="1200" dirty="0">
                <a:solidFill>
                  <a:schemeClr val="accent2">
                    <a:lumMod val="60000"/>
                    <a:lumOff val="40000"/>
                  </a:schemeClr>
                </a:solidFill>
              </a:rPr>
              <a:t>PMM</a:t>
            </a:r>
          </a:p>
          <a:p>
            <a:r>
              <a:rPr lang="en-US" sz="1200" dirty="0">
                <a:solidFill>
                  <a:schemeClr val="accent2">
                    <a:lumMod val="20000"/>
                    <a:lumOff val="80000"/>
                  </a:schemeClr>
                </a:solidFill>
              </a:rPr>
              <a:t>MLM</a:t>
            </a:r>
          </a:p>
        </p:txBody>
      </p:sp>
      <p:sp>
        <p:nvSpPr>
          <p:cNvPr id="9" name="TextBox 8">
            <a:extLst>
              <a:ext uri="{FF2B5EF4-FFF2-40B4-BE49-F238E27FC236}">
                <a16:creationId xmlns:a16="http://schemas.microsoft.com/office/drawing/2014/main" id="{DFE59685-6CDC-4DDA-6B78-5563C641711A}"/>
              </a:ext>
            </a:extLst>
          </p:cNvPr>
          <p:cNvSpPr txBox="1"/>
          <p:nvPr/>
        </p:nvSpPr>
        <p:spPr>
          <a:xfrm>
            <a:off x="6148820" y="3209032"/>
            <a:ext cx="1103654" cy="430887"/>
          </a:xfrm>
          <a:prstGeom prst="rect">
            <a:avLst/>
          </a:prstGeom>
          <a:noFill/>
        </p:spPr>
        <p:txBody>
          <a:bodyPr wrap="square" rtlCol="0">
            <a:spAutoFit/>
          </a:bodyPr>
          <a:lstStyle/>
          <a:p>
            <a:r>
              <a:rPr lang="en-US" sz="1100" dirty="0">
                <a:solidFill>
                  <a:srgbClr val="CC99FF"/>
                </a:solidFill>
              </a:rPr>
              <a:t>Node2</a:t>
            </a:r>
          </a:p>
          <a:p>
            <a:r>
              <a:rPr lang="en-US" sz="1100" dirty="0">
                <a:solidFill>
                  <a:srgbClr val="7030A0"/>
                </a:solidFill>
              </a:rPr>
              <a:t>Node2 Focus</a:t>
            </a:r>
          </a:p>
        </p:txBody>
      </p:sp>
    </p:spTree>
    <p:extLst>
      <p:ext uri="{BB962C8B-B14F-4D97-AF65-F5344CB8AC3E}">
        <p14:creationId xmlns:p14="http://schemas.microsoft.com/office/powerpoint/2010/main" val="946598139"/>
      </p:ext>
    </p:extLst>
  </p:cSld>
  <p:clrMapOvr>
    <a:masterClrMapping/>
  </p:clrMapOvr>
</p:sld>
</file>

<file path=ppt/theme/theme1.xml><?xml version="1.0" encoding="utf-8"?>
<a:theme xmlns:a="http://schemas.openxmlformats.org/drawingml/2006/main" name="1_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60F33183A7734EBB2FE629A464804C" ma:contentTypeVersion="19" ma:contentTypeDescription="Create a new document." ma:contentTypeScope="" ma:versionID="67d5f1cfc37d97f01e209ccae0b0af30">
  <xsd:schema xmlns:xsd="http://www.w3.org/2001/XMLSchema" xmlns:xs="http://www.w3.org/2001/XMLSchema" xmlns:p="http://schemas.microsoft.com/office/2006/metadata/properties" xmlns:ns2="779d51b5-79f8-4d18-921c-f605ad8f2880" xmlns:ns3="d900e117-17a0-4b24-9e47-511ef1d02c43" targetNamespace="http://schemas.microsoft.com/office/2006/metadata/properties" ma:root="true" ma:fieldsID="6fba8eb9f570f1a91fc01099855fb84a" ns2:_="" ns3:_="">
    <xsd:import namespace="779d51b5-79f8-4d18-921c-f605ad8f2880"/>
    <xsd:import namespace="d900e117-17a0-4b24-9e47-511ef1d02c43"/>
    <xsd:element name="properties">
      <xsd:complexType>
        <xsd:sequence>
          <xsd:element name="documentManagement">
            <xsd:complexType>
              <xsd:all>
                <xsd:element ref="ns2:Owner" minOccurs="0"/>
                <xsd:element ref="ns2:Data_x0020_Classification" minOccurs="0"/>
                <xsd:element ref="ns2:Handle" minOccurs="0"/>
                <xsd:element ref="ns2:Original_x0020_Filename" minOccurs="0"/>
                <xsd:element ref="ns2:Corporate_x0020_Author" minOccurs="0"/>
                <xsd:element ref="ns2:Creation_x0020_Date" minOccurs="0"/>
                <xsd:element ref="ns2:Summary"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9d51b5-79f8-4d18-921c-f605ad8f2880" elementFormDefault="qualified">
    <xsd:import namespace="http://schemas.microsoft.com/office/2006/documentManagement/types"/>
    <xsd:import namespace="http://schemas.microsoft.com/office/infopath/2007/PartnerControls"/>
    <xsd:element name="Owner" ma:index="8" nillable="true" ma:displayName="Owner" ma:internalName="Owner">
      <xsd:simpleType>
        <xsd:restriction base="dms:Text"/>
      </xsd:simpleType>
    </xsd:element>
    <xsd:element name="Data_x0020_Classification" ma:index="9" nillable="true" ma:displayName="Data Classification" ma:format="Dropdown" ma:internalName="Data_x0020_Classification">
      <xsd:simpleType>
        <xsd:restriction base="dms:Choice">
          <xsd:enumeration value="Nonsensitive"/>
          <xsd:enumeration value="Sensitive_but_Unclassified"/>
          <xsd:enumeration value="ITAR"/>
          <xsd:enumeration value="ITAR/EAR"/>
        </xsd:restriction>
      </xsd:simpleType>
    </xsd:element>
    <xsd:element name="Handle" ma:index="10" nillable="true" ma:displayName="Handle" ma:internalName="Handle">
      <xsd:simpleType>
        <xsd:restriction base="dms:Text"/>
      </xsd:simpleType>
    </xsd:element>
    <xsd:element name="Original_x0020_Filename" ma:index="11" nillable="true" ma:displayName="Original Filename" ma:internalName="Original_x0020_Filename">
      <xsd:simpleType>
        <xsd:restriction base="dms:Text"/>
      </xsd:simpleType>
    </xsd:element>
    <xsd:element name="Corporate_x0020_Author" ma:index="12" nillable="true" ma:displayName="Corporate Author" ma:internalName="Corporate_x0020_Author">
      <xsd:simpleType>
        <xsd:restriction base="dms:Text"/>
      </xsd:simpleType>
    </xsd:element>
    <xsd:element name="Creation_x0020_Date" ma:index="13" nillable="true" ma:displayName="Creation Date" ma:internalName="Creation_x0020_Date">
      <xsd:simpleType>
        <xsd:restriction base="dms:DateTime"/>
      </xsd:simpleType>
    </xsd:element>
    <xsd:element name="Summary" ma:index="15" nillable="true" ma:displayName="Summary" ma:internalName="Summary">
      <xsd:simpleType>
        <xsd:restriction base="dms:Note">
          <xsd:maxLength value="255"/>
        </xsd:restrictio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00e117-17a0-4b24-9e47-511ef1d02c43"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fa37ab36-8227-4e35-8344-ce3600914567}" ma:internalName="TaxCatchAll" ma:showField="CatchAllData" ma:web="94332773-a4b3-469c-bc06-37451dbe42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a_x0020_Classification xmlns="779d51b5-79f8-4d18-921c-f605ad8f2880" xsi:nil="true"/>
    <Handle xmlns="779d51b5-79f8-4d18-921c-f605ad8f2880" xsi:nil="true"/>
    <TaxCatchAll xmlns="d900e117-17a0-4b24-9e47-511ef1d02c43" xsi:nil="true"/>
    <Summary xmlns="779d51b5-79f8-4d18-921c-f605ad8f2880" xsi:nil="true"/>
    <Corporate_x0020_Author xmlns="779d51b5-79f8-4d18-921c-f605ad8f2880" xsi:nil="true"/>
    <Creation_x0020_Date xmlns="779d51b5-79f8-4d18-921c-f605ad8f2880" xsi:nil="true"/>
    <lcf76f155ced4ddcb4097134ff3c332f xmlns="779d51b5-79f8-4d18-921c-f605ad8f2880">
      <Terms xmlns="http://schemas.microsoft.com/office/infopath/2007/PartnerControls"/>
    </lcf76f155ced4ddcb4097134ff3c332f>
    <Owner xmlns="779d51b5-79f8-4d18-921c-f605ad8f2880" xsi:nil="true"/>
    <Original_x0020_Filename xmlns="779d51b5-79f8-4d18-921c-f605ad8f2880" xsi:nil="true"/>
  </documentManagement>
</p:properties>
</file>

<file path=customXml/itemProps1.xml><?xml version="1.0" encoding="utf-8"?>
<ds:datastoreItem xmlns:ds="http://schemas.openxmlformats.org/officeDocument/2006/customXml" ds:itemID="{5D087A93-D27A-45AC-9476-05FDA81E535D}">
  <ds:schemaRefs>
    <ds:schemaRef ds:uri="http://schemas.microsoft.com/sharepoint/v3/contenttype/forms"/>
  </ds:schemaRefs>
</ds:datastoreItem>
</file>

<file path=customXml/itemProps2.xml><?xml version="1.0" encoding="utf-8"?>
<ds:datastoreItem xmlns:ds="http://schemas.openxmlformats.org/officeDocument/2006/customXml" ds:itemID="{AF6DB0B8-5E61-4BC6-A086-5DE059C03F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9d51b5-79f8-4d18-921c-f605ad8f2880"/>
    <ds:schemaRef ds:uri="d900e117-17a0-4b24-9e47-511ef1d02c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90D1C3-2704-40BD-9A75-2D92CF007767}">
  <ds:schemaRefs>
    <ds:schemaRef ds:uri="http://schemas.microsoft.com/office/2006/metadata/properties"/>
    <ds:schemaRef ds:uri="http://schemas.microsoft.com/office/infopath/2007/PartnerControls"/>
    <ds:schemaRef ds:uri="779d51b5-79f8-4d18-921c-f605ad8f2880"/>
    <ds:schemaRef ds:uri="d900e117-17a0-4b24-9e47-511ef1d02c43"/>
  </ds:schemaRefs>
</ds:datastoreItem>
</file>

<file path=docProps/app.xml><?xml version="1.0" encoding="utf-8"?>
<Properties xmlns="http://schemas.openxmlformats.org/officeDocument/2006/extended-properties" xmlns:vt="http://schemas.openxmlformats.org/officeDocument/2006/docPropsVTypes">
  <TotalTime>47106</TotalTime>
  <Words>1165</Words>
  <Application>Microsoft Office PowerPoint</Application>
  <PresentationFormat>On-screen Show (16:9)</PresentationFormat>
  <Paragraphs>166</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CMSS10</vt:lpstr>
      <vt:lpstr>Courier New</vt:lpstr>
      <vt:lpstr>Helvetica Neue</vt:lpstr>
      <vt:lpstr>Times New Roman</vt:lpstr>
      <vt:lpstr>Wingdings</vt:lpstr>
      <vt:lpstr>1_Office Theme</vt:lpstr>
      <vt:lpstr>PowerPoint Presentation</vt:lpstr>
      <vt:lpstr>PowerPoint Presentation</vt:lpstr>
      <vt:lpstr>Outline</vt:lpstr>
      <vt:lpstr>Ops Overview</vt:lpstr>
      <vt:lpstr>Ops Team</vt:lpstr>
      <vt:lpstr>SAGE III Operations</vt:lpstr>
      <vt:lpstr>Phase-E Totals 7/1/2017 00:00 to 10/2/2024 09:00 </vt:lpstr>
      <vt:lpstr>Blockages</vt:lpstr>
      <vt:lpstr>Contamination on ISS</vt:lpstr>
      <vt:lpstr>ISS Contamination Anomalies </vt:lpstr>
      <vt:lpstr>Contamination on ISS Cont. </vt:lpstr>
      <vt:lpstr>MLM Leak Update</vt:lpstr>
      <vt:lpstr>Contamination Cont.</vt:lpstr>
      <vt:lpstr>Window Transmission update</vt:lpstr>
      <vt:lpstr>Payload Trending Highlights</vt:lpstr>
      <vt:lpstr>DMP Laser Intensity</vt:lpstr>
      <vt:lpstr>Ground System</vt:lpstr>
      <vt:lpstr>Future Work</vt:lpstr>
      <vt:lpstr>PowerPoint Presentation</vt:lpstr>
      <vt:lpstr>Notes on Time Series</vt:lpstr>
    </vt:vector>
  </TitlesOfParts>
  <Company>ODIN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Behun</dc:creator>
  <cp:lastModifiedBy>Nehrir, Jamie L. (LARC-E303)</cp:lastModifiedBy>
  <cp:revision>1087</cp:revision>
  <cp:lastPrinted>2011-12-08T16:21:20Z</cp:lastPrinted>
  <dcterms:created xsi:type="dcterms:W3CDTF">2012-04-24T19:27:23Z</dcterms:created>
  <dcterms:modified xsi:type="dcterms:W3CDTF">2024-10-21T19:01:05Z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0x010100E360F33183A7734EBB2FE629A464804C</vt:lpwstr>
  </property>
</Properties>
</file>