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0" r:id="rId1"/>
  </p:sldMasterIdLst>
  <p:notesMasterIdLst>
    <p:notesMasterId r:id="rId17"/>
  </p:notesMasterIdLst>
  <p:handoutMasterIdLst>
    <p:handoutMasterId r:id="rId18"/>
  </p:handoutMasterIdLst>
  <p:sldIdLst>
    <p:sldId id="753" r:id="rId2"/>
    <p:sldId id="992" r:id="rId3"/>
    <p:sldId id="990" r:id="rId4"/>
    <p:sldId id="993" r:id="rId5"/>
    <p:sldId id="988" r:id="rId6"/>
    <p:sldId id="991" r:id="rId7"/>
    <p:sldId id="985" r:id="rId8"/>
    <p:sldId id="987" r:id="rId9"/>
    <p:sldId id="967" r:id="rId10"/>
    <p:sldId id="986" r:id="rId11"/>
    <p:sldId id="980" r:id="rId12"/>
    <p:sldId id="981" r:id="rId13"/>
    <p:sldId id="989" r:id="rId14"/>
    <p:sldId id="994" r:id="rId15"/>
    <p:sldId id="995" r:id="rId16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99"/>
    <a:srgbClr val="EF9337"/>
    <a:srgbClr val="CC6600"/>
    <a:srgbClr val="FFF9CC"/>
    <a:srgbClr val="00CCFF"/>
    <a:srgbClr val="E7E7E7"/>
    <a:srgbClr val="F5FFA7"/>
    <a:srgbClr val="3399FF"/>
    <a:srgbClr val="FFFF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6" autoAdjust="0"/>
    <p:restoredTop sz="97966" autoAdjust="0"/>
  </p:normalViewPr>
  <p:slideViewPr>
    <p:cSldViewPr snapToGrid="0" snapToObjects="1">
      <p:cViewPr varScale="1">
        <p:scale>
          <a:sx n="85" d="100"/>
          <a:sy n="85" d="100"/>
        </p:scale>
        <p:origin x="64" y="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3568"/>
    </p:cViewPr>
  </p:sorterViewPr>
  <p:notesViewPr>
    <p:cSldViewPr snapToGrid="0" snapToObjects="1">
      <p:cViewPr varScale="1">
        <p:scale>
          <a:sx n="92" d="100"/>
          <a:sy n="92" d="100"/>
        </p:scale>
        <p:origin x="-4432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7E168CBA-4836-7348-9E63-9910E380FFEC}" type="datetime1">
              <a:rPr lang="en-US"/>
              <a:pPr>
                <a:defRPr/>
              </a:pPr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ED7C180A-9D03-A642-9BCC-C8E6EBD61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796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CAFDBD19-563A-ED44-9BF6-14C99DC72223}" type="datetime1">
              <a:rPr lang="en-US"/>
              <a:pPr>
                <a:defRPr/>
              </a:pPr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F8B449A7-3F4A-FD46-A554-2A5EC93D5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ヒラギノ角ゴ Pro W3" pitchFamily="29" charset="-128"/>
              <a:cs typeface="ヒラギノ角ゴ Pro W3" pitchFamily="29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965946-E493-E942-950F-69580B6EDE0A}" type="slidenum">
              <a:rPr lang="en-US">
                <a:latin typeface="Calibri" pitchFamily="29" charset="0"/>
                <a:ea typeface="ヒラギノ角ゴ Pro W3" pitchFamily="29" charset="-128"/>
                <a:cs typeface="ヒラギノ角ゴ Pro W3" pitchFamily="29" charset="-128"/>
              </a:rPr>
              <a:pPr/>
              <a:t>1</a:t>
            </a:fld>
            <a:endParaRPr lang="en-US">
              <a:latin typeface="Calibri" pitchFamily="29" charset="0"/>
              <a:ea typeface="ヒラギノ角ゴ Pro W3" pitchFamily="29" charset="-128"/>
              <a:cs typeface="ヒラギノ角ゴ Pro W3" pitchFamily="2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71D69-284A-2849-A66C-ECAE3D06BD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57251"/>
            <a:ext cx="8991600" cy="4012406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latin typeface="Arial"/>
                <a:cs typeface="Arial"/>
              </a:defRPr>
            </a:lvl1pPr>
            <a:lvl2pPr>
              <a:buClr>
                <a:schemeClr val="accent1"/>
              </a:buCl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32613" y="4970860"/>
            <a:ext cx="2133600" cy="17145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fld id="{17F8D5CB-F081-0044-A0CB-882F132F8FAA}" type="slidenum">
              <a:rPr lang="en-US" sz="750" smtClean="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rPr>
              <a:pPr algn="r">
                <a:defRPr/>
              </a:pPr>
              <a:t>‹#›</a:t>
            </a:fld>
            <a:endParaRPr lang="en-US" sz="750" dirty="0">
              <a:solidFill>
                <a:srgbClr val="000000"/>
              </a:solidFill>
              <a:latin typeface="Calibri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1221746" y="147562"/>
            <a:ext cx="6679410" cy="48474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2"/>
          </p:nvPr>
        </p:nvSpPr>
        <p:spPr>
          <a:xfrm>
            <a:off x="142875" y="4970860"/>
            <a:ext cx="2133600" cy="172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A9E79D4F-B57E-1C4E-8EE1-3B4427408A1A}" type="datetime4">
              <a:rPr lang="en-US" smtClean="0"/>
              <a:pPr/>
              <a:t>October 16, 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508B32-7FBB-B642-A944-C33966F695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2DCE6D5B-4AB6-3147-B0D9-B784D301F8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1209678" y="120254"/>
            <a:ext cx="679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pic>
        <p:nvPicPr>
          <p:cNvPr id="1029" name="Picture 9" descr="NASA Meatball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290381" y="109539"/>
            <a:ext cx="793293" cy="62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1209678" y="734617"/>
            <a:ext cx="6791325" cy="119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0" name="Picture 9" descr="SAGE III LOGO no Latin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0203" y="120254"/>
            <a:ext cx="680096" cy="702751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142875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A9E79D4F-B57E-1C4E-8EE1-3B4427408A1A}" type="datetime4">
              <a:rPr lang="en-US" smtClean="0"/>
              <a:pPr/>
              <a:t>October 16, 2024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000090"/>
          </a:solidFill>
          <a:latin typeface="Arial"/>
          <a:ea typeface="ヒラギノ角ゴ Pro W3" pitchFamily="-109" charset="-128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5pPr>
      <a:lvl6pPr marL="342892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7pPr>
      <a:lvl8pPr marL="1028675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itchFamily="29" charset="2"/>
        <a:buChar char="Ø"/>
        <a:defRPr sz="2100" b="1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Font typeface="Arial" pitchFamily="29" charset="0"/>
        <a:buChar char="•"/>
        <a:defRPr sz="18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Font typeface="Wingdings" pitchFamily="29" charset="2"/>
        <a:buChar char="§"/>
        <a:defRPr sz="15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Font typeface="Courier New" pitchFamily="29" charset="0"/>
        <a:buChar char="o"/>
        <a:defRPr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Font typeface="Arial" pitchFamily="29" charset="0"/>
        <a:buChar char="•"/>
        <a:defRPr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sdc.larc.nasa.gov/project/SAGE%20III-IS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e.flittner@nasa.gov" TargetMode="External"/><Relationship Id="rId2" Type="http://schemas.openxmlformats.org/officeDocument/2006/relationships/hyperlink" Target="mailto:michael.l.heitz@nas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obert.damadeo@nas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up.uni-bremen.de/gruppen/molspec/databases/sciamachydata/index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up.uni-bremen.de/UVSAT/data/xsection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29/2022EA00263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2692880" y="2775285"/>
            <a:ext cx="6126956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ts val="450"/>
              </a:spcBef>
            </a:pPr>
            <a:r>
              <a:rPr lang="en-US" sz="1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Resolving the Aerosol Seagull Problem in SAGE III/ISS 6.0.0 Data Products with Updated Ozone Absorption Cross Sections</a:t>
            </a:r>
            <a:endParaRPr lang="en-US" sz="1200" b="1" dirty="0">
              <a:solidFill>
                <a:schemeClr val="bg1"/>
              </a:solidFill>
              <a:latin typeface="+mj-l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r"/>
            <a:r>
              <a:rPr lang="en-US" sz="1200" b="1" dirty="0">
                <a:solidFill>
                  <a:schemeClr val="bg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			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M. Heitz, R. Manion, D. Flittner, R. Damadeo, M. Roell</a:t>
            </a:r>
          </a:p>
          <a:p>
            <a:pPr algn="r"/>
            <a:r>
              <a:rPr lang="en-US" sz="1200" baseline="30000" dirty="0">
                <a:solidFill>
                  <a:srgbClr val="EF9337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endParaRPr lang="en-US" sz="1200" dirty="0">
              <a:solidFill>
                <a:srgbClr val="EF9337"/>
              </a:solidFill>
              <a:latin typeface="+mj-lt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r"/>
            <a:r>
              <a:rPr lang="en-US" sz="900" dirty="0">
                <a:solidFill>
                  <a:schemeClr val="bg1"/>
                </a:solidFill>
                <a:latin typeface="+mj-lt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sz="1200" b="1" dirty="0">
              <a:solidFill>
                <a:srgbClr val="EF9337"/>
              </a:solidFill>
              <a:latin typeface="+mj-lt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b="0" dirty="0"/>
          </a:p>
          <a:p>
            <a:endParaRPr lang="en-US" sz="1600" b="0" dirty="0"/>
          </a:p>
          <a:p>
            <a:endParaRPr lang="en-US" sz="1000" b="0" dirty="0"/>
          </a:p>
          <a:p>
            <a:endParaRPr lang="en-US" sz="1000" b="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SAGE III/ISS version 6.0.0 vs MLS version 5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AC4CB78-04FF-E148-A994-4EDF2E37D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4576" y="4970860"/>
            <a:ext cx="4694848" cy="172640"/>
          </a:xfrm>
        </p:spPr>
        <p:txBody>
          <a:bodyPr/>
          <a:lstStyle/>
          <a:p>
            <a:pPr algn="ctr"/>
            <a:r>
              <a:rPr lang="en-US" dirty="0"/>
              <a:t>SAGE III/ISS Science Team Meeting 2024; October 23, 2024</a:t>
            </a:r>
          </a:p>
          <a:p>
            <a:pPr algn="ctr"/>
            <a:endParaRPr lang="en-US" dirty="0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EE2C2B53-AA95-C1DD-C29B-41CFAB44B472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51" y="897494"/>
            <a:ext cx="822960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27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b="0" dirty="0"/>
          </a:p>
          <a:p>
            <a:r>
              <a:rPr lang="en-US" sz="2400" dirty="0"/>
              <a:t>Noticeable improvements to the aerosol seagull have been achieved with the </a:t>
            </a:r>
            <a:r>
              <a:rPr lang="en-US" sz="2400" dirty="0" err="1"/>
              <a:t>Serdyuchenko</a:t>
            </a:r>
            <a:r>
              <a:rPr lang="en-US" sz="2400" dirty="0"/>
              <a:t> 2014 cross-sections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slightly positive bias is now seen but of a much smaller magnitude than the seagull negative bias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increase in the amount of ozone being retrieved is seen which leads to a ~2% difference in comparison to MLS version 5.</a:t>
            </a:r>
          </a:p>
          <a:p>
            <a:pPr marL="0" indent="0">
              <a:buNone/>
            </a:pP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0" dirty="0"/>
          </a:p>
          <a:p>
            <a:endParaRPr lang="en-US" sz="1000" b="0" dirty="0"/>
          </a:p>
          <a:p>
            <a:endParaRPr lang="en-US" sz="1000" b="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AC4CB78-04FF-E148-A994-4EDF2E37D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4576" y="4970860"/>
            <a:ext cx="4694848" cy="172640"/>
          </a:xfrm>
        </p:spPr>
        <p:txBody>
          <a:bodyPr/>
          <a:lstStyle/>
          <a:p>
            <a:pPr algn="ctr"/>
            <a:r>
              <a:rPr lang="en-US" dirty="0"/>
              <a:t>SAGE III/ISS Science Team Meeting 2024; October 23, 2024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00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b="0" dirty="0"/>
          </a:p>
          <a:p>
            <a:r>
              <a:rPr lang="en-US" sz="2400" dirty="0"/>
              <a:t>Further work into the point spread functions will be investigated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Attempt to remedy the high bias in the shorter wavelength pixel groups and the low bias in the higher wavelength pixel groups used in the AO3 retrieval. </a:t>
            </a:r>
            <a:endParaRPr lang="en-US" sz="1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AC4CB78-04FF-E148-A994-4EDF2E37D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4576" y="4970860"/>
            <a:ext cx="4694848" cy="172640"/>
          </a:xfrm>
        </p:spPr>
        <p:txBody>
          <a:bodyPr/>
          <a:lstStyle/>
          <a:p>
            <a:pPr algn="ctr"/>
            <a:r>
              <a:rPr lang="en-US" dirty="0"/>
              <a:t>SAGE III/ISS Science Team Meeting 2024; October 23, 2024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65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b="0" dirty="0"/>
          </a:p>
          <a:p>
            <a:endParaRPr lang="en-US" sz="1600" b="0" dirty="0"/>
          </a:p>
          <a:p>
            <a:endParaRPr lang="en-US" sz="1000" b="0" dirty="0"/>
          </a:p>
          <a:p>
            <a:endParaRPr lang="en-US" sz="1000" b="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pixel groups used in ao3_ozone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AC4CB78-04FF-E148-A994-4EDF2E37D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4576" y="4970860"/>
            <a:ext cx="4694848" cy="172640"/>
          </a:xfrm>
        </p:spPr>
        <p:txBody>
          <a:bodyPr/>
          <a:lstStyle/>
          <a:p>
            <a:pPr algn="ctr"/>
            <a:r>
              <a:rPr lang="en-US" dirty="0"/>
              <a:t>SAGE III/ISS Science Team Meeting 2024; October 23, 2024</a:t>
            </a:r>
          </a:p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C23071-ECA8-0758-E5D6-72AFEDE856D1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897494"/>
            <a:ext cx="822960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79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SAGE III/ISS is a NASA Langley managed mission funded by the NASA Science Mission Directorate within the Earth Systematic Mission Program.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Enabling partners are the NASA Human Exploration and Operations Mission Directorate, International Space Station Program and the European Space Agency.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AMA</a:t>
            </a:r>
            <a:r>
              <a:rPr lang="en-US" sz="1800" dirty="0">
                <a:solidFill>
                  <a:schemeClr val="tx1"/>
                </a:solidFill>
              </a:rPr>
              <a:t> personnel are supported through the </a:t>
            </a:r>
            <a:r>
              <a:rPr lang="en-US" sz="1800" dirty="0"/>
              <a:t>RSES</a:t>
            </a:r>
            <a:r>
              <a:rPr lang="en-US" sz="1800" dirty="0">
                <a:solidFill>
                  <a:schemeClr val="tx1"/>
                </a:solidFill>
              </a:rPr>
              <a:t> contract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SAGE III/ISS data can be found at </a:t>
            </a:r>
            <a:r>
              <a:rPr lang="en-US" sz="1800" dirty="0">
                <a:hlinkClick r:id="rId2"/>
              </a:rPr>
              <a:t>https://asdc.larc.nasa.gov/project/SAGE%20III-ISS</a:t>
            </a: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b="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AC4CB78-04FF-E148-A994-4EDF2E37D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4576" y="4970860"/>
            <a:ext cx="4694848" cy="172640"/>
          </a:xfrm>
        </p:spPr>
        <p:txBody>
          <a:bodyPr/>
          <a:lstStyle/>
          <a:p>
            <a:pPr algn="ctr"/>
            <a:r>
              <a:rPr lang="en-US" dirty="0"/>
              <a:t>SAGE III/ISS Science Team Meeting 2024; October 23, 2024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16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Contacts: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Michael Heitz</a:t>
            </a:r>
            <a:endParaRPr lang="en-US" sz="1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hlinkClick r:id="rId2"/>
              </a:rPr>
              <a:t>michael.l.heitz@nasa.gov</a:t>
            </a:r>
            <a:endParaRPr lang="en-US" sz="1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David Flittner</a:t>
            </a:r>
            <a:endParaRPr lang="en-US" sz="1800" dirty="0">
              <a:solidFill>
                <a:schemeClr val="tx1"/>
              </a:solidFill>
              <a:hlinkClick r:id="rId3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hlinkClick r:id="rId3"/>
              </a:rPr>
              <a:t>david.e.flittner@nasa.gov</a:t>
            </a:r>
            <a:endParaRPr lang="en-US" sz="1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Robert Damadeo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hlinkClick r:id="rId4"/>
              </a:rPr>
              <a:t>robert.damadeo@nasa.gov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b="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AC4CB78-04FF-E148-A994-4EDF2E37D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4576" y="4970860"/>
            <a:ext cx="4694848" cy="172640"/>
          </a:xfrm>
        </p:spPr>
        <p:txBody>
          <a:bodyPr/>
          <a:lstStyle/>
          <a:p>
            <a:pPr algn="ctr"/>
            <a:r>
              <a:rPr lang="en-US" dirty="0"/>
              <a:t>SAGE III/ISS Science Team Meeting 2024; October 23, 2024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5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b="0" dirty="0"/>
          </a:p>
          <a:p>
            <a:endParaRPr lang="en-US" sz="1600" b="0" dirty="0"/>
          </a:p>
          <a:p>
            <a:endParaRPr lang="en-US" sz="1000" b="0" dirty="0"/>
          </a:p>
          <a:p>
            <a:endParaRPr lang="en-US" sz="1000" b="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Seagull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AC4CB78-04FF-E148-A994-4EDF2E37D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4576" y="4970860"/>
            <a:ext cx="4694848" cy="172640"/>
          </a:xfrm>
        </p:spPr>
        <p:txBody>
          <a:bodyPr/>
          <a:lstStyle/>
          <a:p>
            <a:pPr algn="ctr"/>
            <a:r>
              <a:rPr lang="en-US" dirty="0"/>
              <a:t>SAGE III/ISS Science Team Meeting 2024; October 23, 2024</a:t>
            </a:r>
          </a:p>
          <a:p>
            <a:pPr algn="ctr"/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8F66CC5-B9D6-628B-1C6D-B7A51CA3AD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12" y="967188"/>
            <a:ext cx="3178538" cy="1781933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E9A2A33-B2C5-486E-D7A6-ED8FF04E3D1F}"/>
              </a:ext>
            </a:extLst>
          </p:cNvPr>
          <p:cNvSpPr txBox="1">
            <a:spLocks/>
          </p:cNvSpPr>
          <p:nvPr/>
        </p:nvSpPr>
        <p:spPr>
          <a:xfrm>
            <a:off x="4392147" y="967188"/>
            <a:ext cx="4489555" cy="3378706"/>
          </a:xfrm>
          <a:prstGeom prst="rect">
            <a:avLst/>
          </a:prstGeom>
        </p:spPr>
        <p:txBody>
          <a:bodyPr/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9" charset="2"/>
              <a:buNone/>
            </a:pPr>
            <a:endParaRPr lang="en-US" sz="1000" b="0" dirty="0"/>
          </a:p>
          <a:p>
            <a:r>
              <a:rPr lang="en-US" sz="2000" dirty="0"/>
              <a:t>Larry Thomason first came up with the description and labeled it as the “aerosol seagull”</a:t>
            </a:r>
          </a:p>
          <a:p>
            <a:r>
              <a:rPr lang="en-US" sz="2000" dirty="0"/>
              <a:t>A seagull shape to the aerosol spectrum is only possible for rather unique size distributions/composition, which we don't really believe happens in the stratosphere. You could think of the shape as being unphysical.</a:t>
            </a:r>
            <a:endParaRPr lang="en-US" sz="2400" dirty="0"/>
          </a:p>
          <a:p>
            <a:pPr marL="0" indent="0">
              <a:buNone/>
            </a:pP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0" dirty="0"/>
          </a:p>
          <a:p>
            <a:endParaRPr lang="en-US" sz="1000" b="0" dirty="0"/>
          </a:p>
          <a:p>
            <a:endParaRPr lang="en-US" sz="1000" b="0" dirty="0"/>
          </a:p>
          <a:p>
            <a:endParaRPr lang="en-US" dirty="0"/>
          </a:p>
        </p:txBody>
      </p:sp>
      <p:pic>
        <p:nvPicPr>
          <p:cNvPr id="1026" name="Picture 2" descr="Birds In The Distance Drawing - Free Transparent PNG Clipart Images Download">
            <a:extLst>
              <a:ext uri="{FF2B5EF4-FFF2-40B4-BE49-F238E27FC236}">
                <a16:creationId xmlns:a16="http://schemas.microsoft.com/office/drawing/2014/main" id="{9FFAC000-06E1-6036-4B2D-3B2B16B24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40" y="2859058"/>
            <a:ext cx="3163609" cy="20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68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b="0" dirty="0"/>
          </a:p>
          <a:p>
            <a:r>
              <a:rPr lang="en-US" sz="2400" dirty="0"/>
              <a:t>Version 5.30 and previous version had a noticeable dip in the retrieved aerosol vs a power law fit in the 520, 602 and 676 nm channel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Suspected that ozone cross-sections were the problem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Sciamachy version 3, 4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Serdyuchenko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2014 cross-sections were used to test this hypothesis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Issues with cross-section convolution involving the point spread function, solar spectrum and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Serdyuchenko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cross-sections delayed the discovery of the “solution”</a:t>
            </a: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0" dirty="0"/>
          </a:p>
          <a:p>
            <a:endParaRPr lang="en-US" sz="1000" b="0" dirty="0"/>
          </a:p>
          <a:p>
            <a:endParaRPr lang="en-US" sz="1000" b="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AC4CB78-04FF-E148-A994-4EDF2E37D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4576" y="4970860"/>
            <a:ext cx="4694848" cy="172640"/>
          </a:xfrm>
        </p:spPr>
        <p:txBody>
          <a:bodyPr/>
          <a:lstStyle/>
          <a:p>
            <a:pPr algn="ctr"/>
            <a:r>
              <a:rPr lang="en-US" dirty="0"/>
              <a:t>SAGE III/ISS Science Team Meeting 2024; October 23, 2024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94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event example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AC4CB78-04FF-E148-A994-4EDF2E37D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4576" y="4970860"/>
            <a:ext cx="4694848" cy="172640"/>
          </a:xfrm>
        </p:spPr>
        <p:txBody>
          <a:bodyPr/>
          <a:lstStyle/>
          <a:p>
            <a:pPr algn="ctr"/>
            <a:r>
              <a:rPr lang="en-US" dirty="0"/>
              <a:t>SAGE III/ISS Science Team Meeting 2024; October 23, 2024</a:t>
            </a:r>
          </a:p>
          <a:p>
            <a:pPr algn="ctr"/>
            <a:endParaRPr lang="en-US" dirty="0"/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AD9C4470-AE66-1F11-E275-09717E0F8E82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51" y="920765"/>
            <a:ext cx="822960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10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b="0" dirty="0"/>
          </a:p>
          <a:p>
            <a:endParaRPr lang="en-US" sz="1600" b="0" dirty="0"/>
          </a:p>
          <a:p>
            <a:endParaRPr lang="en-US" sz="1000" b="0" dirty="0"/>
          </a:p>
          <a:p>
            <a:endParaRPr lang="en-US" sz="1000" b="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Cross-section comparisons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AC4CB78-04FF-E148-A994-4EDF2E37D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4576" y="4970860"/>
            <a:ext cx="4694848" cy="172640"/>
          </a:xfrm>
        </p:spPr>
        <p:txBody>
          <a:bodyPr/>
          <a:lstStyle/>
          <a:p>
            <a:pPr algn="ctr"/>
            <a:r>
              <a:rPr lang="en-US" dirty="0"/>
              <a:t>SAGE III/ISS Science Team Meeting 2024; October 23, 2024</a:t>
            </a:r>
          </a:p>
          <a:p>
            <a:pPr algn="ctr"/>
            <a:endParaRPr lang="en-US" dirty="0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D3788647-7E42-FBFF-C4F7-142EB26A8D82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50" y="897494"/>
            <a:ext cx="8189349" cy="2874406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014FE9A-CD10-EDC6-B3DC-C2373DBE80F9}"/>
              </a:ext>
            </a:extLst>
          </p:cNvPr>
          <p:cNvSpPr txBox="1">
            <a:spLocks/>
          </p:cNvSpPr>
          <p:nvPr/>
        </p:nvSpPr>
        <p:spPr>
          <a:xfrm>
            <a:off x="330200" y="3532843"/>
            <a:ext cx="4546599" cy="264456"/>
          </a:xfrm>
          <a:prstGeom prst="rect">
            <a:avLst/>
          </a:prstGeom>
        </p:spPr>
        <p:txBody>
          <a:bodyPr/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9" charset="2"/>
              <a:buNone/>
            </a:pPr>
            <a:endParaRPr lang="en-US" sz="1000" b="0" dirty="0"/>
          </a:p>
          <a:p>
            <a:r>
              <a:rPr lang="en-US" sz="1600" dirty="0"/>
              <a:t>Blue: </a:t>
            </a:r>
            <a:r>
              <a:rPr lang="en-US" sz="1600" dirty="0">
                <a:hlinkClick r:id="rId3"/>
              </a:rPr>
              <a:t>SCIAMACHY Version 4.0 (2012)</a:t>
            </a:r>
            <a:endParaRPr lang="en-US" sz="1600" dirty="0"/>
          </a:p>
          <a:p>
            <a:r>
              <a:rPr lang="en-US" sz="1600" dirty="0"/>
              <a:t>Orange: </a:t>
            </a:r>
            <a:r>
              <a:rPr lang="en-US" sz="1600" dirty="0">
                <a:hlinkClick r:id="rId3"/>
              </a:rPr>
              <a:t>SCIAMACHY Version 3.0 (2004)</a:t>
            </a:r>
            <a:endParaRPr lang="en-US" sz="1600" dirty="0"/>
          </a:p>
          <a:p>
            <a:r>
              <a:rPr lang="en-US" sz="1600" dirty="0"/>
              <a:t>Green: </a:t>
            </a:r>
            <a:r>
              <a:rPr lang="en-US" sz="1600" dirty="0" err="1">
                <a:hlinkClick r:id="rId4"/>
              </a:rPr>
              <a:t>Serdyuchenko-Gorshelev</a:t>
            </a:r>
            <a:r>
              <a:rPr lang="en-US" sz="1600" dirty="0">
                <a:hlinkClick r:id="rId4"/>
              </a:rPr>
              <a:t> Version 1.0 (2014)</a:t>
            </a: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0" dirty="0"/>
          </a:p>
          <a:p>
            <a:endParaRPr lang="en-US" sz="1000" b="0" dirty="0"/>
          </a:p>
          <a:p>
            <a:endParaRPr lang="en-US" sz="1000" b="0" dirty="0"/>
          </a:p>
          <a:p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9F7A5EB-71E9-2788-56DD-F119BAA7BE83}"/>
              </a:ext>
            </a:extLst>
          </p:cNvPr>
          <p:cNvSpPr txBox="1">
            <a:spLocks/>
          </p:cNvSpPr>
          <p:nvPr/>
        </p:nvSpPr>
        <p:spPr>
          <a:xfrm>
            <a:off x="4507181" y="3532843"/>
            <a:ext cx="4814619" cy="698320"/>
          </a:xfrm>
          <a:prstGeom prst="rect">
            <a:avLst/>
          </a:prstGeom>
        </p:spPr>
        <p:txBody>
          <a:bodyPr/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9" charset="2"/>
              <a:buNone/>
            </a:pPr>
            <a:endParaRPr lang="en-US" sz="1000" b="0" dirty="0"/>
          </a:p>
          <a:p>
            <a:r>
              <a:rPr lang="en-US" sz="1600" dirty="0"/>
              <a:t>Green: Sciamachy 4 – </a:t>
            </a:r>
            <a:r>
              <a:rPr lang="en-US" sz="1600" dirty="0" err="1"/>
              <a:t>Serdyuchenko</a:t>
            </a:r>
            <a:r>
              <a:rPr lang="en-US" sz="1600" dirty="0"/>
              <a:t> 2014</a:t>
            </a:r>
          </a:p>
          <a:p>
            <a:r>
              <a:rPr lang="en-US" sz="1600" dirty="0"/>
              <a:t>Orange: Sciamachy 3 – </a:t>
            </a:r>
            <a:r>
              <a:rPr lang="en-US" sz="1600" dirty="0" err="1"/>
              <a:t>Serdyuchenko</a:t>
            </a:r>
            <a:r>
              <a:rPr lang="en-US" sz="1600" dirty="0"/>
              <a:t> 2014</a:t>
            </a:r>
          </a:p>
          <a:p>
            <a:r>
              <a:rPr lang="en-US" sz="1600" dirty="0"/>
              <a:t>Blue: Sciamachy 4 – Sciamachy 3</a:t>
            </a:r>
          </a:p>
          <a:p>
            <a:pPr marL="0" indent="0">
              <a:buNone/>
            </a:pP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0" dirty="0"/>
          </a:p>
          <a:p>
            <a:endParaRPr lang="en-US" sz="1000" b="0" dirty="0"/>
          </a:p>
          <a:p>
            <a:endParaRPr lang="en-US" sz="10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7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b="0" dirty="0"/>
          </a:p>
          <a:p>
            <a:r>
              <a:rPr lang="en-US" sz="2400" dirty="0"/>
              <a:t>With the testing of a new ozone cross-section database it was proposed that a new spectroscopy module would be created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Previous work had pre-convolved the cross-sections and generated lookup tables to be referenced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module generates the cross-sections convolutions event by event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Now using TSIS-1 HSRS version 2 solar spectrum data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https://doi.org/10.1029/2022EA002637</a:t>
            </a:r>
            <a:endParaRPr lang="en-US" sz="24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0" dirty="0"/>
          </a:p>
          <a:p>
            <a:endParaRPr lang="en-US" sz="1000" b="0" dirty="0"/>
          </a:p>
          <a:p>
            <a:endParaRPr lang="en-US" sz="1000" b="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Spectroscopy Module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AC4CB78-04FF-E148-A994-4EDF2E37D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4576" y="4970860"/>
            <a:ext cx="4694848" cy="172640"/>
          </a:xfrm>
        </p:spPr>
        <p:txBody>
          <a:bodyPr/>
          <a:lstStyle/>
          <a:p>
            <a:pPr algn="ctr"/>
            <a:r>
              <a:rPr lang="en-US" dirty="0"/>
              <a:t>SAGE III/ISS Science Team Meeting 2024; October 23, 2024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98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b="0" dirty="0"/>
          </a:p>
          <a:p>
            <a:endParaRPr lang="en-US" sz="1600" b="0" dirty="0"/>
          </a:p>
          <a:p>
            <a:endParaRPr lang="en-US" sz="1000" b="0" dirty="0"/>
          </a:p>
          <a:p>
            <a:endParaRPr lang="en-US" sz="1000" b="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June 2021 Version 5.3 Sciamachy 3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AC4CB78-04FF-E148-A994-4EDF2E37D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4576" y="4970860"/>
            <a:ext cx="4694848" cy="172640"/>
          </a:xfrm>
        </p:spPr>
        <p:txBody>
          <a:bodyPr/>
          <a:lstStyle/>
          <a:p>
            <a:pPr algn="ctr"/>
            <a:r>
              <a:rPr lang="en-US" dirty="0"/>
              <a:t>SAGE III/ISS Science Team Meeting 2024; October 23, 2024</a:t>
            </a:r>
          </a:p>
          <a:p>
            <a:pPr algn="ctr"/>
            <a:endParaRPr lang="en-US" dirty="0"/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FBD6A6C0-46D0-0636-9927-6F525D490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3" y="1034650"/>
            <a:ext cx="8229616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9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b="0" dirty="0"/>
          </a:p>
          <a:p>
            <a:endParaRPr lang="en-US" sz="1600" b="0" dirty="0"/>
          </a:p>
          <a:p>
            <a:endParaRPr lang="en-US" sz="1000" b="0" dirty="0"/>
          </a:p>
          <a:p>
            <a:endParaRPr lang="en-US" sz="1000" b="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June 2021 Version 6.0.0 </a:t>
            </a:r>
            <a:r>
              <a:rPr lang="en-US" dirty="0" err="1"/>
              <a:t>Serdyuchenko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AC4CB78-04FF-E148-A994-4EDF2E37D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4576" y="4970860"/>
            <a:ext cx="4694848" cy="172640"/>
          </a:xfrm>
        </p:spPr>
        <p:txBody>
          <a:bodyPr/>
          <a:lstStyle/>
          <a:p>
            <a:pPr algn="ctr"/>
            <a:r>
              <a:rPr lang="en-US" dirty="0"/>
              <a:t>SAGE III/ISS Science Team Meeting 2024; October 23, 2024</a:t>
            </a:r>
          </a:p>
          <a:p>
            <a:pPr algn="ctr"/>
            <a:endParaRPr lang="en-US" dirty="0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46CB2E4E-BA30-D7D4-5775-87A12A175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50" y="1034654"/>
            <a:ext cx="822960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99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b="0" dirty="0"/>
          </a:p>
          <a:p>
            <a:endParaRPr lang="en-US" sz="1600" b="0" dirty="0"/>
          </a:p>
          <a:p>
            <a:endParaRPr lang="en-US" sz="1000" b="0" dirty="0"/>
          </a:p>
          <a:p>
            <a:endParaRPr lang="en-US" sz="1000" b="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5.30 vs MLS version 5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AC4CB78-04FF-E148-A994-4EDF2E37D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4576" y="4970860"/>
            <a:ext cx="4694848" cy="172640"/>
          </a:xfrm>
        </p:spPr>
        <p:txBody>
          <a:bodyPr/>
          <a:lstStyle/>
          <a:p>
            <a:pPr algn="ctr"/>
            <a:r>
              <a:rPr lang="en-US" dirty="0"/>
              <a:t>SAGE III/ISS Science Team Meeting 2024; October 23, 2024</a:t>
            </a:r>
          </a:p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3D4D8B-C095-7E54-9782-CFD4AC2E12F6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651" y="897494"/>
            <a:ext cx="8229600" cy="39319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GE IIIISS PowerPoint Template" id="{A8E8CEE8-0B64-DC47-979E-1D31554E10C2}" vid="{309846D2-41CF-B144-B081-E8289E3EA8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27457</TotalTime>
  <Words>715</Words>
  <Application>Microsoft Office PowerPoint</Application>
  <PresentationFormat>On-screen Show (16:9)</PresentationFormat>
  <Paragraphs>128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Wingdings</vt:lpstr>
      <vt:lpstr>1_Office Theme</vt:lpstr>
      <vt:lpstr>PowerPoint Presentation</vt:lpstr>
      <vt:lpstr>Seagull</vt:lpstr>
      <vt:lpstr>Introduction</vt:lpstr>
      <vt:lpstr>Single event example</vt:lpstr>
      <vt:lpstr>Cross-section comparisons</vt:lpstr>
      <vt:lpstr>New Spectroscopy Module</vt:lpstr>
      <vt:lpstr>June 2021 Version 5.3 Sciamachy 3</vt:lpstr>
      <vt:lpstr>June 2021 Version 6.0.0 Serdyuchenko</vt:lpstr>
      <vt:lpstr>Version 5.30 vs MLS version 5</vt:lpstr>
      <vt:lpstr>SAGE III/ISS version 6.0.0 vs MLS version 5</vt:lpstr>
      <vt:lpstr>Conclusions</vt:lpstr>
      <vt:lpstr>Future Work</vt:lpstr>
      <vt:lpstr>10 pixel groups used in ao3_ozone</vt:lpstr>
      <vt:lpstr>Acknowledgments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michael.l.heitz@nasa.gov</dc:creator>
  <cp:lastModifiedBy>Heitz, Michael L. (LARC-E303)[RSES]</cp:lastModifiedBy>
  <cp:revision>65</cp:revision>
  <cp:lastPrinted>2011-12-08T16:21:20Z</cp:lastPrinted>
  <dcterms:created xsi:type="dcterms:W3CDTF">2021-04-27T13:30:47Z</dcterms:created>
  <dcterms:modified xsi:type="dcterms:W3CDTF">2024-10-23T02:32:07Z</dcterms:modified>
</cp:coreProperties>
</file>