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4" r:id="rId3"/>
    <p:sldId id="275" r:id="rId4"/>
    <p:sldId id="257" r:id="rId5"/>
    <p:sldId id="278" r:id="rId6"/>
    <p:sldId id="281" r:id="rId7"/>
    <p:sldId id="280" r:id="rId8"/>
    <p:sldId id="279" r:id="rId9"/>
    <p:sldId id="282" r:id="rId10"/>
    <p:sldId id="283" r:id="rId11"/>
    <p:sldId id="291" r:id="rId12"/>
    <p:sldId id="285" r:id="rId13"/>
    <p:sldId id="290" r:id="rId14"/>
    <p:sldId id="284" r:id="rId15"/>
    <p:sldId id="286" r:id="rId16"/>
    <p:sldId id="260" r:id="rId17"/>
    <p:sldId id="261" r:id="rId18"/>
    <p:sldId id="262" r:id="rId19"/>
    <p:sldId id="265" r:id="rId20"/>
    <p:sldId id="268" r:id="rId21"/>
    <p:sldId id="266" r:id="rId22"/>
    <p:sldId id="271" r:id="rId23"/>
    <p:sldId id="272" r:id="rId24"/>
    <p:sldId id="273" r:id="rId25"/>
    <p:sldId id="269" r:id="rId26"/>
    <p:sldId id="258" r:id="rId27"/>
    <p:sldId id="276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9"/>
    <p:restoredTop sz="94629"/>
  </p:normalViewPr>
  <p:slideViewPr>
    <p:cSldViewPr snapToGrid="0" snapToObjects="1">
      <p:cViewPr varScale="1">
        <p:scale>
          <a:sx n="129" d="100"/>
          <a:sy n="129" d="100"/>
        </p:scale>
        <p:origin x="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03764-961F-436C-811D-C37BB731AA69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95373-9669-47A2-B09D-34F11E840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8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433FF"/>
                </a:solidFill>
                <a:latin typeface="Helvetica" pitchFamily="2" charset="0"/>
              </a:rPr>
              <a:t>7 </a:t>
            </a:r>
            <a:r>
              <a:rPr lang="en-US" sz="1200" dirty="0">
                <a:latin typeface="Helvetica" pitchFamily="2" charset="0"/>
              </a:rPr>
              <a:t>AI is sensitive to the altitude of the </a:t>
            </a:r>
            <a:r>
              <a:rPr lang="en-US" sz="1200" dirty="0" err="1">
                <a:latin typeface="Helvetica" pitchFamily="2" charset="0"/>
              </a:rPr>
              <a:t>lightabsorbing</a:t>
            </a:r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smoke particles that make up </a:t>
            </a:r>
            <a:r>
              <a:rPr lang="en-US" sz="1200" dirty="0" err="1">
                <a:latin typeface="Helvetica" pitchFamily="2" charset="0"/>
              </a:rPr>
              <a:t>pyroCb</a:t>
            </a:r>
            <a:r>
              <a:rPr lang="en-US" sz="1200" dirty="0">
                <a:latin typeface="Helvetica" pitchFamily="2" charset="0"/>
              </a:rPr>
              <a:t> plumes (e.g.,</a:t>
            </a:r>
          </a:p>
          <a:p>
            <a:r>
              <a:rPr lang="en-US" sz="1200" dirty="0">
                <a:latin typeface="Helvetica" pitchFamily="2" charset="0"/>
              </a:rPr>
              <a:t>black and brown carbon), with stratospheric layers corresponding</a:t>
            </a:r>
          </a:p>
          <a:p>
            <a:r>
              <a:rPr lang="en-US" sz="1200" dirty="0">
                <a:latin typeface="Helvetica" pitchFamily="2" charset="0"/>
              </a:rPr>
              <a:t>to the largest values (e.g., &gt;15–20).</a:t>
            </a:r>
            <a:r>
              <a:rPr lang="en-US" sz="1200" dirty="0">
                <a:solidFill>
                  <a:srgbClr val="0433FF"/>
                </a:solidFill>
                <a:latin typeface="Helvetica" pitchFamily="2" charset="0"/>
              </a:rPr>
              <a:t>1 </a:t>
            </a:r>
            <a:r>
              <a:rPr lang="en-US" sz="1200" dirty="0">
                <a:latin typeface="Helvetica" pitchFamily="2" charset="0"/>
              </a:rPr>
              <a:t>On 14 August, AI values</a:t>
            </a:r>
          </a:p>
          <a:p>
            <a:r>
              <a:rPr lang="en-US" sz="1200" dirty="0">
                <a:latin typeface="Helvetica" pitchFamily="2" charset="0"/>
              </a:rPr>
              <a:t>measured over a large portion of northern Canada exceeded</a:t>
            </a:r>
          </a:p>
          <a:p>
            <a:r>
              <a:rPr lang="en-US" sz="1200" dirty="0">
                <a:latin typeface="Helvetica" pitchFamily="2" charset="0"/>
              </a:rPr>
              <a:t>those of any known </a:t>
            </a:r>
            <a:r>
              <a:rPr lang="en-US" sz="1200" dirty="0" err="1">
                <a:latin typeface="Helvetica" pitchFamily="2" charset="0"/>
              </a:rPr>
              <a:t>pyroCb</a:t>
            </a:r>
            <a:r>
              <a:rPr lang="en-US" sz="1200" dirty="0">
                <a:latin typeface="Helvetica" pitchFamily="2" charset="0"/>
              </a:rPr>
              <a:t> plume on record</a:t>
            </a:r>
            <a:r>
              <a:rPr lang="en-US" sz="1200" dirty="0">
                <a:solidFill>
                  <a:srgbClr val="0433FF"/>
                </a:solidFill>
                <a:latin typeface="Helvetica" pitchFamily="2" charset="0"/>
              </a:rPr>
              <a:t>2</a:t>
            </a:r>
            <a:endParaRPr lang="en-US" sz="1200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95373-9669-47A2-B09D-34F11E8401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to check COSMIC GPS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95373-9669-47A2-B09D-34F11E8401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82E6-D42D-A442-947E-902FBDA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D05F8-B319-B945-9BBB-8CCB0D833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8EDB7-5DA7-0649-8FE4-F1E9AC41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D600-B75A-DE49-8229-4DEC4A00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4597-6FCF-4448-AC32-73C7A3CA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DA39-91AE-9D44-8C14-1BF93BCA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5AB80-71AE-2647-AE5E-F93D1AE1E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8D20C-7AA5-944A-B4CD-D2D8F71F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BACE7-B844-584D-BD9C-8CA435B8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042A5-92A6-AB44-AFB1-FD7F430F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59407-9574-C041-94A1-76E3F3E80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F6252-B0DE-1349-9A76-E80D7E8FD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5654-0B10-EE4C-ADB3-4722E1B0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9E6EA-78DA-B746-96C9-8134D8C2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CE54-8EAF-4C4D-B196-02E2501D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8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CE9A-2D44-C646-81EA-CF17901E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97C8C-C72B-8947-8BB8-9898E42FF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09707-7AB2-6D4D-B9E6-0033B098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3F4D-B97D-BD41-AA59-D2DB94EC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F71A5-7F73-8D46-9AC0-AFCDB310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1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F0EF-30E6-034E-9D73-A8EB09BC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27730-6AB5-5C4B-BF6A-0FD362B8F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47E9-7B54-1C4F-A32A-E8AF35E2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6DCF-09F9-0B41-98C4-B4B1BFD4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A4C48-483C-AC44-BA40-8FB3363C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0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C56-AD5F-6140-896E-B47059E9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205FF-EFE3-D84E-BDF3-65DF76F28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C1302-9740-0E48-B131-0121BE3ED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943FC-E105-514F-B074-DC92DF57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80546-76BD-E84B-9444-CDCAF371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B27EA-C41F-D344-BBA5-B3DF8C97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66C2-A444-A748-99DF-B045A337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3EC6-F024-8343-81F7-34D6E93B5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CCD8F-CA1D-F24F-83E6-573BF23FF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F451C-152F-324A-8576-D88C8E3B2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28EC2-B9E6-454E-85DB-0E415E813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E3DAB-F9AA-3140-9459-A9A2DA9C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402639-6FF1-CA4F-9F04-E2560D0B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8321D-1DE5-A04E-A630-418990CF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2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EB1F-02FC-B44A-8774-3EF86208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944F5-C16B-B848-891A-F4EA66B4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C0ADD-D522-B04D-8A1B-07F42E5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6A55D-FF48-7E46-96D5-28B3DD23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9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BA709-B994-3846-89AD-AD7D2764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E1E3B-960F-C642-8BF9-21591E83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20A1-F820-FB41-BDD8-82D97CAF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F729-EC07-1040-824F-C9ABF587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0215-3F74-B840-86C2-E82C79DC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F3BCC-9A71-B341-ACE0-DA847FF92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63C64-0B8E-C24B-85F6-A0049322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02580-62EF-AE45-AC76-5DA7254E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EF40D-89AF-554B-B4D8-F893591E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9996-F8B2-1E47-91CD-6335A083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66E96-62EF-264F-B140-B1C03067E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9B2DB-FB57-A240-A633-4CBFA0EF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E3D43-1222-344C-86C1-4F02901E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D2506-C2EE-124F-B856-E9DFCAE9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494DC-70A0-B24E-B871-F8546F2D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F82AD-825A-9F4D-99F4-3BA73218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56C25-10EA-464D-965F-88FE80B24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2EBE-4C22-604E-BBEC-12B312D60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CE2E8-E5B0-A945-B4CE-3D326EF34E3C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E97ED-5AFB-D145-A2F5-05BD165B3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79D6-7C46-EF47-82C5-C7E2D3735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A8A6E-87B7-AF4A-89A6-9BC0C28CA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8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10" Type="http://schemas.openxmlformats.org/officeDocument/2006/relationships/image" Target="../media/image36.png"/><Relationship Id="rId4" Type="http://schemas.openxmlformats.org/officeDocument/2006/relationships/image" Target="../media/image30.tiff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tiff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07E4AA-3886-CB44-853E-7957744BD9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37" y="519763"/>
            <a:ext cx="11726160" cy="62660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4DA821-4C5A-4647-BC23-911BCD17F4FD}"/>
              </a:ext>
            </a:extLst>
          </p:cNvPr>
          <p:cNvSpPr txBox="1">
            <a:spLocks/>
          </p:cNvSpPr>
          <p:nvPr/>
        </p:nvSpPr>
        <p:spPr>
          <a:xfrm>
            <a:off x="1320800" y="136595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dirty="0">
                <a:solidFill>
                  <a:srgbClr val="FF0000"/>
                </a:solidFill>
              </a:rPr>
              <a:t>Smoke Transport into the Stratosphere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93127" y="3753559"/>
            <a:ext cx="1717964" cy="9292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92582" y="4572000"/>
            <a:ext cx="11914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</a:rPr>
              <a:t>smoke</a:t>
            </a:r>
          </a:p>
        </p:txBody>
      </p:sp>
    </p:spTree>
    <p:extLst>
      <p:ext uri="{BB962C8B-B14F-4D97-AF65-F5344CB8AC3E}">
        <p14:creationId xmlns:p14="http://schemas.microsoft.com/office/powerpoint/2010/main" val="147054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768D79-4E7F-094A-B5B2-83E2920003CC}"/>
              </a:ext>
            </a:extLst>
          </p:cNvPr>
          <p:cNvSpPr txBox="1"/>
          <p:nvPr/>
        </p:nvSpPr>
        <p:spPr>
          <a:xfrm>
            <a:off x="2282671" y="-150511"/>
            <a:ext cx="789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Smoke initial transport by cold front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8CF08F-E1D0-A147-85FA-58F6D21DE6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4" y="843127"/>
            <a:ext cx="5263182" cy="36374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24A496-31C5-C44A-AFF3-8C9D8D7A809D}"/>
              </a:ext>
            </a:extLst>
          </p:cNvPr>
          <p:cNvSpPr/>
          <p:nvPr/>
        </p:nvSpPr>
        <p:spPr>
          <a:xfrm>
            <a:off x="6891688" y="6063916"/>
            <a:ext cx="442763" cy="619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3CF649-E7A9-B241-A6AC-8A1B38590E39}"/>
              </a:ext>
            </a:extLst>
          </p:cNvPr>
          <p:cNvGrpSpPr/>
          <p:nvPr/>
        </p:nvGrpSpPr>
        <p:grpSpPr>
          <a:xfrm>
            <a:off x="8617568" y="1319765"/>
            <a:ext cx="3584371" cy="2895778"/>
            <a:chOff x="7525118" y="2701871"/>
            <a:chExt cx="4580254" cy="39817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F125A9-4BD9-414F-948C-DFEAB233D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5798" y="2701871"/>
              <a:ext cx="1209574" cy="39817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E64DAB-2C82-EA44-9A75-CE4597E74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5118" y="2701871"/>
              <a:ext cx="760396" cy="33929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00521D-2B69-F744-9BD2-20D791961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5514" y="2994525"/>
              <a:ext cx="2610284" cy="3689094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2E54A-6B92-9448-AB46-AF319CE371DE}"/>
              </a:ext>
            </a:extLst>
          </p:cNvPr>
          <p:cNvSpPr/>
          <p:nvPr/>
        </p:nvSpPr>
        <p:spPr>
          <a:xfrm>
            <a:off x="7815714" y="4610501"/>
            <a:ext cx="413886" cy="6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89E99-DD16-534D-9FE2-57FF73E46D84}"/>
              </a:ext>
            </a:extLst>
          </p:cNvPr>
          <p:cNvSpPr/>
          <p:nvPr/>
        </p:nvSpPr>
        <p:spPr>
          <a:xfrm>
            <a:off x="10561276" y="4621754"/>
            <a:ext cx="413886" cy="6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10225E-0B08-0F46-B1C0-E3F00A7E33E3}"/>
              </a:ext>
            </a:extLst>
          </p:cNvPr>
          <p:cNvSpPr/>
          <p:nvPr/>
        </p:nvSpPr>
        <p:spPr>
          <a:xfrm>
            <a:off x="10354332" y="4910512"/>
            <a:ext cx="487379" cy="3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9463A5-45AE-584C-A5EF-85BF9ECCFC89}"/>
              </a:ext>
            </a:extLst>
          </p:cNvPr>
          <p:cNvGrpSpPr/>
          <p:nvPr/>
        </p:nvGrpSpPr>
        <p:grpSpPr>
          <a:xfrm>
            <a:off x="5366145" y="1319765"/>
            <a:ext cx="3390420" cy="2895778"/>
            <a:chOff x="4914730" y="2449771"/>
            <a:chExt cx="4157640" cy="39817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5C3DFF-FAB7-3A42-9514-8AE29AA32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4730" y="2449771"/>
              <a:ext cx="750771" cy="398174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C817D0-F954-ED4C-82DC-05C701915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1944" y="2449771"/>
              <a:ext cx="890426" cy="3981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6CFFAE-A328-9349-AA94-A326478B9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3380" y="2742424"/>
              <a:ext cx="2627697" cy="3689095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65C4742-427A-9845-9324-3D578D1B57FB}"/>
              </a:ext>
            </a:extLst>
          </p:cNvPr>
          <p:cNvSpPr/>
          <p:nvPr/>
        </p:nvSpPr>
        <p:spPr>
          <a:xfrm rot="20319364">
            <a:off x="6506307" y="2939016"/>
            <a:ext cx="903622" cy="244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78DE15-AB6C-FD43-B142-A701DDD52CD9}"/>
              </a:ext>
            </a:extLst>
          </p:cNvPr>
          <p:cNvSpPr/>
          <p:nvPr/>
        </p:nvSpPr>
        <p:spPr>
          <a:xfrm rot="20319364">
            <a:off x="9782091" y="2939016"/>
            <a:ext cx="903622" cy="244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62D3EB-C011-1648-9BD5-1528D92135E8}"/>
              </a:ext>
            </a:extLst>
          </p:cNvPr>
          <p:cNvSpPr/>
          <p:nvPr/>
        </p:nvSpPr>
        <p:spPr>
          <a:xfrm rot="1691526">
            <a:off x="6182464" y="3288826"/>
            <a:ext cx="801827" cy="190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B7AE44-9183-2341-BC19-C7F4F93A26A1}"/>
              </a:ext>
            </a:extLst>
          </p:cNvPr>
          <p:cNvSpPr/>
          <p:nvPr/>
        </p:nvSpPr>
        <p:spPr>
          <a:xfrm rot="1691526">
            <a:off x="9398833" y="3296344"/>
            <a:ext cx="801827" cy="190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C0204C-2BD7-1841-AF20-ADB4712DFAB5}"/>
              </a:ext>
            </a:extLst>
          </p:cNvPr>
          <p:cNvSpPr txBox="1"/>
          <p:nvPr/>
        </p:nvSpPr>
        <p:spPr>
          <a:xfrm>
            <a:off x="6333423" y="919700"/>
            <a:ext cx="5721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CALIOP/CALIPSO August 13th 2017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3346077-DF48-7E42-A0A7-565ADACBF54C}"/>
              </a:ext>
            </a:extLst>
          </p:cNvPr>
          <p:cNvSpPr/>
          <p:nvPr/>
        </p:nvSpPr>
        <p:spPr>
          <a:xfrm>
            <a:off x="2017643" y="1480930"/>
            <a:ext cx="695740" cy="884583"/>
          </a:xfrm>
          <a:custGeom>
            <a:avLst/>
            <a:gdLst>
              <a:gd name="connsiteX0" fmla="*/ 0 w 695740"/>
              <a:gd name="connsiteY0" fmla="*/ 884583 h 884583"/>
              <a:gd name="connsiteX1" fmla="*/ 149087 w 695740"/>
              <a:gd name="connsiteY1" fmla="*/ 566531 h 884583"/>
              <a:gd name="connsiteX2" fmla="*/ 268357 w 695740"/>
              <a:gd name="connsiteY2" fmla="*/ 387627 h 884583"/>
              <a:gd name="connsiteX3" fmla="*/ 377687 w 695740"/>
              <a:gd name="connsiteY3" fmla="*/ 268357 h 884583"/>
              <a:gd name="connsiteX4" fmla="*/ 506896 w 695740"/>
              <a:gd name="connsiteY4" fmla="*/ 129209 h 884583"/>
              <a:gd name="connsiteX5" fmla="*/ 695740 w 695740"/>
              <a:gd name="connsiteY5" fmla="*/ 0 h 88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740" h="884583">
                <a:moveTo>
                  <a:pt x="0" y="884583"/>
                </a:moveTo>
                <a:cubicBezTo>
                  <a:pt x="52180" y="766970"/>
                  <a:pt x="104361" y="649357"/>
                  <a:pt x="149087" y="566531"/>
                </a:cubicBezTo>
                <a:cubicBezTo>
                  <a:pt x="193813" y="483705"/>
                  <a:pt x="230257" y="437323"/>
                  <a:pt x="268357" y="387627"/>
                </a:cubicBezTo>
                <a:cubicBezTo>
                  <a:pt x="306457" y="337931"/>
                  <a:pt x="377687" y="268357"/>
                  <a:pt x="377687" y="268357"/>
                </a:cubicBezTo>
                <a:cubicBezTo>
                  <a:pt x="417443" y="225287"/>
                  <a:pt x="453887" y="173935"/>
                  <a:pt x="506896" y="129209"/>
                </a:cubicBezTo>
                <a:cubicBezTo>
                  <a:pt x="559905" y="84483"/>
                  <a:pt x="627822" y="42241"/>
                  <a:pt x="6957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B7B4A8-48CE-8A45-A22E-E834F84EF64B}"/>
              </a:ext>
            </a:extLst>
          </p:cNvPr>
          <p:cNvCxnSpPr/>
          <p:nvPr/>
        </p:nvCxnSpPr>
        <p:spPr>
          <a:xfrm flipH="1">
            <a:off x="6000091" y="4215543"/>
            <a:ext cx="21428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1B7927-6D72-9848-BBAA-052C425E9A9A}"/>
              </a:ext>
            </a:extLst>
          </p:cNvPr>
          <p:cNvCxnSpPr>
            <a:cxnSpLocks/>
          </p:cNvCxnSpPr>
          <p:nvPr/>
        </p:nvCxnSpPr>
        <p:spPr>
          <a:xfrm flipH="1" flipV="1">
            <a:off x="9352468" y="4203534"/>
            <a:ext cx="1951594" cy="246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D39E7BD-3CEF-9144-B79E-997EB7AF6A5E}"/>
              </a:ext>
            </a:extLst>
          </p:cNvPr>
          <p:cNvSpPr txBox="1"/>
          <p:nvPr/>
        </p:nvSpPr>
        <p:spPr>
          <a:xfrm>
            <a:off x="5806929" y="4228159"/>
            <a:ext cx="378054" cy="369332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A23310-B7FA-664D-A3BF-80BB1B45C786}"/>
              </a:ext>
            </a:extLst>
          </p:cNvPr>
          <p:cNvSpPr txBox="1"/>
          <p:nvPr/>
        </p:nvSpPr>
        <p:spPr>
          <a:xfrm>
            <a:off x="1987459" y="2217222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6868B0-7668-D24C-A9A9-E6D364A53E87}"/>
              </a:ext>
            </a:extLst>
          </p:cNvPr>
          <p:cNvSpPr txBox="1"/>
          <p:nvPr/>
        </p:nvSpPr>
        <p:spPr>
          <a:xfrm>
            <a:off x="2701032" y="1295722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C6285B-F09C-4845-AAC7-BFABA01EE3AE}"/>
              </a:ext>
            </a:extLst>
          </p:cNvPr>
          <p:cNvSpPr txBox="1"/>
          <p:nvPr/>
        </p:nvSpPr>
        <p:spPr>
          <a:xfrm>
            <a:off x="11293522" y="4332435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65C9CD-07DB-FF41-AE19-C5B96501904F}"/>
              </a:ext>
            </a:extLst>
          </p:cNvPr>
          <p:cNvSpPr txBox="1"/>
          <p:nvPr/>
        </p:nvSpPr>
        <p:spPr>
          <a:xfrm>
            <a:off x="9082386" y="4344362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E7BCFC-C8D4-714A-8709-DC8B51357B12}"/>
              </a:ext>
            </a:extLst>
          </p:cNvPr>
          <p:cNvSpPr txBox="1"/>
          <p:nvPr/>
        </p:nvSpPr>
        <p:spPr>
          <a:xfrm>
            <a:off x="7964732" y="4279737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6C71BA-A391-0F44-A765-E27E2297F7D8}"/>
              </a:ext>
            </a:extLst>
          </p:cNvPr>
          <p:cNvSpPr txBox="1"/>
          <p:nvPr/>
        </p:nvSpPr>
        <p:spPr>
          <a:xfrm>
            <a:off x="5806929" y="4273018"/>
            <a:ext cx="378054" cy="370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4BFD3B9-F08D-774A-93D2-1F1E5BEB3C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09" y="4505131"/>
            <a:ext cx="3607905" cy="223346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BEA96D9-06B5-1F4B-ABF0-2BD5CEC22BEE}"/>
              </a:ext>
            </a:extLst>
          </p:cNvPr>
          <p:cNvSpPr txBox="1"/>
          <p:nvPr/>
        </p:nvSpPr>
        <p:spPr>
          <a:xfrm>
            <a:off x="2985962" y="4681305"/>
            <a:ext cx="96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AF0AE23-E1AE-514A-8E50-C0C369C76FD2}"/>
              </a:ext>
            </a:extLst>
          </p:cNvPr>
          <p:cNvGrpSpPr/>
          <p:nvPr/>
        </p:nvGrpSpPr>
        <p:grpSpPr>
          <a:xfrm>
            <a:off x="1349366" y="4735652"/>
            <a:ext cx="1763887" cy="1068800"/>
            <a:chOff x="1349366" y="4735652"/>
            <a:chExt cx="1763887" cy="1068800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EF7271-F4C9-3D4C-AC08-0173DFBB08A9}"/>
                </a:ext>
              </a:extLst>
            </p:cNvPr>
            <p:cNvSpPr/>
            <p:nvPr/>
          </p:nvSpPr>
          <p:spPr>
            <a:xfrm>
              <a:off x="2176670" y="5019261"/>
              <a:ext cx="834887" cy="785191"/>
            </a:xfrm>
            <a:custGeom>
              <a:avLst/>
              <a:gdLst>
                <a:gd name="connsiteX0" fmla="*/ 834887 w 834887"/>
                <a:gd name="connsiteY0" fmla="*/ 785191 h 785191"/>
                <a:gd name="connsiteX1" fmla="*/ 725556 w 834887"/>
                <a:gd name="connsiteY1" fmla="*/ 566530 h 785191"/>
                <a:gd name="connsiteX2" fmla="*/ 516834 w 834887"/>
                <a:gd name="connsiteY2" fmla="*/ 337930 h 785191"/>
                <a:gd name="connsiteX3" fmla="*/ 298173 w 834887"/>
                <a:gd name="connsiteY3" fmla="*/ 168965 h 785191"/>
                <a:gd name="connsiteX4" fmla="*/ 0 w 834887"/>
                <a:gd name="connsiteY4" fmla="*/ 0 h 7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785191">
                  <a:moveTo>
                    <a:pt x="834887" y="785191"/>
                  </a:moveTo>
                  <a:cubicBezTo>
                    <a:pt x="806726" y="713132"/>
                    <a:pt x="778565" y="641073"/>
                    <a:pt x="725556" y="566530"/>
                  </a:cubicBezTo>
                  <a:cubicBezTo>
                    <a:pt x="672547" y="491986"/>
                    <a:pt x="588064" y="404191"/>
                    <a:pt x="516834" y="337930"/>
                  </a:cubicBezTo>
                  <a:cubicBezTo>
                    <a:pt x="445603" y="271669"/>
                    <a:pt x="384312" y="225287"/>
                    <a:pt x="298173" y="168965"/>
                  </a:cubicBezTo>
                  <a:cubicBezTo>
                    <a:pt x="212034" y="112643"/>
                    <a:pt x="106017" y="56321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6C88DD04-066A-FE49-852F-1701777897ED}"/>
                </a:ext>
              </a:extLst>
            </p:cNvPr>
            <p:cNvSpPr/>
            <p:nvPr/>
          </p:nvSpPr>
          <p:spPr>
            <a:xfrm rot="3798889">
              <a:off x="2923530" y="555228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FDADE95C-5FDE-0F4C-B394-F2EC3916192F}"/>
                </a:ext>
              </a:extLst>
            </p:cNvPr>
            <p:cNvSpPr/>
            <p:nvPr/>
          </p:nvSpPr>
          <p:spPr>
            <a:xfrm rot="3057634">
              <a:off x="2722488" y="530562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2972D013-2833-B24A-8AA9-2311631B8E11}"/>
                </a:ext>
              </a:extLst>
            </p:cNvPr>
            <p:cNvSpPr/>
            <p:nvPr/>
          </p:nvSpPr>
          <p:spPr>
            <a:xfrm rot="2351589">
              <a:off x="2511507" y="511485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AE94FDF7-88D2-E040-93BA-0C3961E61F7D}"/>
                </a:ext>
              </a:extLst>
            </p:cNvPr>
            <p:cNvSpPr/>
            <p:nvPr/>
          </p:nvSpPr>
          <p:spPr>
            <a:xfrm rot="1907448">
              <a:off x="2318285" y="499094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28EB819-0146-1041-9C7A-91DA8769A958}"/>
                </a:ext>
              </a:extLst>
            </p:cNvPr>
            <p:cNvCxnSpPr/>
            <p:nvPr/>
          </p:nvCxnSpPr>
          <p:spPr>
            <a:xfrm flipH="1">
              <a:off x="2804845" y="4810539"/>
              <a:ext cx="308408" cy="3554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4D1AA8D-1CE2-F749-9B02-2C7DC50ACA9A}"/>
                </a:ext>
              </a:extLst>
            </p:cNvPr>
            <p:cNvSpPr txBox="1"/>
            <p:nvPr/>
          </p:nvSpPr>
          <p:spPr>
            <a:xfrm>
              <a:off x="1349366" y="4735652"/>
              <a:ext cx="12587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Cold front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A86EF73-BC62-0B4F-808A-046B7ACB4401}"/>
              </a:ext>
            </a:extLst>
          </p:cNvPr>
          <p:cNvSpPr txBox="1"/>
          <p:nvPr/>
        </p:nvSpPr>
        <p:spPr>
          <a:xfrm>
            <a:off x="8338304" y="5021698"/>
            <a:ext cx="3674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backscatter and color ratio values consistent with smoke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CALIPSO orbit track crossed the cold front (A-B)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Smoke and CO observed on top of the cold front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F3DAD1B-140F-C541-930E-A1D06BB9F601}"/>
              </a:ext>
            </a:extLst>
          </p:cNvPr>
          <p:cNvCxnSpPr/>
          <p:nvPr/>
        </p:nvCxnSpPr>
        <p:spPr>
          <a:xfrm flipV="1">
            <a:off x="9960780" y="3031865"/>
            <a:ext cx="506896" cy="25841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3C6CB8-47FB-2C40-83FC-B0B4BE7E7048}"/>
              </a:ext>
            </a:extLst>
          </p:cNvPr>
          <p:cNvCxnSpPr>
            <a:cxnSpLocks/>
          </p:cNvCxnSpPr>
          <p:nvPr/>
        </p:nvCxnSpPr>
        <p:spPr>
          <a:xfrm flipH="1" flipV="1">
            <a:off x="10175387" y="3161073"/>
            <a:ext cx="325181" cy="135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B7949E3-4862-7842-9A29-145CE59FED68}"/>
              </a:ext>
            </a:extLst>
          </p:cNvPr>
          <p:cNvSpPr txBox="1"/>
          <p:nvPr/>
        </p:nvSpPr>
        <p:spPr>
          <a:xfrm>
            <a:off x="9975974" y="4464944"/>
            <a:ext cx="127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front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4D9F962-4B02-3641-9494-FA5EF640BCC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044" y="4843471"/>
            <a:ext cx="3150858" cy="1855505"/>
          </a:xfrm>
          <a:prstGeom prst="rect">
            <a:avLst/>
          </a:prstGeom>
        </p:spPr>
      </p:pic>
      <p:sp>
        <p:nvSpPr>
          <p:cNvPr id="78" name="Cloud 77">
            <a:extLst>
              <a:ext uri="{FF2B5EF4-FFF2-40B4-BE49-F238E27FC236}">
                <a16:creationId xmlns:a16="http://schemas.microsoft.com/office/drawing/2014/main" id="{BCFACB2C-AD8C-5F4C-BDFD-DA2C0FA3725C}"/>
              </a:ext>
            </a:extLst>
          </p:cNvPr>
          <p:cNvSpPr/>
          <p:nvPr/>
        </p:nvSpPr>
        <p:spPr>
          <a:xfrm rot="2916577">
            <a:off x="5753564" y="5452334"/>
            <a:ext cx="1131592" cy="45525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819E28E-640A-7C4B-A102-9F97FEB1382E}"/>
              </a:ext>
            </a:extLst>
          </p:cNvPr>
          <p:cNvCxnSpPr>
            <a:cxnSpLocks/>
          </p:cNvCxnSpPr>
          <p:nvPr/>
        </p:nvCxnSpPr>
        <p:spPr>
          <a:xfrm flipH="1">
            <a:off x="6839386" y="2365513"/>
            <a:ext cx="237011" cy="737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F16D112-590C-DC48-A2ED-9E87649DBC9B}"/>
              </a:ext>
            </a:extLst>
          </p:cNvPr>
          <p:cNvSpPr txBox="1"/>
          <p:nvPr/>
        </p:nvSpPr>
        <p:spPr>
          <a:xfrm>
            <a:off x="6626886" y="2014209"/>
            <a:ext cx="127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smoke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4B4F416-0E55-EF4F-A28A-403DBE9E2084}"/>
              </a:ext>
            </a:extLst>
          </p:cNvPr>
          <p:cNvCxnSpPr>
            <a:cxnSpLocks/>
          </p:cNvCxnSpPr>
          <p:nvPr/>
        </p:nvCxnSpPr>
        <p:spPr>
          <a:xfrm flipH="1">
            <a:off x="6456311" y="2328872"/>
            <a:ext cx="539335" cy="966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D16FA0B-3A6D-8D4B-B778-D44DF824AA21}"/>
              </a:ext>
            </a:extLst>
          </p:cNvPr>
          <p:cNvGrpSpPr/>
          <p:nvPr/>
        </p:nvGrpSpPr>
        <p:grpSpPr>
          <a:xfrm>
            <a:off x="947837" y="1576790"/>
            <a:ext cx="1763887" cy="1068800"/>
            <a:chOff x="1349366" y="4735652"/>
            <a:chExt cx="1763887" cy="1068800"/>
          </a:xfrm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D9DD107-110F-A743-B71F-1C10BB5C2C07}"/>
                </a:ext>
              </a:extLst>
            </p:cNvPr>
            <p:cNvSpPr/>
            <p:nvPr/>
          </p:nvSpPr>
          <p:spPr>
            <a:xfrm>
              <a:off x="2176670" y="5019261"/>
              <a:ext cx="834887" cy="785191"/>
            </a:xfrm>
            <a:custGeom>
              <a:avLst/>
              <a:gdLst>
                <a:gd name="connsiteX0" fmla="*/ 834887 w 834887"/>
                <a:gd name="connsiteY0" fmla="*/ 785191 h 785191"/>
                <a:gd name="connsiteX1" fmla="*/ 725556 w 834887"/>
                <a:gd name="connsiteY1" fmla="*/ 566530 h 785191"/>
                <a:gd name="connsiteX2" fmla="*/ 516834 w 834887"/>
                <a:gd name="connsiteY2" fmla="*/ 337930 h 785191"/>
                <a:gd name="connsiteX3" fmla="*/ 298173 w 834887"/>
                <a:gd name="connsiteY3" fmla="*/ 168965 h 785191"/>
                <a:gd name="connsiteX4" fmla="*/ 0 w 834887"/>
                <a:gd name="connsiteY4" fmla="*/ 0 h 7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785191">
                  <a:moveTo>
                    <a:pt x="834887" y="785191"/>
                  </a:moveTo>
                  <a:cubicBezTo>
                    <a:pt x="806726" y="713132"/>
                    <a:pt x="778565" y="641073"/>
                    <a:pt x="725556" y="566530"/>
                  </a:cubicBezTo>
                  <a:cubicBezTo>
                    <a:pt x="672547" y="491986"/>
                    <a:pt x="588064" y="404191"/>
                    <a:pt x="516834" y="337930"/>
                  </a:cubicBezTo>
                  <a:cubicBezTo>
                    <a:pt x="445603" y="271669"/>
                    <a:pt x="384312" y="225287"/>
                    <a:pt x="298173" y="168965"/>
                  </a:cubicBezTo>
                  <a:cubicBezTo>
                    <a:pt x="212034" y="112643"/>
                    <a:pt x="106017" y="56321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227D227B-5733-544E-A39D-A4714589D36D}"/>
                </a:ext>
              </a:extLst>
            </p:cNvPr>
            <p:cNvSpPr/>
            <p:nvPr/>
          </p:nvSpPr>
          <p:spPr>
            <a:xfrm rot="3798889">
              <a:off x="2923530" y="555228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C6E04FB1-0441-FB4C-81B5-D1EFD9FF7F6A}"/>
                </a:ext>
              </a:extLst>
            </p:cNvPr>
            <p:cNvSpPr/>
            <p:nvPr/>
          </p:nvSpPr>
          <p:spPr>
            <a:xfrm rot="3057634">
              <a:off x="2722488" y="530562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50DE8C2C-52C7-8C45-BC57-2BFE3EA45E95}"/>
                </a:ext>
              </a:extLst>
            </p:cNvPr>
            <p:cNvSpPr/>
            <p:nvPr/>
          </p:nvSpPr>
          <p:spPr>
            <a:xfrm rot="2351589">
              <a:off x="2511507" y="511485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39BE5590-CC3F-3B4F-870A-ACF15C1DC2F9}"/>
                </a:ext>
              </a:extLst>
            </p:cNvPr>
            <p:cNvSpPr/>
            <p:nvPr/>
          </p:nvSpPr>
          <p:spPr>
            <a:xfrm rot="1907448">
              <a:off x="2318285" y="499094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11CCDD6-4A0A-B34D-94D4-715400E59A0A}"/>
                </a:ext>
              </a:extLst>
            </p:cNvPr>
            <p:cNvCxnSpPr/>
            <p:nvPr/>
          </p:nvCxnSpPr>
          <p:spPr>
            <a:xfrm flipH="1">
              <a:off x="2804845" y="4810539"/>
              <a:ext cx="308408" cy="3554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7A9A7E-697D-A044-90A8-2A4847C3A90C}"/>
                </a:ext>
              </a:extLst>
            </p:cNvPr>
            <p:cNvSpPr txBox="1"/>
            <p:nvPr/>
          </p:nvSpPr>
          <p:spPr>
            <a:xfrm>
              <a:off x="1349366" y="4735652"/>
              <a:ext cx="12587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Cold front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99936" y="450521"/>
            <a:ext cx="480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 plume from AIRS/Aqua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877436" y="2700712"/>
            <a:ext cx="432759" cy="11875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77234" y="3827208"/>
            <a:ext cx="22583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</a:rPr>
              <a:t>CALIPSO track </a:t>
            </a:r>
          </a:p>
        </p:txBody>
      </p:sp>
    </p:spTree>
    <p:extLst>
      <p:ext uri="{BB962C8B-B14F-4D97-AF65-F5344CB8AC3E}">
        <p14:creationId xmlns:p14="http://schemas.microsoft.com/office/powerpoint/2010/main" val="139867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74" y="-282190"/>
            <a:ext cx="12038402" cy="1195650"/>
          </a:xfrm>
        </p:spPr>
        <p:txBody>
          <a:bodyPr>
            <a:normAutofit/>
          </a:bodyPr>
          <a:lstStyle/>
          <a:p>
            <a:r>
              <a:rPr lang="en-US" sz="3500" b="1" dirty="0"/>
              <a:t>GEOS-</a:t>
            </a:r>
            <a:r>
              <a:rPr lang="en-US" sz="3500" b="1" dirty="0" err="1"/>
              <a:t>Chem</a:t>
            </a:r>
            <a:r>
              <a:rPr lang="en-US" sz="3500" b="1" dirty="0"/>
              <a:t> Simulates PNW Wildfire CO Plumes (Aug. 2017)</a:t>
            </a:r>
          </a:p>
        </p:txBody>
      </p:sp>
      <p:sp>
        <p:nvSpPr>
          <p:cNvPr id="4" name="AutoShape 2" descr="ftp://dirac.gsfc.nasa.gov/pub/gmidata2/users/hongyu.liu/fire2017/plot_gc_co_so4_nit_bc_xsection.20170817.140W-70W.gif"/>
          <p:cNvSpPr>
            <a:spLocks noChangeAspect="1" noChangeArrowheads="1"/>
          </p:cNvSpPr>
          <p:nvPr/>
        </p:nvSpPr>
        <p:spPr bwMode="auto">
          <a:xfrm>
            <a:off x="6362411" y="4014411"/>
            <a:ext cx="229193" cy="2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74" y="1076959"/>
            <a:ext cx="4552726" cy="262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1199" y="924898"/>
            <a:ext cx="2995576" cy="272240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43038" y="1289899"/>
            <a:ext cx="1" cy="205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77611" y="1289899"/>
            <a:ext cx="1" cy="20739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562" y="4023360"/>
            <a:ext cx="3017053" cy="27831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95" y="4155439"/>
            <a:ext cx="4796039" cy="266757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9799" y="4360144"/>
            <a:ext cx="1" cy="20739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75877" y="4349691"/>
            <a:ext cx="1" cy="205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16FA0B-3A6D-8D4B-B778-D44DF824AA21}"/>
              </a:ext>
            </a:extLst>
          </p:cNvPr>
          <p:cNvGrpSpPr/>
          <p:nvPr/>
        </p:nvGrpSpPr>
        <p:grpSpPr>
          <a:xfrm rot="21142220">
            <a:off x="674700" y="4368092"/>
            <a:ext cx="1731765" cy="1068800"/>
            <a:chOff x="1349366" y="4735652"/>
            <a:chExt cx="1731765" cy="106880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D9DD107-110F-A743-B71F-1C10BB5C2C07}"/>
                </a:ext>
              </a:extLst>
            </p:cNvPr>
            <p:cNvSpPr/>
            <p:nvPr/>
          </p:nvSpPr>
          <p:spPr>
            <a:xfrm>
              <a:off x="2176670" y="5019261"/>
              <a:ext cx="834887" cy="785191"/>
            </a:xfrm>
            <a:custGeom>
              <a:avLst/>
              <a:gdLst>
                <a:gd name="connsiteX0" fmla="*/ 834887 w 834887"/>
                <a:gd name="connsiteY0" fmla="*/ 785191 h 785191"/>
                <a:gd name="connsiteX1" fmla="*/ 725556 w 834887"/>
                <a:gd name="connsiteY1" fmla="*/ 566530 h 785191"/>
                <a:gd name="connsiteX2" fmla="*/ 516834 w 834887"/>
                <a:gd name="connsiteY2" fmla="*/ 337930 h 785191"/>
                <a:gd name="connsiteX3" fmla="*/ 298173 w 834887"/>
                <a:gd name="connsiteY3" fmla="*/ 168965 h 785191"/>
                <a:gd name="connsiteX4" fmla="*/ 0 w 834887"/>
                <a:gd name="connsiteY4" fmla="*/ 0 h 7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785191">
                  <a:moveTo>
                    <a:pt x="834887" y="785191"/>
                  </a:moveTo>
                  <a:cubicBezTo>
                    <a:pt x="806726" y="713132"/>
                    <a:pt x="778565" y="641073"/>
                    <a:pt x="725556" y="566530"/>
                  </a:cubicBezTo>
                  <a:cubicBezTo>
                    <a:pt x="672547" y="491986"/>
                    <a:pt x="588064" y="404191"/>
                    <a:pt x="516834" y="337930"/>
                  </a:cubicBezTo>
                  <a:cubicBezTo>
                    <a:pt x="445603" y="271669"/>
                    <a:pt x="384312" y="225287"/>
                    <a:pt x="298173" y="168965"/>
                  </a:cubicBezTo>
                  <a:cubicBezTo>
                    <a:pt x="212034" y="112643"/>
                    <a:pt x="106017" y="56321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86">
              <a:extLst>
                <a:ext uri="{FF2B5EF4-FFF2-40B4-BE49-F238E27FC236}">
                  <a16:creationId xmlns:a16="http://schemas.microsoft.com/office/drawing/2014/main" id="{227D227B-5733-544E-A39D-A4714589D36D}"/>
                </a:ext>
              </a:extLst>
            </p:cNvPr>
            <p:cNvSpPr/>
            <p:nvPr/>
          </p:nvSpPr>
          <p:spPr>
            <a:xfrm rot="3798889">
              <a:off x="2923530" y="555228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87">
              <a:extLst>
                <a:ext uri="{FF2B5EF4-FFF2-40B4-BE49-F238E27FC236}">
                  <a16:creationId xmlns:a16="http://schemas.microsoft.com/office/drawing/2014/main" id="{C6E04FB1-0441-FB4C-81B5-D1EFD9FF7F6A}"/>
                </a:ext>
              </a:extLst>
            </p:cNvPr>
            <p:cNvSpPr/>
            <p:nvPr/>
          </p:nvSpPr>
          <p:spPr>
            <a:xfrm rot="3057634">
              <a:off x="2722488" y="530562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88">
              <a:extLst>
                <a:ext uri="{FF2B5EF4-FFF2-40B4-BE49-F238E27FC236}">
                  <a16:creationId xmlns:a16="http://schemas.microsoft.com/office/drawing/2014/main" id="{50DE8C2C-52C7-8C45-BC57-2BFE3EA45E95}"/>
                </a:ext>
              </a:extLst>
            </p:cNvPr>
            <p:cNvSpPr/>
            <p:nvPr/>
          </p:nvSpPr>
          <p:spPr>
            <a:xfrm rot="2351589">
              <a:off x="2511507" y="511485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89">
              <a:extLst>
                <a:ext uri="{FF2B5EF4-FFF2-40B4-BE49-F238E27FC236}">
                  <a16:creationId xmlns:a16="http://schemas.microsoft.com/office/drawing/2014/main" id="{39BE5590-CC3F-3B4F-870A-ACF15C1DC2F9}"/>
                </a:ext>
              </a:extLst>
            </p:cNvPr>
            <p:cNvSpPr/>
            <p:nvPr/>
          </p:nvSpPr>
          <p:spPr>
            <a:xfrm rot="1907448">
              <a:off x="2318285" y="499094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7A9A7E-697D-A044-90A8-2A4847C3A90C}"/>
                </a:ext>
              </a:extLst>
            </p:cNvPr>
            <p:cNvSpPr txBox="1"/>
            <p:nvPr/>
          </p:nvSpPr>
          <p:spPr>
            <a:xfrm>
              <a:off x="1349366" y="4735652"/>
              <a:ext cx="12587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Cold front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16FA0B-3A6D-8D4B-B778-D44DF824AA21}"/>
              </a:ext>
            </a:extLst>
          </p:cNvPr>
          <p:cNvGrpSpPr/>
          <p:nvPr/>
        </p:nvGrpSpPr>
        <p:grpSpPr>
          <a:xfrm rot="1915786">
            <a:off x="689059" y="1563609"/>
            <a:ext cx="1673265" cy="967782"/>
            <a:chOff x="1349366" y="4735652"/>
            <a:chExt cx="1731765" cy="1068800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D9DD107-110F-A743-B71F-1C10BB5C2C07}"/>
                </a:ext>
              </a:extLst>
            </p:cNvPr>
            <p:cNvSpPr/>
            <p:nvPr/>
          </p:nvSpPr>
          <p:spPr>
            <a:xfrm>
              <a:off x="2176670" y="5019261"/>
              <a:ext cx="834887" cy="785191"/>
            </a:xfrm>
            <a:custGeom>
              <a:avLst/>
              <a:gdLst>
                <a:gd name="connsiteX0" fmla="*/ 834887 w 834887"/>
                <a:gd name="connsiteY0" fmla="*/ 785191 h 785191"/>
                <a:gd name="connsiteX1" fmla="*/ 725556 w 834887"/>
                <a:gd name="connsiteY1" fmla="*/ 566530 h 785191"/>
                <a:gd name="connsiteX2" fmla="*/ 516834 w 834887"/>
                <a:gd name="connsiteY2" fmla="*/ 337930 h 785191"/>
                <a:gd name="connsiteX3" fmla="*/ 298173 w 834887"/>
                <a:gd name="connsiteY3" fmla="*/ 168965 h 785191"/>
                <a:gd name="connsiteX4" fmla="*/ 0 w 834887"/>
                <a:gd name="connsiteY4" fmla="*/ 0 h 7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785191">
                  <a:moveTo>
                    <a:pt x="834887" y="785191"/>
                  </a:moveTo>
                  <a:cubicBezTo>
                    <a:pt x="806726" y="713132"/>
                    <a:pt x="778565" y="641073"/>
                    <a:pt x="725556" y="566530"/>
                  </a:cubicBezTo>
                  <a:cubicBezTo>
                    <a:pt x="672547" y="491986"/>
                    <a:pt x="588064" y="404191"/>
                    <a:pt x="516834" y="337930"/>
                  </a:cubicBezTo>
                  <a:cubicBezTo>
                    <a:pt x="445603" y="271669"/>
                    <a:pt x="384312" y="225287"/>
                    <a:pt x="298173" y="168965"/>
                  </a:cubicBezTo>
                  <a:cubicBezTo>
                    <a:pt x="212034" y="112643"/>
                    <a:pt x="106017" y="56321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86">
              <a:extLst>
                <a:ext uri="{FF2B5EF4-FFF2-40B4-BE49-F238E27FC236}">
                  <a16:creationId xmlns:a16="http://schemas.microsoft.com/office/drawing/2014/main" id="{227D227B-5733-544E-A39D-A4714589D36D}"/>
                </a:ext>
              </a:extLst>
            </p:cNvPr>
            <p:cNvSpPr/>
            <p:nvPr/>
          </p:nvSpPr>
          <p:spPr>
            <a:xfrm rot="3798889">
              <a:off x="2923530" y="555228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87">
              <a:extLst>
                <a:ext uri="{FF2B5EF4-FFF2-40B4-BE49-F238E27FC236}">
                  <a16:creationId xmlns:a16="http://schemas.microsoft.com/office/drawing/2014/main" id="{C6E04FB1-0441-FB4C-81B5-D1EFD9FF7F6A}"/>
                </a:ext>
              </a:extLst>
            </p:cNvPr>
            <p:cNvSpPr/>
            <p:nvPr/>
          </p:nvSpPr>
          <p:spPr>
            <a:xfrm rot="3057634">
              <a:off x="2722488" y="5305629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88">
              <a:extLst>
                <a:ext uri="{FF2B5EF4-FFF2-40B4-BE49-F238E27FC236}">
                  <a16:creationId xmlns:a16="http://schemas.microsoft.com/office/drawing/2014/main" id="{50DE8C2C-52C7-8C45-BC57-2BFE3EA45E95}"/>
                </a:ext>
              </a:extLst>
            </p:cNvPr>
            <p:cNvSpPr/>
            <p:nvPr/>
          </p:nvSpPr>
          <p:spPr>
            <a:xfrm rot="2351589">
              <a:off x="2511507" y="511485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iangle 89">
              <a:extLst>
                <a:ext uri="{FF2B5EF4-FFF2-40B4-BE49-F238E27FC236}">
                  <a16:creationId xmlns:a16="http://schemas.microsoft.com/office/drawing/2014/main" id="{39BE5590-CC3F-3B4F-870A-ACF15C1DC2F9}"/>
                </a:ext>
              </a:extLst>
            </p:cNvPr>
            <p:cNvSpPr/>
            <p:nvPr/>
          </p:nvSpPr>
          <p:spPr>
            <a:xfrm rot="1907448">
              <a:off x="2318285" y="4990944"/>
              <a:ext cx="176054" cy="1391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7A9A7E-697D-A044-90A8-2A4847C3A90C}"/>
                </a:ext>
              </a:extLst>
            </p:cNvPr>
            <p:cNvSpPr txBox="1"/>
            <p:nvPr/>
          </p:nvSpPr>
          <p:spPr>
            <a:xfrm rot="20205979">
              <a:off x="1349366" y="4735652"/>
              <a:ext cx="12587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Cold front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7876540" y="4406165"/>
            <a:ext cx="1" cy="853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873881" y="4036833"/>
            <a:ext cx="1769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Smoke uplift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0728" y="5259548"/>
            <a:ext cx="1157287" cy="575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20565" y="1136652"/>
            <a:ext cx="36714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GEOS-</a:t>
            </a:r>
            <a:r>
              <a:rPr lang="en-US" sz="2200" dirty="0" err="1"/>
              <a:t>Chem</a:t>
            </a:r>
            <a:r>
              <a:rPr lang="en-US" sz="2200" dirty="0"/>
              <a:t> v11-01</a:t>
            </a:r>
          </a:p>
          <a:p>
            <a:r>
              <a:rPr lang="en-US" sz="2200" dirty="0"/>
              <a:t>driven by MERRA-2 reanalysis (2°x2.5°, 72 vertical layers)</a:t>
            </a:r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QFED daily biomass burning emissions for 2017, based on MODIS fire &amp; geolocation products (</a:t>
            </a:r>
            <a:r>
              <a:rPr lang="en-US" sz="2200" dirty="0" err="1"/>
              <a:t>Darmenov</a:t>
            </a:r>
            <a:r>
              <a:rPr lang="en-US" sz="2200" dirty="0"/>
              <a:t> and da Silva, NASA TM 2015)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Smoke uplift from the cold front up to 9-10 km captured by the model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636829" y="691692"/>
            <a:ext cx="214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24h average, Aug. 13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30171" y="3804356"/>
            <a:ext cx="214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24h average, Aug. 15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66271" y="612767"/>
            <a:ext cx="20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140W-70W, Aug. 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80937" y="3636460"/>
            <a:ext cx="20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140W-70W, Aug. 15</a:t>
            </a:r>
          </a:p>
        </p:txBody>
      </p:sp>
    </p:spTree>
    <p:extLst>
      <p:ext uri="{BB962C8B-B14F-4D97-AF65-F5344CB8AC3E}">
        <p14:creationId xmlns:p14="http://schemas.microsoft.com/office/powerpoint/2010/main" val="58043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8DB20-8385-7F4A-BD6F-8688FC502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44" y="723221"/>
            <a:ext cx="5237020" cy="4617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A34AF-FA26-7846-96CD-002545DDA829}"/>
              </a:ext>
            </a:extLst>
          </p:cNvPr>
          <p:cNvSpPr txBox="1"/>
          <p:nvPr/>
        </p:nvSpPr>
        <p:spPr>
          <a:xfrm>
            <a:off x="4558794" y="4895663"/>
            <a:ext cx="35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Khaykin et al.,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02D03-CA52-7443-A9AC-ECC23087A64E}"/>
              </a:ext>
            </a:extLst>
          </p:cNvPr>
          <p:cNvSpPr txBox="1"/>
          <p:nvPr/>
        </p:nvSpPr>
        <p:spPr>
          <a:xfrm>
            <a:off x="357809" y="-137195"/>
            <a:ext cx="12225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Slow ascent by radiative heating during the first month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50" y="5493273"/>
            <a:ext cx="117256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Vertical dispersion of the smoke plume colored according to AOD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Pixels with same colors tend to follow </a:t>
            </a:r>
            <a:r>
              <a:rPr lang="en-US" sz="2500" dirty="0" err="1"/>
              <a:t>diabatic</a:t>
            </a:r>
            <a:r>
              <a:rPr lang="en-US" sz="2500" dirty="0"/>
              <a:t> heating rates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Consistent with lift of the smoke plume by radiative heating.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B5DEFB-DDF1-6446-9777-D808A9A83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80" y="686937"/>
            <a:ext cx="5550120" cy="39757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195598E-04F7-C349-8BC0-077F84EE6D9B}"/>
              </a:ext>
            </a:extLst>
          </p:cNvPr>
          <p:cNvSpPr/>
          <p:nvPr/>
        </p:nvSpPr>
        <p:spPr>
          <a:xfrm>
            <a:off x="8042642" y="4779417"/>
            <a:ext cx="3506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DE LAAT ET AL 2018.: SELF-LIFTING AEROSOLS</a:t>
            </a:r>
          </a:p>
        </p:txBody>
      </p:sp>
      <p:sp>
        <p:nvSpPr>
          <p:cNvPr id="20" name="TextBox 19"/>
          <p:cNvSpPr txBox="1"/>
          <p:nvPr/>
        </p:nvSpPr>
        <p:spPr>
          <a:xfrm rot="20094360">
            <a:off x="7786509" y="2256704"/>
            <a:ext cx="26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uplift of smoke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4DDEB6-C257-0A4F-9B6A-E8700EC8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944" y="2510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The solar escalator </a:t>
            </a:r>
          </a:p>
        </p:txBody>
      </p:sp>
      <p:sp>
        <p:nvSpPr>
          <p:cNvPr id="7" name="Right Arrow 6"/>
          <p:cNvSpPr/>
          <p:nvPr/>
        </p:nvSpPr>
        <p:spPr>
          <a:xfrm rot="20055614">
            <a:off x="8188291" y="2599643"/>
            <a:ext cx="1828800" cy="44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6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374187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/>
              <a:t>Long-range transport in the tropics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CC183-AD5E-EE4F-9FA9-2B1C61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545" y="1034659"/>
            <a:ext cx="6147955" cy="3562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BD37D-23DC-F24F-9DF6-C56CD16C4878}"/>
              </a:ext>
            </a:extLst>
          </p:cNvPr>
          <p:cNvSpPr txBox="1"/>
          <p:nvPr/>
        </p:nvSpPr>
        <p:spPr>
          <a:xfrm>
            <a:off x="6590629" y="1605820"/>
            <a:ext cx="132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</a:t>
            </a:r>
          </a:p>
          <a:p>
            <a:pPr algn="ctr"/>
            <a:r>
              <a:rPr lang="en-US" dirty="0"/>
              <a:t>18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829880" y="3221619"/>
            <a:ext cx="3740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425" y="5195265"/>
            <a:ext cx="111529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Balloon test campaign in India in Feb 2018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Aerosol enhancement near 18 km that are consistent with the smoke plume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Offline Ionic Chemical analysis reveals enhancement of SO4 (94ng/m3) and Ca (174 ng/m3) : first chemical characterization of stratospheric smoke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570608" y="3221619"/>
            <a:ext cx="0" cy="586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0463029" y="3108423"/>
            <a:ext cx="215155" cy="226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78521" y="1053226"/>
            <a:ext cx="2250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SAGE III/ISS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99" r="2146" b="6824"/>
          <a:stretch/>
        </p:blipFill>
        <p:spPr>
          <a:xfrm>
            <a:off x="-19545" y="2621729"/>
            <a:ext cx="5765515" cy="2573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26" y="724991"/>
            <a:ext cx="3018538" cy="18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4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E2492-0823-2541-8D5F-60B8DA1E74B2}"/>
              </a:ext>
            </a:extLst>
          </p:cNvPr>
          <p:cNvSpPr txBox="1"/>
          <p:nvPr/>
        </p:nvSpPr>
        <p:spPr>
          <a:xfrm>
            <a:off x="4103748" y="-65372"/>
            <a:ext cx="70170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/>
              <a:t>Not unprecedented…..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DB6F4D-45DA-C146-9EF0-456D8DB732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0" y="2687233"/>
            <a:ext cx="4258268" cy="3179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B1DB80-947F-3E4D-8710-B0B41E8E49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04" y="841212"/>
            <a:ext cx="6645485" cy="4935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171E7C-9DA9-9442-842A-F1AE89225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7500" cy="2324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E781E7-B7D4-B84E-9396-9636360FED73}"/>
              </a:ext>
            </a:extLst>
          </p:cNvPr>
          <p:cNvSpPr txBox="1"/>
          <p:nvPr/>
        </p:nvSpPr>
        <p:spPr>
          <a:xfrm>
            <a:off x="268541" y="2313512"/>
            <a:ext cx="514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Black Saturday, Australia, Feb 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CDC0A-02CE-E04F-9387-DA6C8E92957F}"/>
              </a:ext>
            </a:extLst>
          </p:cNvPr>
          <p:cNvSpPr txBox="1"/>
          <p:nvPr/>
        </p:nvSpPr>
        <p:spPr>
          <a:xfrm>
            <a:off x="473373" y="5943600"/>
            <a:ext cx="3272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Smoke plume evolution observed by CALIPSO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1EFA0E-F6CD-8A45-8F44-93FAAC9A5A9E}"/>
              </a:ext>
            </a:extLst>
          </p:cNvPr>
          <p:cNvCxnSpPr>
            <a:cxnSpLocks/>
          </p:cNvCxnSpPr>
          <p:nvPr/>
        </p:nvCxnSpPr>
        <p:spPr>
          <a:xfrm>
            <a:off x="5477452" y="5180364"/>
            <a:ext cx="0" cy="243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EA34F5-C3B6-E44F-8D46-CE73664AC98C}"/>
              </a:ext>
            </a:extLst>
          </p:cNvPr>
          <p:cNvCxnSpPr>
            <a:cxnSpLocks/>
          </p:cNvCxnSpPr>
          <p:nvPr/>
        </p:nvCxnSpPr>
        <p:spPr>
          <a:xfrm>
            <a:off x="6603888" y="5180364"/>
            <a:ext cx="0" cy="352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21B635-5B92-B448-9EA3-5AF6E8D861E3}"/>
              </a:ext>
            </a:extLst>
          </p:cNvPr>
          <p:cNvCxnSpPr>
            <a:cxnSpLocks/>
          </p:cNvCxnSpPr>
          <p:nvPr/>
        </p:nvCxnSpPr>
        <p:spPr>
          <a:xfrm>
            <a:off x="7812718" y="5184784"/>
            <a:ext cx="0" cy="183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EF500C-FA3B-9D4A-A890-4F5635AC09BD}"/>
              </a:ext>
            </a:extLst>
          </p:cNvPr>
          <p:cNvCxnSpPr>
            <a:cxnSpLocks/>
          </p:cNvCxnSpPr>
          <p:nvPr/>
        </p:nvCxnSpPr>
        <p:spPr>
          <a:xfrm>
            <a:off x="8971514" y="5211010"/>
            <a:ext cx="0" cy="183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857DF2-7FE3-0144-A5A5-F4BAE97602D8}"/>
              </a:ext>
            </a:extLst>
          </p:cNvPr>
          <p:cNvCxnSpPr>
            <a:cxnSpLocks/>
          </p:cNvCxnSpPr>
          <p:nvPr/>
        </p:nvCxnSpPr>
        <p:spPr>
          <a:xfrm>
            <a:off x="9904582" y="5211010"/>
            <a:ext cx="0" cy="183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0F733C-6DB9-8948-80A0-4C384FEBB97F}"/>
              </a:ext>
            </a:extLst>
          </p:cNvPr>
          <p:cNvSpPr txBox="1"/>
          <p:nvPr/>
        </p:nvSpPr>
        <p:spPr>
          <a:xfrm>
            <a:off x="5336550" y="48680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1377E-7485-2441-837B-D0CFE33A56B6}"/>
              </a:ext>
            </a:extLst>
          </p:cNvPr>
          <p:cNvSpPr txBox="1"/>
          <p:nvPr/>
        </p:nvSpPr>
        <p:spPr>
          <a:xfrm>
            <a:off x="6409766" y="487383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7367CB-90F3-7847-8E79-646BAC63AAC5}"/>
              </a:ext>
            </a:extLst>
          </p:cNvPr>
          <p:cNvSpPr txBox="1"/>
          <p:nvPr/>
        </p:nvSpPr>
        <p:spPr>
          <a:xfrm>
            <a:off x="7516002" y="486807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EA06F3-2668-E742-A1EB-7FE40EB42395}"/>
              </a:ext>
            </a:extLst>
          </p:cNvPr>
          <p:cNvSpPr txBox="1"/>
          <p:nvPr/>
        </p:nvSpPr>
        <p:spPr>
          <a:xfrm>
            <a:off x="8622238" y="486807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88F456-A822-4541-9A35-16E6E0832B85}"/>
              </a:ext>
            </a:extLst>
          </p:cNvPr>
          <p:cNvSpPr txBox="1"/>
          <p:nvPr/>
        </p:nvSpPr>
        <p:spPr>
          <a:xfrm>
            <a:off x="9743703" y="488302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6E217-83C9-A044-849E-B033AED9C875}"/>
              </a:ext>
            </a:extLst>
          </p:cNvPr>
          <p:cNvSpPr txBox="1"/>
          <p:nvPr/>
        </p:nvSpPr>
        <p:spPr>
          <a:xfrm>
            <a:off x="4625136" y="4792303"/>
            <a:ext cx="108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Fire</a:t>
            </a:r>
          </a:p>
          <a:p>
            <a:r>
              <a:rPr lang="en-US" dirty="0"/>
              <a:t>Feb 7th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5B30D2-75EC-714C-8B9F-AD685E496AB8}"/>
              </a:ext>
            </a:extLst>
          </p:cNvPr>
          <p:cNvSpPr txBox="1"/>
          <p:nvPr/>
        </p:nvSpPr>
        <p:spPr>
          <a:xfrm>
            <a:off x="4625136" y="5776709"/>
            <a:ext cx="7094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/>
              <a:t>Black Saturday in Australia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/>
              <a:t>Diabatic Ascent of the plume ~100 K in 2 months</a:t>
            </a:r>
          </a:p>
        </p:txBody>
      </p:sp>
    </p:spTree>
    <p:extLst>
      <p:ext uri="{BB962C8B-B14F-4D97-AF65-F5344CB8AC3E}">
        <p14:creationId xmlns:p14="http://schemas.microsoft.com/office/powerpoint/2010/main" val="229326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2EF6-8759-5741-A684-DA313E4D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9" y="0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57BCF-7F1E-E147-9FBF-4ADFFD877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908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PNW influenced stratospheric aerosol loadings for months/ Equivalent to a moderate volcanic eruption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Transport processes are still uncertain: Direct PyroCb injection, synoptic scale transport by cold front, slow ascent through radiative heating.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SAGE III/ISS key measurements to follow the vertical evolution of the smoke over months (slow ascent by radiative heating)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PNW was not an isolated case since another extreme fire influenced the stratosphere since 2009. May become increasingly important.</a:t>
            </a:r>
          </a:p>
        </p:txBody>
      </p:sp>
    </p:spTree>
    <p:extLst>
      <p:ext uri="{BB962C8B-B14F-4D97-AF65-F5344CB8AC3E}">
        <p14:creationId xmlns:p14="http://schemas.microsoft.com/office/powerpoint/2010/main" val="128610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6008B-2FF6-0145-8335-883E4B7651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89" y="1495291"/>
            <a:ext cx="7219647" cy="536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FEDC5-68C1-C449-A2DC-1FD777C440F8}"/>
              </a:ext>
            </a:extLst>
          </p:cNvPr>
          <p:cNvSpPr txBox="1"/>
          <p:nvPr/>
        </p:nvSpPr>
        <p:spPr>
          <a:xfrm>
            <a:off x="1948721" y="32953"/>
            <a:ext cx="8379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quick CALIOP analysis missing a number of things :</a:t>
            </a:r>
          </a:p>
          <a:p>
            <a:pPr marL="285750" indent="-285750">
              <a:buFontTx/>
              <a:buChar char="-"/>
            </a:pPr>
            <a:r>
              <a:rPr lang="en-US" dirty="0"/>
              <a:t>Slow ascent of the plume into the stratosphere (not at all discussed in the text)</a:t>
            </a:r>
          </a:p>
          <a:p>
            <a:pPr marL="285750" indent="-285750">
              <a:buFontTx/>
              <a:buChar char="-"/>
            </a:pPr>
            <a:r>
              <a:rPr lang="en-US" dirty="0"/>
              <a:t>How did the plume reached 19-20 km</a:t>
            </a:r>
          </a:p>
          <a:p>
            <a:pPr marL="285750" indent="-285750">
              <a:buFontTx/>
              <a:buChar char="-"/>
            </a:pPr>
            <a:r>
              <a:rPr lang="en-US" dirty="0"/>
              <a:t>Occasional plumes also found deep in the middle stratosphere (not discussed)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91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4C312-F3F4-EA46-BEAF-730D833EC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17" y="1321181"/>
            <a:ext cx="8145489" cy="5069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064C2-6B3F-8F44-B5F2-CD12499031C2}"/>
              </a:ext>
            </a:extLst>
          </p:cNvPr>
          <p:cNvSpPr txBox="1"/>
          <p:nvPr/>
        </p:nvSpPr>
        <p:spPr>
          <a:xfrm>
            <a:off x="209862" y="614597"/>
            <a:ext cx="35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Khaykin et al., 2018</a:t>
            </a:r>
          </a:p>
        </p:txBody>
      </p:sp>
    </p:spTree>
    <p:extLst>
      <p:ext uri="{BB962C8B-B14F-4D97-AF65-F5344CB8AC3E}">
        <p14:creationId xmlns:p14="http://schemas.microsoft.com/office/powerpoint/2010/main" val="369281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8DB20-8385-7F4A-BD6F-8688FC5026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82" y="1626016"/>
            <a:ext cx="7658100" cy="386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A34AF-FA26-7846-96CD-002545DDA829}"/>
              </a:ext>
            </a:extLst>
          </p:cNvPr>
          <p:cNvSpPr txBox="1"/>
          <p:nvPr/>
        </p:nvSpPr>
        <p:spPr>
          <a:xfrm>
            <a:off x="209862" y="614597"/>
            <a:ext cx="35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Khaykin et al., 2018</a:t>
            </a:r>
          </a:p>
        </p:txBody>
      </p:sp>
    </p:spTree>
    <p:extLst>
      <p:ext uri="{BB962C8B-B14F-4D97-AF65-F5344CB8AC3E}">
        <p14:creationId xmlns:p14="http://schemas.microsoft.com/office/powerpoint/2010/main" val="3168654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BCFF-CF49-C547-ADB2-7C8FB9AA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404891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B81B-6E63-4C4E-9A66-12E07016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77" y="-163773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304C-6AE1-C04B-A8CC-E232AB33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61" y="1352858"/>
            <a:ext cx="11461282" cy="42427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500" dirty="0"/>
              <a:t>Fires: Do they influence stratospheric aerosol loadings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dirty="0"/>
              <a:t>The Pacific North West (PNW) Fires in August 2017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dirty="0"/>
              <a:t>Influence of PNW on stratospheric aerosol loadings seen by SAGE III/ISS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dirty="0"/>
              <a:t>Initial transport of the plume to the stratosphere through GEOS-</a:t>
            </a:r>
            <a:r>
              <a:rPr lang="en-US" sz="3500" dirty="0" err="1"/>
              <a:t>Chem</a:t>
            </a:r>
            <a:r>
              <a:rPr lang="en-US" sz="3500" dirty="0"/>
              <a:t> simulation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dirty="0"/>
              <a:t>Conclusion/future works.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2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60D975-861D-9044-BC54-90371C7A1F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541" y="1678399"/>
            <a:ext cx="3760338" cy="2548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C02D3-B4BE-184D-A3FE-9ADC56C7CA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888" y="3194864"/>
            <a:ext cx="3754949" cy="2633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3C4E4-CB11-9747-8C38-42AA6C361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744" y="4411074"/>
            <a:ext cx="4024256" cy="2330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3B189-6A2E-FC45-8556-297925DF9A4A}"/>
              </a:ext>
            </a:extLst>
          </p:cNvPr>
          <p:cNvSpPr txBox="1"/>
          <p:nvPr/>
        </p:nvSpPr>
        <p:spPr>
          <a:xfrm>
            <a:off x="6163875" y="1308748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546F6-DC2B-4C48-9B31-7C9EA7FE6E7A}"/>
              </a:ext>
            </a:extLst>
          </p:cNvPr>
          <p:cNvSpPr txBox="1"/>
          <p:nvPr/>
        </p:nvSpPr>
        <p:spPr>
          <a:xfrm>
            <a:off x="8349956" y="2725158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15E6C-2A10-2F4E-B217-3A9C78C080C9}"/>
              </a:ext>
            </a:extLst>
          </p:cNvPr>
          <p:cNvSpPr txBox="1"/>
          <p:nvPr/>
        </p:nvSpPr>
        <p:spPr>
          <a:xfrm>
            <a:off x="10830829" y="4041742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9636C-6125-E946-AFD0-F76FA03F02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2" y="77095"/>
            <a:ext cx="3766077" cy="24862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156B75-3072-724F-8BE4-56F2E112D298}"/>
              </a:ext>
            </a:extLst>
          </p:cNvPr>
          <p:cNvSpPr txBox="1"/>
          <p:nvPr/>
        </p:nvSpPr>
        <p:spPr>
          <a:xfrm>
            <a:off x="4022780" y="-7836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9A035-E522-5341-8475-663365861B97}"/>
              </a:ext>
            </a:extLst>
          </p:cNvPr>
          <p:cNvSpPr txBox="1"/>
          <p:nvPr/>
        </p:nvSpPr>
        <p:spPr>
          <a:xfrm>
            <a:off x="5194092" y="219569"/>
            <a:ext cx="6813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MODIS/Terra</a:t>
            </a:r>
          </a:p>
          <a:p>
            <a:pPr algn="ctr"/>
            <a:r>
              <a:rPr lang="en-US" sz="2500" dirty="0"/>
              <a:t>And Fire detection by VIIRS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64F22-276D-854E-BA3A-02E64E92F7A2}"/>
              </a:ext>
            </a:extLst>
          </p:cNvPr>
          <p:cNvCxnSpPr>
            <a:cxnSpLocks/>
          </p:cNvCxnSpPr>
          <p:nvPr/>
        </p:nvCxnSpPr>
        <p:spPr>
          <a:xfrm flipV="1">
            <a:off x="569626" y="1138844"/>
            <a:ext cx="861936" cy="177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9D3C98-909E-A547-989A-D2498E4311F5}"/>
              </a:ext>
            </a:extLst>
          </p:cNvPr>
          <p:cNvSpPr txBox="1"/>
          <p:nvPr/>
        </p:nvSpPr>
        <p:spPr>
          <a:xfrm>
            <a:off x="232348" y="2909824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4BB80-987C-6949-B3FF-06785DC5FFBB}"/>
              </a:ext>
            </a:extLst>
          </p:cNvPr>
          <p:cNvSpPr txBox="1"/>
          <p:nvPr/>
        </p:nvSpPr>
        <p:spPr>
          <a:xfrm>
            <a:off x="3468144" y="4639117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7EFE76-6A41-4B47-8BC0-7C8DDF9BDF49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022780" y="2640095"/>
            <a:ext cx="446102" cy="1999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22D749-C38E-CF4C-BDBD-9C5226606A8D}"/>
              </a:ext>
            </a:extLst>
          </p:cNvPr>
          <p:cNvCxnSpPr>
            <a:cxnSpLocks/>
          </p:cNvCxnSpPr>
          <p:nvPr/>
        </p:nvCxnSpPr>
        <p:spPr>
          <a:xfrm flipV="1">
            <a:off x="5372304" y="3677095"/>
            <a:ext cx="861936" cy="177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7EE26C-5D82-A345-BD9C-2EC91A40A133}"/>
              </a:ext>
            </a:extLst>
          </p:cNvPr>
          <p:cNvSpPr txBox="1"/>
          <p:nvPr/>
        </p:nvSpPr>
        <p:spPr>
          <a:xfrm>
            <a:off x="4448210" y="5485630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184A2-60D4-9541-96D1-EB25C155AF05}"/>
              </a:ext>
            </a:extLst>
          </p:cNvPr>
          <p:cNvSpPr txBox="1"/>
          <p:nvPr/>
        </p:nvSpPr>
        <p:spPr>
          <a:xfrm>
            <a:off x="6234240" y="6340248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00EFF1-F9B1-844F-B6D1-79F8B5FE4FB1}"/>
              </a:ext>
            </a:extLst>
          </p:cNvPr>
          <p:cNvCxnSpPr>
            <a:cxnSpLocks/>
          </p:cNvCxnSpPr>
          <p:nvPr/>
        </p:nvCxnSpPr>
        <p:spPr>
          <a:xfrm flipV="1">
            <a:off x="7228353" y="4511447"/>
            <a:ext cx="2688470" cy="1912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03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488F1-2FC4-584E-A9A5-B12EBB87DD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2" y="670543"/>
            <a:ext cx="3332315" cy="189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3AB2E-CC33-4248-BE4A-255E19141C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2" y="2853931"/>
            <a:ext cx="3332315" cy="1788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3BCA9-2763-FB46-A57E-28741CE9F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33" y="4866456"/>
            <a:ext cx="3181241" cy="1790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D7B04-B812-8C40-B672-0BFCB498A5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31" y="670543"/>
            <a:ext cx="3206655" cy="1902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665E5-56E5-D046-84E0-2FB7D68CAC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32" y="2853931"/>
            <a:ext cx="3063532" cy="1816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BD810-E822-A340-B260-C033F35D83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268" y="4866456"/>
            <a:ext cx="3239564" cy="1790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3EEF65-1FB6-8449-AD3D-D1D1AE37112E}"/>
              </a:ext>
            </a:extLst>
          </p:cNvPr>
          <p:cNvSpPr txBox="1"/>
          <p:nvPr/>
        </p:nvSpPr>
        <p:spPr>
          <a:xfrm>
            <a:off x="2792474" y="367259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477D0-BBFD-B647-8B85-54D8A7333B63}"/>
              </a:ext>
            </a:extLst>
          </p:cNvPr>
          <p:cNvSpPr txBox="1"/>
          <p:nvPr/>
        </p:nvSpPr>
        <p:spPr>
          <a:xfrm>
            <a:off x="2879937" y="2557358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0921D-128A-1F4F-8EAC-8F2E3C4560EE}"/>
              </a:ext>
            </a:extLst>
          </p:cNvPr>
          <p:cNvSpPr txBox="1"/>
          <p:nvPr/>
        </p:nvSpPr>
        <p:spPr>
          <a:xfrm>
            <a:off x="2927498" y="4569883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F6F0C-2706-6242-AE1F-2D4B03AFBAEC}"/>
              </a:ext>
            </a:extLst>
          </p:cNvPr>
          <p:cNvSpPr txBox="1"/>
          <p:nvPr/>
        </p:nvSpPr>
        <p:spPr>
          <a:xfrm>
            <a:off x="6529586" y="377576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FCAE1-5D55-BF49-AAEF-8D60E19B292C}"/>
              </a:ext>
            </a:extLst>
          </p:cNvPr>
          <p:cNvSpPr txBox="1"/>
          <p:nvPr/>
        </p:nvSpPr>
        <p:spPr>
          <a:xfrm>
            <a:off x="6544462" y="2557358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545F3-63BC-3A41-BF89-1C6A5A62E129}"/>
              </a:ext>
            </a:extLst>
          </p:cNvPr>
          <p:cNvSpPr txBox="1"/>
          <p:nvPr/>
        </p:nvSpPr>
        <p:spPr>
          <a:xfrm>
            <a:off x="6702460" y="4590447"/>
            <a:ext cx="8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08/16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B59402C-ED77-5C49-B6EF-89CA250DF6C0}"/>
              </a:ext>
            </a:extLst>
          </p:cNvPr>
          <p:cNvSpPr/>
          <p:nvPr/>
        </p:nvSpPr>
        <p:spPr>
          <a:xfrm>
            <a:off x="1911703" y="2489066"/>
            <a:ext cx="366606" cy="382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71D1EF7-024A-E447-89FD-5B26CDBC238D}"/>
              </a:ext>
            </a:extLst>
          </p:cNvPr>
          <p:cNvSpPr/>
          <p:nvPr/>
        </p:nvSpPr>
        <p:spPr>
          <a:xfrm>
            <a:off x="1834669" y="4451145"/>
            <a:ext cx="366606" cy="382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D0CE45BE-C663-4345-90DB-6AEC9679AD3D}"/>
              </a:ext>
            </a:extLst>
          </p:cNvPr>
          <p:cNvSpPr/>
          <p:nvPr/>
        </p:nvSpPr>
        <p:spPr>
          <a:xfrm>
            <a:off x="5060715" y="2559134"/>
            <a:ext cx="366606" cy="382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4CAFC35-CBD8-864B-A33B-0C393DD5469F}"/>
              </a:ext>
            </a:extLst>
          </p:cNvPr>
          <p:cNvSpPr/>
          <p:nvPr/>
        </p:nvSpPr>
        <p:spPr>
          <a:xfrm>
            <a:off x="5340365" y="4559856"/>
            <a:ext cx="366606" cy="382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BD797-2924-0A4A-A1E1-2593A67D74A4}"/>
              </a:ext>
            </a:extLst>
          </p:cNvPr>
          <p:cNvSpPr txBox="1"/>
          <p:nvPr/>
        </p:nvSpPr>
        <p:spPr>
          <a:xfrm>
            <a:off x="7503260" y="1041816"/>
            <a:ext cx="3611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 plume evolution </a:t>
            </a:r>
          </a:p>
          <a:p>
            <a:r>
              <a:rPr lang="en-US" dirty="0"/>
              <a:t>- Red pixels :AIRS/Aqua &gt;140ppb</a:t>
            </a:r>
          </a:p>
          <a:p>
            <a:r>
              <a:rPr lang="en-US" dirty="0"/>
              <a:t>- Filled circle is MLS CO at 215 </a:t>
            </a:r>
            <a:r>
              <a:rPr lang="en-US" dirty="0" err="1"/>
              <a:t>hPa</a:t>
            </a:r>
            <a:r>
              <a:rPr lang="en-US" dirty="0"/>
              <a:t> (~12-13 km)</a:t>
            </a:r>
          </a:p>
          <a:p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7100CB-B827-4940-B79A-6C8E21CBCD5F}"/>
              </a:ext>
            </a:extLst>
          </p:cNvPr>
          <p:cNvSpPr/>
          <p:nvPr/>
        </p:nvSpPr>
        <p:spPr>
          <a:xfrm>
            <a:off x="1004146" y="3215645"/>
            <a:ext cx="1289154" cy="891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143AA9-7EE1-DB4A-885E-F807C0772234}"/>
              </a:ext>
            </a:extLst>
          </p:cNvPr>
          <p:cNvSpPr/>
          <p:nvPr/>
        </p:nvSpPr>
        <p:spPr>
          <a:xfrm>
            <a:off x="1190092" y="5062099"/>
            <a:ext cx="1289154" cy="891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A7B213-E7E2-4245-9B6C-03CEE6A7EBA2}"/>
              </a:ext>
            </a:extLst>
          </p:cNvPr>
          <p:cNvSpPr/>
          <p:nvPr/>
        </p:nvSpPr>
        <p:spPr>
          <a:xfrm>
            <a:off x="1056807" y="1364105"/>
            <a:ext cx="1289154" cy="891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6BFC2C-0425-4A4F-95C8-1B82B04B328B}"/>
              </a:ext>
            </a:extLst>
          </p:cNvPr>
          <p:cNvSpPr/>
          <p:nvPr/>
        </p:nvSpPr>
        <p:spPr>
          <a:xfrm>
            <a:off x="4879090" y="746908"/>
            <a:ext cx="1477621" cy="1014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54F473B-57F5-CD46-96C8-3587D5B1B69C}"/>
              </a:ext>
            </a:extLst>
          </p:cNvPr>
          <p:cNvSpPr/>
          <p:nvPr/>
        </p:nvSpPr>
        <p:spPr>
          <a:xfrm>
            <a:off x="4879091" y="2933114"/>
            <a:ext cx="1289154" cy="891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0F8F5FA-65AA-4A4B-8968-AC32BF7E05FF}"/>
              </a:ext>
            </a:extLst>
          </p:cNvPr>
          <p:cNvSpPr/>
          <p:nvPr/>
        </p:nvSpPr>
        <p:spPr>
          <a:xfrm>
            <a:off x="5060714" y="4789830"/>
            <a:ext cx="1864741" cy="1328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768730-0B64-F749-90DD-A7D80D3A70E4}"/>
              </a:ext>
            </a:extLst>
          </p:cNvPr>
          <p:cNvSpPr txBox="1"/>
          <p:nvPr/>
        </p:nvSpPr>
        <p:spPr>
          <a:xfrm>
            <a:off x="7503260" y="2568656"/>
            <a:ext cx="3469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No CO plume detected in UT before 08/14  but MLS went through the plume on 08/13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779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50384-CCB6-ED42-8210-2ECBC59805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87" y="136706"/>
            <a:ext cx="5537514" cy="3530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0BA3A-1095-6B4D-907D-EF1FB65D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765" y="136706"/>
            <a:ext cx="1672947" cy="3685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D0F5A-348C-7049-9FF5-E6FC2D8656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765" y="3821738"/>
            <a:ext cx="1937424" cy="3036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FA57A-7A75-D64B-8A84-C325F21148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719" y="201168"/>
            <a:ext cx="2584161" cy="369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CFD87-7B74-DF44-A8CB-E8CE213D88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133" y="3797854"/>
            <a:ext cx="2202721" cy="3151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6839A-5325-C94C-AF07-FEE551B038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2120" y="136706"/>
            <a:ext cx="51816" cy="36850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126BFA-6854-8C4A-AF39-E3B55222655A}"/>
              </a:ext>
            </a:extLst>
          </p:cNvPr>
          <p:cNvSpPr txBox="1"/>
          <p:nvPr/>
        </p:nvSpPr>
        <p:spPr>
          <a:xfrm>
            <a:off x="1353312" y="4169664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August, 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142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19BAD-F80A-2444-A213-D0C214968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25" y="118872"/>
            <a:ext cx="5135949" cy="2944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52B12-5800-7442-B6BC-6114929F3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12" y="0"/>
            <a:ext cx="3824004" cy="532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79BEB-E755-574A-87D5-13C1314C7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350" y="54864"/>
            <a:ext cx="3117722" cy="5266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F7A9B-8DC2-7D4F-8562-10C44067A577}"/>
              </a:ext>
            </a:extLst>
          </p:cNvPr>
          <p:cNvSpPr txBox="1"/>
          <p:nvPr/>
        </p:nvSpPr>
        <p:spPr>
          <a:xfrm>
            <a:off x="1161288" y="3511296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August,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58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999309-8AEE-1D4A-9EBD-E3E1A23820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39" y="918146"/>
            <a:ext cx="4098155" cy="5396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5C36A-E5C4-974D-99E4-8865DD4B7348}"/>
              </a:ext>
            </a:extLst>
          </p:cNvPr>
          <p:cNvSpPr txBox="1"/>
          <p:nvPr/>
        </p:nvSpPr>
        <p:spPr>
          <a:xfrm>
            <a:off x="2893102" y="52275"/>
            <a:ext cx="5906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Cloud filtering SAGE III/ISS data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4C733-FEDD-E041-A161-20531C4DA0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282" y="606273"/>
            <a:ext cx="4635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947060-56D8-ED48-8D3B-CE7452B92A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996" y="-33728"/>
            <a:ext cx="2669694" cy="3515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9DCCE0-BE72-BA4B-93B4-0DA10D5521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175" y="-33727"/>
            <a:ext cx="2653740" cy="3515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26517-8DD0-F641-BA79-49E3DAB2F8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169" y="-33727"/>
            <a:ext cx="2671895" cy="35151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3864B5-D35F-0F4D-8BD1-54022448C2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1" y="3564703"/>
            <a:ext cx="2416392" cy="3259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01DB39-DF23-1840-97FF-E00FB895A3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791" y="3564703"/>
            <a:ext cx="2377442" cy="3259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B37FBD-3C4E-2B46-874F-95AA968ED3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691" y="3530976"/>
            <a:ext cx="2469939" cy="3327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EB9FEE-9FA0-E04B-AE98-4F5B5AFED3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39" y="3481467"/>
            <a:ext cx="2501956" cy="33765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664F4B-87CE-174C-BD06-BF6D771491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31" y="-33728"/>
            <a:ext cx="2610112" cy="33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1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6313A-F6FA-9847-BAF6-65A2A52EAF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132" y="0"/>
            <a:ext cx="566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F3CCFF-1F23-9D4C-B762-B220B7B80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659" y="298851"/>
            <a:ext cx="8864126" cy="5394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EE7817-6411-3649-AF1E-2C6D3A0A1B89}"/>
              </a:ext>
            </a:extLst>
          </p:cNvPr>
          <p:cNvSpPr/>
          <p:nvPr/>
        </p:nvSpPr>
        <p:spPr>
          <a:xfrm>
            <a:off x="192505" y="5582354"/>
            <a:ext cx="12319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https://www-</a:t>
            </a:r>
            <a:r>
              <a:rPr lang="en-US" dirty="0" err="1"/>
              <a:t>air.larc.nasa.gov</a:t>
            </a:r>
            <a:r>
              <a:rPr lang="en-US" dirty="0"/>
              <a:t>/missions/</a:t>
            </a:r>
            <a:r>
              <a:rPr lang="en-US" dirty="0" err="1"/>
              <a:t>TOLNet</a:t>
            </a:r>
            <a:r>
              <a:rPr lang="en-US" dirty="0"/>
              <a:t>/docs/meeting/May2018/Day5/</a:t>
            </a:r>
            <a:r>
              <a:rPr lang="en-US" dirty="0" err="1"/>
              <a:t>knepp_presentation_sage_aerosol_val.pdf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EB6349-D1A8-404A-9E5A-AB457ADF88CA}"/>
              </a:ext>
            </a:extLst>
          </p:cNvPr>
          <p:cNvSpPr/>
          <p:nvPr/>
        </p:nvSpPr>
        <p:spPr>
          <a:xfrm>
            <a:off x="6708809" y="2916455"/>
            <a:ext cx="1347536" cy="13956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7C669-244E-9B41-B24C-4A029700B768}"/>
              </a:ext>
            </a:extLst>
          </p:cNvPr>
          <p:cNvSpPr txBox="1"/>
          <p:nvPr/>
        </p:nvSpPr>
        <p:spPr>
          <a:xfrm>
            <a:off x="6843560" y="2635537"/>
            <a:ext cx="27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Stratospheric smoke </a:t>
            </a:r>
          </a:p>
        </p:txBody>
      </p:sp>
    </p:spTree>
    <p:extLst>
      <p:ext uri="{BB962C8B-B14F-4D97-AF65-F5344CB8AC3E}">
        <p14:creationId xmlns:p14="http://schemas.microsoft.com/office/powerpoint/2010/main" val="2703566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B14B-4145-BA4C-B2AF-C22A02EAFA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22" y="247941"/>
            <a:ext cx="3027073" cy="191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446C7-EAA7-494F-870C-3F2E684AF1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1752959"/>
            <a:ext cx="3032313" cy="189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1FFFF-0B88-D044-9108-A3467538B6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64" y="3219415"/>
            <a:ext cx="3010787" cy="1891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881D1-B430-BC4F-AF21-3AF8684730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809" y="300726"/>
            <a:ext cx="3050887" cy="1573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272E64-547E-924D-912A-6FD7D67ABC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637" y="1752959"/>
            <a:ext cx="3098181" cy="1978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F40B4-D348-A44F-B824-F30CAF98AB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906" y="3166953"/>
            <a:ext cx="3043882" cy="164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8CAC2-FAD3-3646-8090-04A8400835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37" y="343162"/>
            <a:ext cx="3062136" cy="19352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1C7A03-1960-7247-9060-689D943D6C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80" y="1714479"/>
            <a:ext cx="3073493" cy="1618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5F357B-931D-3342-8C01-5BC213E413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47" y="4682912"/>
            <a:ext cx="2978523" cy="1873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C9319C-5F8A-5E43-A232-90B182C2DD9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47" y="3225590"/>
            <a:ext cx="3159233" cy="1690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98AB22-0585-544B-8650-551C963E56F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693" y="4679063"/>
            <a:ext cx="3194939" cy="1877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3F9CA9-B3B4-D34B-9C5E-2AE91BAA554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516" y="4652107"/>
            <a:ext cx="3157546" cy="19043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8FE4D69-2297-B845-9708-66EE075324B9}"/>
              </a:ext>
            </a:extLst>
          </p:cNvPr>
          <p:cNvSpPr/>
          <p:nvPr/>
        </p:nvSpPr>
        <p:spPr>
          <a:xfrm rot="1002820">
            <a:off x="1904981" y="942803"/>
            <a:ext cx="1233468" cy="563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C1AE04-30AE-5E43-934E-1B010801DE8D}"/>
              </a:ext>
            </a:extLst>
          </p:cNvPr>
          <p:cNvSpPr/>
          <p:nvPr/>
        </p:nvSpPr>
        <p:spPr>
          <a:xfrm rot="1002820">
            <a:off x="1919676" y="2492042"/>
            <a:ext cx="1233468" cy="526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464D60-FCCF-EB48-A5F1-E5D4641B8515}"/>
              </a:ext>
            </a:extLst>
          </p:cNvPr>
          <p:cNvSpPr/>
          <p:nvPr/>
        </p:nvSpPr>
        <p:spPr>
          <a:xfrm rot="1002820">
            <a:off x="1885559" y="3943875"/>
            <a:ext cx="1233468" cy="515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107CB3-C93F-7A44-9202-F46966662B08}"/>
              </a:ext>
            </a:extLst>
          </p:cNvPr>
          <p:cNvSpPr/>
          <p:nvPr/>
        </p:nvSpPr>
        <p:spPr>
          <a:xfrm rot="1002820">
            <a:off x="1839209" y="5296934"/>
            <a:ext cx="1233468" cy="628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F8F735-5CE5-2B4F-8AFB-7299A69BE82A}"/>
              </a:ext>
            </a:extLst>
          </p:cNvPr>
          <p:cNvSpPr/>
          <p:nvPr/>
        </p:nvSpPr>
        <p:spPr>
          <a:xfrm rot="1002820">
            <a:off x="4977855" y="957484"/>
            <a:ext cx="1233468" cy="631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611A27-5D67-E649-9604-B62781E9F47C}"/>
              </a:ext>
            </a:extLst>
          </p:cNvPr>
          <p:cNvSpPr/>
          <p:nvPr/>
        </p:nvSpPr>
        <p:spPr>
          <a:xfrm rot="1002820">
            <a:off x="5003590" y="2492353"/>
            <a:ext cx="1233468" cy="54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BB0753-596E-614A-B703-D4C04099DA0C}"/>
              </a:ext>
            </a:extLst>
          </p:cNvPr>
          <p:cNvSpPr/>
          <p:nvPr/>
        </p:nvSpPr>
        <p:spPr>
          <a:xfrm rot="1002820">
            <a:off x="4902943" y="3932834"/>
            <a:ext cx="1233468" cy="561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8883A3-A2C5-6D41-AE0F-18A8022E7042}"/>
              </a:ext>
            </a:extLst>
          </p:cNvPr>
          <p:cNvSpPr/>
          <p:nvPr/>
        </p:nvSpPr>
        <p:spPr>
          <a:xfrm rot="1002820">
            <a:off x="4902814" y="5386307"/>
            <a:ext cx="1233468" cy="560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48D61A-8D06-FB4D-B2B8-025E3958D795}"/>
              </a:ext>
            </a:extLst>
          </p:cNvPr>
          <p:cNvSpPr/>
          <p:nvPr/>
        </p:nvSpPr>
        <p:spPr>
          <a:xfrm rot="1002820">
            <a:off x="7998537" y="1125269"/>
            <a:ext cx="1233468" cy="490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82436F-F0F2-F84E-A44B-01DE2E228116}"/>
              </a:ext>
            </a:extLst>
          </p:cNvPr>
          <p:cNvSpPr/>
          <p:nvPr/>
        </p:nvSpPr>
        <p:spPr>
          <a:xfrm rot="1002820">
            <a:off x="8002179" y="2530691"/>
            <a:ext cx="1233468" cy="490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3364BDD-C264-6941-9DDE-AE750215297D}"/>
              </a:ext>
            </a:extLst>
          </p:cNvPr>
          <p:cNvSpPr/>
          <p:nvPr/>
        </p:nvSpPr>
        <p:spPr>
          <a:xfrm rot="1002820">
            <a:off x="8057428" y="4120368"/>
            <a:ext cx="1233468" cy="490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D3356AD-2A46-B74F-AB45-E6283AD06C1B}"/>
              </a:ext>
            </a:extLst>
          </p:cNvPr>
          <p:cNvSpPr/>
          <p:nvPr/>
        </p:nvSpPr>
        <p:spPr>
          <a:xfrm rot="1002820">
            <a:off x="7998538" y="5454824"/>
            <a:ext cx="1233468" cy="490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0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1A631-AA05-4949-B774-2E7611AF05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269"/>
            <a:ext cx="7493736" cy="62487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7CD66-7A6D-8A4E-AF10-93743F9C0189}"/>
              </a:ext>
            </a:extLst>
          </p:cNvPr>
          <p:cNvGrpSpPr/>
          <p:nvPr/>
        </p:nvGrpSpPr>
        <p:grpSpPr>
          <a:xfrm>
            <a:off x="4514128" y="3712191"/>
            <a:ext cx="1302588" cy="2394362"/>
            <a:chOff x="4841386" y="3911242"/>
            <a:chExt cx="1302589" cy="21045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5A48B-7B2A-C746-8C9E-88B577EE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1386" y="5032242"/>
              <a:ext cx="1302588" cy="9835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D2EA5-4365-6149-9A5B-05B71BF9E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4311" y="3911242"/>
              <a:ext cx="1299664" cy="120481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DD2803-8399-3045-8275-CDB7C3E73EA6}"/>
              </a:ext>
            </a:extLst>
          </p:cNvPr>
          <p:cNvSpPr txBox="1"/>
          <p:nvPr/>
        </p:nvSpPr>
        <p:spPr>
          <a:xfrm>
            <a:off x="542757" y="-21674"/>
            <a:ext cx="13222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Stratospheric Aerosol: Are there Significant Missing Sources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6556F-F967-CC49-9566-2AA4813913F5}"/>
              </a:ext>
            </a:extLst>
          </p:cNvPr>
          <p:cNvSpPr txBox="1"/>
          <p:nvPr/>
        </p:nvSpPr>
        <p:spPr>
          <a:xfrm>
            <a:off x="4341058" y="6415742"/>
            <a:ext cx="207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Kremser</a:t>
            </a:r>
            <a:r>
              <a:rPr lang="en-US" dirty="0"/>
              <a:t> et al., 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65D80-B495-784A-817A-CB69BB02DC21}"/>
              </a:ext>
            </a:extLst>
          </p:cNvPr>
          <p:cNvSpPr txBox="1"/>
          <p:nvPr/>
        </p:nvSpPr>
        <p:spPr>
          <a:xfrm>
            <a:off x="7661921" y="1692396"/>
            <a:ext cx="42523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Initial mass estimate from the 2017 Pacific NorthWest fire yield equivalent mass loadings of a mid-size volcanic eruption (0.1-0.3 </a:t>
            </a:r>
            <a:r>
              <a:rPr lang="en-US" sz="2400" dirty="0" err="1"/>
              <a:t>Tg</a:t>
            </a:r>
            <a:r>
              <a:rPr lang="en-US" sz="2400" dirty="0"/>
              <a:t>). Peterson et al., 2018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Increase in large wildfires observed across boreal forests may result in increasing influence.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75FA2-23C0-5F47-83AF-4D34D485A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954" y="423575"/>
            <a:ext cx="4460795" cy="4651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D8D36-10FA-0F45-AF57-551A43336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04071" cy="20295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CEBD09-7DC2-A249-8FED-CD28A8876A11}"/>
              </a:ext>
            </a:extLst>
          </p:cNvPr>
          <p:cNvSpPr/>
          <p:nvPr/>
        </p:nvSpPr>
        <p:spPr>
          <a:xfrm>
            <a:off x="2818671" y="-96171"/>
            <a:ext cx="8714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The Pacific NorthWest Fire (August 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9794C-C806-A84B-809D-F122B3BD7727}"/>
              </a:ext>
            </a:extLst>
          </p:cNvPr>
          <p:cNvSpPr txBox="1"/>
          <p:nvPr/>
        </p:nvSpPr>
        <p:spPr>
          <a:xfrm>
            <a:off x="126160" y="5962424"/>
            <a:ext cx="12001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Multiple PyroCb clouds observed ahead of a cold front and triggered by warm air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PyroCb clouds reaching up to tropopause levels (11-12 km)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C9A06-A322-0144-853F-6075450A5BA8}"/>
              </a:ext>
            </a:extLst>
          </p:cNvPr>
          <p:cNvSpPr/>
          <p:nvPr/>
        </p:nvSpPr>
        <p:spPr>
          <a:xfrm>
            <a:off x="126160" y="4863171"/>
            <a:ext cx="2307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Peterson et al., 2018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E0A3B7E-6A94-084B-88D1-98178E4D9308}"/>
              </a:ext>
            </a:extLst>
          </p:cNvPr>
          <p:cNvSpPr/>
          <p:nvPr/>
        </p:nvSpPr>
        <p:spPr>
          <a:xfrm rot="15632479">
            <a:off x="4014747" y="3638052"/>
            <a:ext cx="1472666" cy="5766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141D4-3FC3-F54D-88A4-16B255A46034}"/>
              </a:ext>
            </a:extLst>
          </p:cNvPr>
          <p:cNvSpPr txBox="1"/>
          <p:nvPr/>
        </p:nvSpPr>
        <p:spPr>
          <a:xfrm>
            <a:off x="3293950" y="3301065"/>
            <a:ext cx="1709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Warm air moving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From SW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7AB499-034D-3C41-98C6-26010FF2ACF1}"/>
              </a:ext>
            </a:extLst>
          </p:cNvPr>
          <p:cNvSpPr txBox="1"/>
          <p:nvPr/>
        </p:nvSpPr>
        <p:spPr>
          <a:xfrm>
            <a:off x="2163072" y="3108932"/>
            <a:ext cx="1053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Cold front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CE8914-CEC5-5645-B764-012A9B7882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09" y="5172312"/>
            <a:ext cx="6393869" cy="7770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D35C40-803D-9942-B054-2E211006243F}"/>
              </a:ext>
            </a:extLst>
          </p:cNvPr>
          <p:cNvCxnSpPr>
            <a:cxnSpLocks/>
          </p:cNvCxnSpPr>
          <p:nvPr/>
        </p:nvCxnSpPr>
        <p:spPr>
          <a:xfrm flipH="1">
            <a:off x="3987422" y="2302980"/>
            <a:ext cx="1882294" cy="144362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36B1D0-CF42-5B49-AB72-65E069A0B0F9}"/>
              </a:ext>
            </a:extLst>
          </p:cNvPr>
          <p:cNvSpPr txBox="1"/>
          <p:nvPr/>
        </p:nvSpPr>
        <p:spPr>
          <a:xfrm>
            <a:off x="5793258" y="2029578"/>
            <a:ext cx="1849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FIRES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7B746-C786-5640-B4DB-2EA833110BB5}"/>
              </a:ext>
            </a:extLst>
          </p:cNvPr>
          <p:cNvCxnSpPr>
            <a:cxnSpLocks/>
          </p:cNvCxnSpPr>
          <p:nvPr/>
        </p:nvCxnSpPr>
        <p:spPr>
          <a:xfrm flipH="1">
            <a:off x="4054554" y="2326729"/>
            <a:ext cx="1951610" cy="415522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0F73A9-1E49-6945-8D35-26CF92BFD96B}"/>
              </a:ext>
            </a:extLst>
          </p:cNvPr>
          <p:cNvCxnSpPr>
            <a:cxnSpLocks/>
          </p:cNvCxnSpPr>
          <p:nvPr/>
        </p:nvCxnSpPr>
        <p:spPr>
          <a:xfrm flipH="1">
            <a:off x="4054554" y="1590307"/>
            <a:ext cx="1937197" cy="23567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783B84-5D51-2143-9E8B-ED8DAAD16F7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996232" y="2245022"/>
            <a:ext cx="1797026" cy="35472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69D545-E891-BC41-A791-7747F22CBD39}"/>
              </a:ext>
            </a:extLst>
          </p:cNvPr>
          <p:cNvCxnSpPr>
            <a:cxnSpLocks/>
          </p:cNvCxnSpPr>
          <p:nvPr/>
        </p:nvCxnSpPr>
        <p:spPr>
          <a:xfrm flipH="1">
            <a:off x="4427700" y="1590307"/>
            <a:ext cx="1770184" cy="41863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4C3327-D57F-BA46-9DEB-3C32DAFA9D23}"/>
              </a:ext>
            </a:extLst>
          </p:cNvPr>
          <p:cNvSpPr txBox="1"/>
          <p:nvPr/>
        </p:nvSpPr>
        <p:spPr>
          <a:xfrm>
            <a:off x="6197884" y="853782"/>
            <a:ext cx="4115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PyroCb observed through Cloud Top Brightness temperatures (GOES-16)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3F9CE8-64DF-1F48-BB3F-82E3D7590C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042" y="1916886"/>
            <a:ext cx="5233573" cy="35467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64C0BB-748F-A84B-BB5A-38F5943B1C82}"/>
              </a:ext>
            </a:extLst>
          </p:cNvPr>
          <p:cNvSpPr txBox="1"/>
          <p:nvPr/>
        </p:nvSpPr>
        <p:spPr>
          <a:xfrm>
            <a:off x="8563609" y="5443338"/>
            <a:ext cx="44273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MODIS/Terra August, 13th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B821C0-308B-FA46-9B54-41B54F6240EF}"/>
              </a:ext>
            </a:extLst>
          </p:cNvPr>
          <p:cNvSpPr/>
          <p:nvPr/>
        </p:nvSpPr>
        <p:spPr>
          <a:xfrm>
            <a:off x="7319033" y="3223918"/>
            <a:ext cx="1372044" cy="837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4755" y="500475"/>
            <a:ext cx="373145" cy="41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8" idx="5"/>
          </p:cNvCxnSpPr>
          <p:nvPr/>
        </p:nvCxnSpPr>
        <p:spPr>
          <a:xfrm>
            <a:off x="413254" y="853782"/>
            <a:ext cx="2141260" cy="97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riangle 60">
            <a:extLst>
              <a:ext uri="{FF2B5EF4-FFF2-40B4-BE49-F238E27FC236}">
                <a16:creationId xmlns:a16="http://schemas.microsoft.com/office/drawing/2014/main" id="{6C88DD04-066A-FE49-852F-1701777897ED}"/>
              </a:ext>
            </a:extLst>
          </p:cNvPr>
          <p:cNvSpPr/>
          <p:nvPr/>
        </p:nvSpPr>
        <p:spPr>
          <a:xfrm rot="5499344">
            <a:off x="7166020" y="4182899"/>
            <a:ext cx="242017" cy="2040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61">
            <a:extLst>
              <a:ext uri="{FF2B5EF4-FFF2-40B4-BE49-F238E27FC236}">
                <a16:creationId xmlns:a16="http://schemas.microsoft.com/office/drawing/2014/main" id="{FDADE95C-5FDE-0F4C-B394-F2EC3916192F}"/>
              </a:ext>
            </a:extLst>
          </p:cNvPr>
          <p:cNvSpPr/>
          <p:nvPr/>
        </p:nvSpPr>
        <p:spPr>
          <a:xfrm rot="4758089">
            <a:off x="7165730" y="3727203"/>
            <a:ext cx="242017" cy="2040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62">
            <a:extLst>
              <a:ext uri="{FF2B5EF4-FFF2-40B4-BE49-F238E27FC236}">
                <a16:creationId xmlns:a16="http://schemas.microsoft.com/office/drawing/2014/main" id="{2972D013-2833-B24A-8AA9-2311631B8E11}"/>
              </a:ext>
            </a:extLst>
          </p:cNvPr>
          <p:cNvSpPr/>
          <p:nvPr/>
        </p:nvSpPr>
        <p:spPr>
          <a:xfrm rot="4052044">
            <a:off x="7062765" y="3355899"/>
            <a:ext cx="258144" cy="1912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64">
            <a:extLst>
              <a:ext uri="{FF2B5EF4-FFF2-40B4-BE49-F238E27FC236}">
                <a16:creationId xmlns:a16="http://schemas.microsoft.com/office/drawing/2014/main" id="{AE94FDF7-88D2-E040-93BA-0C3961E61F7D}"/>
              </a:ext>
            </a:extLst>
          </p:cNvPr>
          <p:cNvSpPr/>
          <p:nvPr/>
        </p:nvSpPr>
        <p:spPr>
          <a:xfrm rot="3607903">
            <a:off x="6894269" y="3071485"/>
            <a:ext cx="258144" cy="1912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28EB819-0146-1041-9C7A-91DA8769A958}"/>
              </a:ext>
            </a:extLst>
          </p:cNvPr>
          <p:cNvCxnSpPr/>
          <p:nvPr/>
        </p:nvCxnSpPr>
        <p:spPr>
          <a:xfrm rot="1700455" flipH="1">
            <a:off x="8550485" y="3042122"/>
            <a:ext cx="452211" cy="488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D1AA8D-1CE2-F749-9B02-2C7DC50ACA9A}"/>
              </a:ext>
            </a:extLst>
          </p:cNvPr>
          <p:cNvSpPr txBox="1"/>
          <p:nvPr/>
        </p:nvSpPr>
        <p:spPr>
          <a:xfrm rot="1700455">
            <a:off x="6361592" y="2677743"/>
            <a:ext cx="16087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Cold front</a:t>
            </a:r>
          </a:p>
        </p:txBody>
      </p:sp>
      <p:sp>
        <p:nvSpPr>
          <p:cNvPr id="13" name="Freeform 12"/>
          <p:cNvSpPr/>
          <p:nvPr/>
        </p:nvSpPr>
        <p:spPr>
          <a:xfrm>
            <a:off x="6650182" y="2992582"/>
            <a:ext cx="556639" cy="1691498"/>
          </a:xfrm>
          <a:custGeom>
            <a:avLst/>
            <a:gdLst>
              <a:gd name="connsiteX0" fmla="*/ 0 w 556639"/>
              <a:gd name="connsiteY0" fmla="*/ 0 h 1691498"/>
              <a:gd name="connsiteX1" fmla="*/ 235527 w 556639"/>
              <a:gd name="connsiteY1" fmla="*/ 124691 h 1691498"/>
              <a:gd name="connsiteX2" fmla="*/ 443345 w 556639"/>
              <a:gd name="connsiteY2" fmla="*/ 471054 h 1691498"/>
              <a:gd name="connsiteX3" fmla="*/ 526473 w 556639"/>
              <a:gd name="connsiteY3" fmla="*/ 775854 h 1691498"/>
              <a:gd name="connsiteX4" fmla="*/ 554182 w 556639"/>
              <a:gd name="connsiteY4" fmla="*/ 1066800 h 1691498"/>
              <a:gd name="connsiteX5" fmla="*/ 471054 w 556639"/>
              <a:gd name="connsiteY5" fmla="*/ 1593273 h 1691498"/>
              <a:gd name="connsiteX6" fmla="*/ 304800 w 556639"/>
              <a:gd name="connsiteY6" fmla="*/ 1690254 h 169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639" h="1691498">
                <a:moveTo>
                  <a:pt x="0" y="0"/>
                </a:moveTo>
                <a:cubicBezTo>
                  <a:pt x="80818" y="23091"/>
                  <a:pt x="161636" y="46182"/>
                  <a:pt x="235527" y="124691"/>
                </a:cubicBezTo>
                <a:cubicBezTo>
                  <a:pt x="309418" y="203200"/>
                  <a:pt x="394854" y="362527"/>
                  <a:pt x="443345" y="471054"/>
                </a:cubicBezTo>
                <a:cubicBezTo>
                  <a:pt x="491836" y="579581"/>
                  <a:pt x="508000" y="676563"/>
                  <a:pt x="526473" y="775854"/>
                </a:cubicBezTo>
                <a:cubicBezTo>
                  <a:pt x="544946" y="875145"/>
                  <a:pt x="563419" y="930564"/>
                  <a:pt x="554182" y="1066800"/>
                </a:cubicBezTo>
                <a:cubicBezTo>
                  <a:pt x="544946" y="1203037"/>
                  <a:pt x="512618" y="1489364"/>
                  <a:pt x="471054" y="1593273"/>
                </a:cubicBezTo>
                <a:cubicBezTo>
                  <a:pt x="429490" y="1697182"/>
                  <a:pt x="367145" y="1693718"/>
                  <a:pt x="304800" y="169025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955786" y="2867285"/>
            <a:ext cx="996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Fires</a:t>
            </a:r>
          </a:p>
        </p:txBody>
      </p:sp>
    </p:spTree>
    <p:extLst>
      <p:ext uri="{BB962C8B-B14F-4D97-AF65-F5344CB8AC3E}">
        <p14:creationId xmlns:p14="http://schemas.microsoft.com/office/powerpoint/2010/main" val="5043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6313A-F6FA-9847-BAF6-65A2A52EA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64"/>
            <a:ext cx="5832764" cy="6870759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FDFC4D-D064-CD4D-9125-5C6573F43F27}"/>
              </a:ext>
            </a:extLst>
          </p:cNvPr>
          <p:cNvSpPr txBox="1"/>
          <p:nvPr/>
        </p:nvSpPr>
        <p:spPr>
          <a:xfrm>
            <a:off x="4854695" y="-84739"/>
            <a:ext cx="7595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Smoke in the stratosphere seen by CALIPSO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62CF7-1FE2-C94F-9B37-BBD83297C851}"/>
              </a:ext>
            </a:extLst>
          </p:cNvPr>
          <p:cNvSpPr/>
          <p:nvPr/>
        </p:nvSpPr>
        <p:spPr>
          <a:xfrm>
            <a:off x="4891348" y="6390625"/>
            <a:ext cx="2307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Peterson et al.,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57018-32C3-FE42-9342-9E5D98214C6A}"/>
              </a:ext>
            </a:extLst>
          </p:cNvPr>
          <p:cNvSpPr txBox="1"/>
          <p:nvPr/>
        </p:nvSpPr>
        <p:spPr>
          <a:xfrm>
            <a:off x="5953238" y="1325939"/>
            <a:ext cx="586468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/>
              <a:t>CALIPSO daytime overpass on August, 14</a:t>
            </a:r>
            <a:r>
              <a:rPr lang="en-US" sz="2500" baseline="30000" dirty="0"/>
              <a:t>th</a:t>
            </a:r>
            <a:r>
              <a:rPr lang="en-US" sz="2500" dirty="0"/>
              <a:t>-Plume top near 14 km likely into the stratosphere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/>
              <a:t>UV aerosol Index show the horizontal extension of the smoke plume : 800,000 km2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3000" dirty="0"/>
              <a:t>How was the plume transported ?</a:t>
            </a:r>
          </a:p>
          <a:p>
            <a:pPr marL="285750" indent="-285750">
              <a:buFontTx/>
              <a:buChar char="-"/>
            </a:pPr>
            <a:r>
              <a:rPr lang="en-US" sz="3000" dirty="0"/>
              <a:t>Direct PyroCb injection and/or other mechanisms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7ED0C8-2DC2-FE43-943A-FD2AD2B47741}"/>
              </a:ext>
            </a:extLst>
          </p:cNvPr>
          <p:cNvCxnSpPr/>
          <p:nvPr/>
        </p:nvCxnSpPr>
        <p:spPr>
          <a:xfrm>
            <a:off x="617048" y="1131627"/>
            <a:ext cx="4237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394364" y="2895600"/>
            <a:ext cx="13854" cy="1283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785128" y="914400"/>
            <a:ext cx="2382982" cy="411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4871" y="415636"/>
            <a:ext cx="1446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smoke</a:t>
            </a:r>
          </a:p>
        </p:txBody>
      </p:sp>
      <p:cxnSp>
        <p:nvCxnSpPr>
          <p:cNvPr id="13" name="Straight Arrow Connector 12"/>
          <p:cNvCxnSpPr>
            <a:endCxn id="10" idx="7"/>
          </p:cNvCxnSpPr>
          <p:nvPr/>
        </p:nvCxnSpPr>
        <p:spPr>
          <a:xfrm flipH="1">
            <a:off x="3819130" y="776792"/>
            <a:ext cx="186065" cy="197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7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707803-35CC-0640-AB72-D57C2FE310E0}"/>
              </a:ext>
            </a:extLst>
          </p:cNvPr>
          <p:cNvSpPr txBox="1"/>
          <p:nvPr/>
        </p:nvSpPr>
        <p:spPr>
          <a:xfrm>
            <a:off x="818909" y="-15061"/>
            <a:ext cx="109024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SAGE III/ISS analysis: cloud/aerosol separation approach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1F3C3-C0C0-244D-AB5A-7416865341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018" y="1817755"/>
            <a:ext cx="4833242" cy="30445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7CFE7-AA9B-2A4A-8DA7-F19DCEC14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22" y="1824241"/>
            <a:ext cx="5197642" cy="303804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DA5A0-D9F5-4E4C-9B6E-3D2A7F78E441}"/>
              </a:ext>
            </a:extLst>
          </p:cNvPr>
          <p:cNvSpPr txBox="1"/>
          <p:nvPr/>
        </p:nvSpPr>
        <p:spPr>
          <a:xfrm>
            <a:off x="2344887" y="1323286"/>
            <a:ext cx="426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June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0B87F-E28C-D846-B87D-170C26277B8A}"/>
              </a:ext>
            </a:extLst>
          </p:cNvPr>
          <p:cNvSpPr txBox="1"/>
          <p:nvPr/>
        </p:nvSpPr>
        <p:spPr>
          <a:xfrm>
            <a:off x="6270122" y="1347187"/>
            <a:ext cx="426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Septembre 2017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F5DCA3B-4E44-824C-95B6-9D5EFE4A0845}"/>
              </a:ext>
            </a:extLst>
          </p:cNvPr>
          <p:cNvSpPr/>
          <p:nvPr/>
        </p:nvSpPr>
        <p:spPr>
          <a:xfrm>
            <a:off x="7622705" y="2912255"/>
            <a:ext cx="1929240" cy="616978"/>
          </a:xfrm>
          <a:custGeom>
            <a:avLst/>
            <a:gdLst>
              <a:gd name="connsiteX0" fmla="*/ 1926362 w 1929240"/>
              <a:gd name="connsiteY0" fmla="*/ 571460 h 616978"/>
              <a:gd name="connsiteX1" fmla="*/ 1454724 w 1929240"/>
              <a:gd name="connsiteY1" fmla="*/ 398205 h 616978"/>
              <a:gd name="connsiteX2" fmla="*/ 1011962 w 1929240"/>
              <a:gd name="connsiteY2" fmla="*/ 282702 h 616978"/>
              <a:gd name="connsiteX3" fmla="*/ 559574 w 1929240"/>
              <a:gd name="connsiteY3" fmla="*/ 196075 h 616978"/>
              <a:gd name="connsiteX4" fmla="*/ 241941 w 1929240"/>
              <a:gd name="connsiteY4" fmla="*/ 109447 h 616978"/>
              <a:gd name="connsiteX5" fmla="*/ 116812 w 1929240"/>
              <a:gd name="connsiteY5" fmla="*/ 22820 h 616978"/>
              <a:gd name="connsiteX6" fmla="*/ 78311 w 1929240"/>
              <a:gd name="connsiteY6" fmla="*/ 561835 h 616978"/>
              <a:gd name="connsiteX7" fmla="*/ 1223717 w 1929240"/>
              <a:gd name="connsiteY7" fmla="*/ 600336 h 616978"/>
              <a:gd name="connsiteX8" fmla="*/ 1926362 w 1929240"/>
              <a:gd name="connsiteY8" fmla="*/ 571460 h 61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240" h="616978">
                <a:moveTo>
                  <a:pt x="1926362" y="571460"/>
                </a:moveTo>
                <a:cubicBezTo>
                  <a:pt x="1964863" y="537772"/>
                  <a:pt x="1607124" y="446331"/>
                  <a:pt x="1454724" y="398205"/>
                </a:cubicBezTo>
                <a:cubicBezTo>
                  <a:pt x="1302324" y="350079"/>
                  <a:pt x="1161154" y="316390"/>
                  <a:pt x="1011962" y="282702"/>
                </a:cubicBezTo>
                <a:cubicBezTo>
                  <a:pt x="862770" y="249014"/>
                  <a:pt x="687911" y="224951"/>
                  <a:pt x="559574" y="196075"/>
                </a:cubicBezTo>
                <a:cubicBezTo>
                  <a:pt x="431237" y="167199"/>
                  <a:pt x="315735" y="138323"/>
                  <a:pt x="241941" y="109447"/>
                </a:cubicBezTo>
                <a:cubicBezTo>
                  <a:pt x="168147" y="80571"/>
                  <a:pt x="144084" y="-52578"/>
                  <a:pt x="116812" y="22820"/>
                </a:cubicBezTo>
                <a:cubicBezTo>
                  <a:pt x="89540" y="98218"/>
                  <a:pt x="-106173" y="465582"/>
                  <a:pt x="78311" y="561835"/>
                </a:cubicBezTo>
                <a:cubicBezTo>
                  <a:pt x="262795" y="658088"/>
                  <a:pt x="920521" y="598732"/>
                  <a:pt x="1223717" y="600336"/>
                </a:cubicBezTo>
                <a:cubicBezTo>
                  <a:pt x="1526913" y="601940"/>
                  <a:pt x="1887861" y="605148"/>
                  <a:pt x="1926362" y="5714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4FFD9EE-3639-9C45-A739-BD5F9EDE1A53}"/>
              </a:ext>
            </a:extLst>
          </p:cNvPr>
          <p:cNvSpPr/>
          <p:nvPr/>
        </p:nvSpPr>
        <p:spPr>
          <a:xfrm>
            <a:off x="2429556" y="2888661"/>
            <a:ext cx="1929240" cy="616978"/>
          </a:xfrm>
          <a:custGeom>
            <a:avLst/>
            <a:gdLst>
              <a:gd name="connsiteX0" fmla="*/ 1926362 w 1929240"/>
              <a:gd name="connsiteY0" fmla="*/ 571460 h 616978"/>
              <a:gd name="connsiteX1" fmla="*/ 1454724 w 1929240"/>
              <a:gd name="connsiteY1" fmla="*/ 398205 h 616978"/>
              <a:gd name="connsiteX2" fmla="*/ 1011962 w 1929240"/>
              <a:gd name="connsiteY2" fmla="*/ 282702 h 616978"/>
              <a:gd name="connsiteX3" fmla="*/ 559574 w 1929240"/>
              <a:gd name="connsiteY3" fmla="*/ 196075 h 616978"/>
              <a:gd name="connsiteX4" fmla="*/ 241941 w 1929240"/>
              <a:gd name="connsiteY4" fmla="*/ 109447 h 616978"/>
              <a:gd name="connsiteX5" fmla="*/ 116812 w 1929240"/>
              <a:gd name="connsiteY5" fmla="*/ 22820 h 616978"/>
              <a:gd name="connsiteX6" fmla="*/ 78311 w 1929240"/>
              <a:gd name="connsiteY6" fmla="*/ 561835 h 616978"/>
              <a:gd name="connsiteX7" fmla="*/ 1223717 w 1929240"/>
              <a:gd name="connsiteY7" fmla="*/ 600336 h 616978"/>
              <a:gd name="connsiteX8" fmla="*/ 1926362 w 1929240"/>
              <a:gd name="connsiteY8" fmla="*/ 571460 h 61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240" h="616978">
                <a:moveTo>
                  <a:pt x="1926362" y="571460"/>
                </a:moveTo>
                <a:cubicBezTo>
                  <a:pt x="1964863" y="537772"/>
                  <a:pt x="1607124" y="446331"/>
                  <a:pt x="1454724" y="398205"/>
                </a:cubicBezTo>
                <a:cubicBezTo>
                  <a:pt x="1302324" y="350079"/>
                  <a:pt x="1161154" y="316390"/>
                  <a:pt x="1011962" y="282702"/>
                </a:cubicBezTo>
                <a:cubicBezTo>
                  <a:pt x="862770" y="249014"/>
                  <a:pt x="687911" y="224951"/>
                  <a:pt x="559574" y="196075"/>
                </a:cubicBezTo>
                <a:cubicBezTo>
                  <a:pt x="431237" y="167199"/>
                  <a:pt x="315735" y="138323"/>
                  <a:pt x="241941" y="109447"/>
                </a:cubicBezTo>
                <a:cubicBezTo>
                  <a:pt x="168147" y="80571"/>
                  <a:pt x="144084" y="-52578"/>
                  <a:pt x="116812" y="22820"/>
                </a:cubicBezTo>
                <a:cubicBezTo>
                  <a:pt x="89540" y="98218"/>
                  <a:pt x="-106173" y="465582"/>
                  <a:pt x="78311" y="561835"/>
                </a:cubicBezTo>
                <a:cubicBezTo>
                  <a:pt x="262795" y="658088"/>
                  <a:pt x="920521" y="598732"/>
                  <a:pt x="1223717" y="600336"/>
                </a:cubicBezTo>
                <a:cubicBezTo>
                  <a:pt x="1526913" y="601940"/>
                  <a:pt x="1887861" y="605148"/>
                  <a:pt x="1926362" y="5714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C963C8-BA2C-4B4E-9CA2-B7A57754DFF0}"/>
              </a:ext>
            </a:extLst>
          </p:cNvPr>
          <p:cNvSpPr/>
          <p:nvPr/>
        </p:nvSpPr>
        <p:spPr>
          <a:xfrm>
            <a:off x="7634578" y="3546474"/>
            <a:ext cx="2184935" cy="4716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5F1532-8E96-EE4F-A6D4-BAB51F00D9F9}"/>
              </a:ext>
            </a:extLst>
          </p:cNvPr>
          <p:cNvSpPr/>
          <p:nvPr/>
        </p:nvSpPr>
        <p:spPr>
          <a:xfrm>
            <a:off x="2412204" y="3529233"/>
            <a:ext cx="2306499" cy="4716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EAEE8-87D2-F840-A2C7-7B50053959E5}"/>
              </a:ext>
            </a:extLst>
          </p:cNvPr>
          <p:cNvSpPr txBox="1"/>
          <p:nvPr/>
        </p:nvSpPr>
        <p:spPr>
          <a:xfrm>
            <a:off x="9273461" y="3854889"/>
            <a:ext cx="132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Ice clouds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38AED-9A08-3245-BB06-44098EA385D4}"/>
              </a:ext>
            </a:extLst>
          </p:cNvPr>
          <p:cNvSpPr txBox="1"/>
          <p:nvPr/>
        </p:nvSpPr>
        <p:spPr>
          <a:xfrm>
            <a:off x="4101191" y="3840413"/>
            <a:ext cx="132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Ice clouds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FE324-0976-3945-87A5-2672D996C93C}"/>
              </a:ext>
            </a:extLst>
          </p:cNvPr>
          <p:cNvSpPr txBox="1"/>
          <p:nvPr/>
        </p:nvSpPr>
        <p:spPr>
          <a:xfrm>
            <a:off x="7863634" y="2542923"/>
            <a:ext cx="1328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Smoke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CE02B7-8D9F-744A-8F17-1C33CEEE909E}"/>
              </a:ext>
            </a:extLst>
          </p:cNvPr>
          <p:cNvSpPr/>
          <p:nvPr/>
        </p:nvSpPr>
        <p:spPr>
          <a:xfrm>
            <a:off x="3259422" y="4489215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E493E3-8A90-5D47-9792-19153EB52D90}"/>
              </a:ext>
            </a:extLst>
          </p:cNvPr>
          <p:cNvSpPr/>
          <p:nvPr/>
        </p:nvSpPr>
        <p:spPr>
          <a:xfrm>
            <a:off x="8434567" y="4489215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EFCD1F-AF3F-2C45-833B-CAD68BE6214D}"/>
              </a:ext>
            </a:extLst>
          </p:cNvPr>
          <p:cNvSpPr/>
          <p:nvPr/>
        </p:nvSpPr>
        <p:spPr>
          <a:xfrm rot="16388891">
            <a:off x="5887987" y="3299854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75EFD1-FD0E-D942-BEFA-1CAD5794469B}"/>
              </a:ext>
            </a:extLst>
          </p:cNvPr>
          <p:cNvSpPr/>
          <p:nvPr/>
        </p:nvSpPr>
        <p:spPr>
          <a:xfrm rot="16200000">
            <a:off x="604060" y="3249554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B695B8-DA75-2846-937D-05930E1E9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3478" y="584483"/>
            <a:ext cx="3556539" cy="24297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69481C-3A8A-554A-8315-4795BD6D8A45}"/>
              </a:ext>
            </a:extLst>
          </p:cNvPr>
          <p:cNvSpPr txBox="1"/>
          <p:nvPr/>
        </p:nvSpPr>
        <p:spPr>
          <a:xfrm>
            <a:off x="10463503" y="2902385"/>
            <a:ext cx="17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Thomason 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E68673-C09F-0143-9463-12097BAD5117}"/>
              </a:ext>
            </a:extLst>
          </p:cNvPr>
          <p:cNvSpPr txBox="1"/>
          <p:nvPr/>
        </p:nvSpPr>
        <p:spPr>
          <a:xfrm>
            <a:off x="-102495" y="5144595"/>
            <a:ext cx="12294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Extinction ratio (521nm_to_1020nm) is size dependent. Ratio tends toward 1 for large particles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New cluster of points low extinction ratio and high extinction likely the signature of smoke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Use extinction ratio threshold of 2 to remove clouds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9CC877-4124-E04F-B9EE-ABBDB9FD94F4}"/>
              </a:ext>
            </a:extLst>
          </p:cNvPr>
          <p:cNvCxnSpPr/>
          <p:nvPr/>
        </p:nvCxnSpPr>
        <p:spPr>
          <a:xfrm>
            <a:off x="972152" y="3811538"/>
            <a:ext cx="43110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EB3AD0-2FE4-6345-A1EE-E31D973354D7}"/>
              </a:ext>
            </a:extLst>
          </p:cNvPr>
          <p:cNvCxnSpPr/>
          <p:nvPr/>
        </p:nvCxnSpPr>
        <p:spPr>
          <a:xfrm>
            <a:off x="6093093" y="3850038"/>
            <a:ext cx="43110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617FEA8-6E4D-474A-AC1D-AF8741D6CECA}"/>
              </a:ext>
            </a:extLst>
          </p:cNvPr>
          <p:cNvSpPr/>
          <p:nvPr/>
        </p:nvSpPr>
        <p:spPr>
          <a:xfrm>
            <a:off x="9939146" y="3659475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57D209-7DCD-DB44-9F8C-9443C48B0C04}"/>
              </a:ext>
            </a:extLst>
          </p:cNvPr>
          <p:cNvSpPr/>
          <p:nvPr/>
        </p:nvSpPr>
        <p:spPr>
          <a:xfrm>
            <a:off x="4833290" y="3620909"/>
            <a:ext cx="186422" cy="18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9793" y="813983"/>
            <a:ext cx="3083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Before Fire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08879" y="822074"/>
            <a:ext cx="3083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After Fire</a:t>
            </a:r>
          </a:p>
        </p:txBody>
      </p:sp>
    </p:spTree>
    <p:extLst>
      <p:ext uri="{BB962C8B-B14F-4D97-AF65-F5344CB8AC3E}">
        <p14:creationId xmlns:p14="http://schemas.microsoft.com/office/powerpoint/2010/main" val="365187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B5C36A-E5C4-974D-99E4-8865DD4B7348}"/>
              </a:ext>
            </a:extLst>
          </p:cNvPr>
          <p:cNvSpPr txBox="1"/>
          <p:nvPr/>
        </p:nvSpPr>
        <p:spPr>
          <a:xfrm>
            <a:off x="845287" y="-86377"/>
            <a:ext cx="102045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SAGE III/ISS analysis cloud/aerosol separation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FF326-0ABF-124F-868E-8C88EB2D51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88" y="439517"/>
            <a:ext cx="4502820" cy="558906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7571E-28D9-0949-99EC-9318FB8ADF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50" y="473192"/>
            <a:ext cx="4302779" cy="550810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055282-26E0-EA4D-B855-305324EA7336}"/>
              </a:ext>
            </a:extLst>
          </p:cNvPr>
          <p:cNvSpPr txBox="1"/>
          <p:nvPr/>
        </p:nvSpPr>
        <p:spPr>
          <a:xfrm>
            <a:off x="1475694" y="344510"/>
            <a:ext cx="1559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June 17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FC87A8-1E4B-2842-8982-9493D8FFD9C5}"/>
              </a:ext>
            </a:extLst>
          </p:cNvPr>
          <p:cNvSpPr/>
          <p:nvPr/>
        </p:nvSpPr>
        <p:spPr>
          <a:xfrm>
            <a:off x="6643505" y="3343837"/>
            <a:ext cx="2560489" cy="41603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FBBF3A-36DF-D845-BD8C-D5CCB3AA9FFC}"/>
              </a:ext>
            </a:extLst>
          </p:cNvPr>
          <p:cNvSpPr/>
          <p:nvPr/>
        </p:nvSpPr>
        <p:spPr>
          <a:xfrm>
            <a:off x="3253338" y="3666879"/>
            <a:ext cx="105878" cy="1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33C7E7-2327-B346-82B7-724540D3E91D}"/>
              </a:ext>
            </a:extLst>
          </p:cNvPr>
          <p:cNvSpPr/>
          <p:nvPr/>
        </p:nvSpPr>
        <p:spPr>
          <a:xfrm>
            <a:off x="7929620" y="3684529"/>
            <a:ext cx="105878" cy="1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C1C0C23A-E75A-954F-A66D-831A6571883C}"/>
              </a:ext>
            </a:extLst>
          </p:cNvPr>
          <p:cNvSpPr/>
          <p:nvPr/>
        </p:nvSpPr>
        <p:spPr>
          <a:xfrm>
            <a:off x="346509" y="1252688"/>
            <a:ext cx="933651" cy="18439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Right Arrow 34">
            <a:extLst>
              <a:ext uri="{FF2B5EF4-FFF2-40B4-BE49-F238E27FC236}">
                <a16:creationId xmlns:a16="http://schemas.microsoft.com/office/drawing/2014/main" id="{4C2AD6FF-0988-644B-A0A4-93E186B3CC29}"/>
              </a:ext>
            </a:extLst>
          </p:cNvPr>
          <p:cNvSpPr/>
          <p:nvPr/>
        </p:nvSpPr>
        <p:spPr>
          <a:xfrm>
            <a:off x="314509" y="3217071"/>
            <a:ext cx="933651" cy="18439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Left Arrow 35">
            <a:extLst>
              <a:ext uri="{FF2B5EF4-FFF2-40B4-BE49-F238E27FC236}">
                <a16:creationId xmlns:a16="http://schemas.microsoft.com/office/drawing/2014/main" id="{A7D70DEA-EF0E-FA4F-AB90-FAADAC9856F5}"/>
              </a:ext>
            </a:extLst>
          </p:cNvPr>
          <p:cNvSpPr/>
          <p:nvPr/>
        </p:nvSpPr>
        <p:spPr>
          <a:xfrm>
            <a:off x="10202779" y="932805"/>
            <a:ext cx="847023" cy="18888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Left Arrow 36">
            <a:extLst>
              <a:ext uri="{FF2B5EF4-FFF2-40B4-BE49-F238E27FC236}">
                <a16:creationId xmlns:a16="http://schemas.microsoft.com/office/drawing/2014/main" id="{B096D62F-699E-9948-B59E-C2F32CE630E2}"/>
              </a:ext>
            </a:extLst>
          </p:cNvPr>
          <p:cNvSpPr/>
          <p:nvPr/>
        </p:nvSpPr>
        <p:spPr>
          <a:xfrm>
            <a:off x="10286549" y="3020248"/>
            <a:ext cx="847023" cy="18888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D76C1B-9398-3747-AC3B-14712F87416F}"/>
              </a:ext>
            </a:extLst>
          </p:cNvPr>
          <p:cNvSpPr txBox="1"/>
          <p:nvPr/>
        </p:nvSpPr>
        <p:spPr>
          <a:xfrm>
            <a:off x="1425521" y="6046751"/>
            <a:ext cx="1287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Ice clouds removed in the tropics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Retain aerosol layers in September 17 consistent with smoke from the PNW fire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92462F1-B778-EC44-A176-8D6990016999}"/>
              </a:ext>
            </a:extLst>
          </p:cNvPr>
          <p:cNvSpPr/>
          <p:nvPr/>
        </p:nvSpPr>
        <p:spPr>
          <a:xfrm>
            <a:off x="3156283" y="1396530"/>
            <a:ext cx="1588972" cy="506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3C779AF-3645-3941-A007-BA572DA6A43B}"/>
              </a:ext>
            </a:extLst>
          </p:cNvPr>
          <p:cNvSpPr/>
          <p:nvPr/>
        </p:nvSpPr>
        <p:spPr>
          <a:xfrm>
            <a:off x="3335321" y="5232097"/>
            <a:ext cx="1588972" cy="506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949C03-13F0-BC48-B2A4-E5D368403A13}"/>
              </a:ext>
            </a:extLst>
          </p:cNvPr>
          <p:cNvSpPr txBox="1"/>
          <p:nvPr/>
        </p:nvSpPr>
        <p:spPr>
          <a:xfrm>
            <a:off x="4129807" y="4827187"/>
            <a:ext cx="2213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Cloud removed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2821606"/>
            <a:ext cx="1379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FILTER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61923" y="2583079"/>
            <a:ext cx="1379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FILTER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FC87A8-1E4B-2842-8982-9493D8FFD9C5}"/>
              </a:ext>
            </a:extLst>
          </p:cNvPr>
          <p:cNvSpPr/>
          <p:nvPr/>
        </p:nvSpPr>
        <p:spPr>
          <a:xfrm>
            <a:off x="1480457" y="3356480"/>
            <a:ext cx="2558213" cy="422443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C779AF-3645-3941-A007-BA572DA6A43B}"/>
              </a:ext>
            </a:extLst>
          </p:cNvPr>
          <p:cNvSpPr/>
          <p:nvPr/>
        </p:nvSpPr>
        <p:spPr>
          <a:xfrm>
            <a:off x="8337558" y="4978708"/>
            <a:ext cx="1732874" cy="651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949C03-13F0-BC48-B2A4-E5D368403A13}"/>
              </a:ext>
            </a:extLst>
          </p:cNvPr>
          <p:cNvSpPr txBox="1"/>
          <p:nvPr/>
        </p:nvSpPr>
        <p:spPr>
          <a:xfrm>
            <a:off x="9655981" y="4732499"/>
            <a:ext cx="2213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Cloud removed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203995" y="1903306"/>
            <a:ext cx="0" cy="30374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5055282-26E0-EA4D-B855-305324EA7336}"/>
              </a:ext>
            </a:extLst>
          </p:cNvPr>
          <p:cNvSpPr txBox="1"/>
          <p:nvPr/>
        </p:nvSpPr>
        <p:spPr>
          <a:xfrm>
            <a:off x="6783980" y="370382"/>
            <a:ext cx="1559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Sept 17</a:t>
            </a:r>
          </a:p>
        </p:txBody>
      </p:sp>
    </p:spTree>
    <p:extLst>
      <p:ext uri="{BB962C8B-B14F-4D97-AF65-F5344CB8AC3E}">
        <p14:creationId xmlns:p14="http://schemas.microsoft.com/office/powerpoint/2010/main" val="176833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1E15-A25B-7B43-A054-96BC03C8D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848" y="-401657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SAGE III/ISS aerosol analysis 06/2017 to 02/2018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70AE2-942D-614E-A781-0AF56A333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" y="477643"/>
            <a:ext cx="3891442" cy="1851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614BD-A788-AC41-A420-2550F12788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" y="4104682"/>
            <a:ext cx="4009829" cy="1875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2FB56-410A-7F4B-95B2-52EA04B806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546" y="451931"/>
            <a:ext cx="4089399" cy="1944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9539BD-9DBE-BD42-820A-5C7D389258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117" y="2329622"/>
            <a:ext cx="4151297" cy="1839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F9394-DB03-7749-B552-C855505E28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046" y="4131385"/>
            <a:ext cx="4132394" cy="1941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F5861E-AF7B-CB43-B423-37CECF32A2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945" y="487756"/>
            <a:ext cx="4010967" cy="184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D66F1-6D31-004E-BBA8-E9C3E719FE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303" y="2309444"/>
            <a:ext cx="3957188" cy="1809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CC183-AD5E-EE4F-9FA9-2B1C619D08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302" y="4079703"/>
            <a:ext cx="4157407" cy="191259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E639CA-6CC0-0640-BA42-6FA102E2E28C}"/>
              </a:ext>
            </a:extLst>
          </p:cNvPr>
          <p:cNvCxnSpPr/>
          <p:nvPr/>
        </p:nvCxnSpPr>
        <p:spPr>
          <a:xfrm>
            <a:off x="632847" y="5159141"/>
            <a:ext cx="3351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A6E945-00AF-4F4A-8C58-EA88F2C9C0DE}"/>
              </a:ext>
            </a:extLst>
          </p:cNvPr>
          <p:cNvCxnSpPr>
            <a:cxnSpLocks/>
          </p:cNvCxnSpPr>
          <p:nvPr/>
        </p:nvCxnSpPr>
        <p:spPr>
          <a:xfrm>
            <a:off x="4529474" y="1336307"/>
            <a:ext cx="3428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25DAA1-E5BF-8D40-B9F7-9C7203D807EA}"/>
              </a:ext>
            </a:extLst>
          </p:cNvPr>
          <p:cNvCxnSpPr>
            <a:cxnSpLocks/>
          </p:cNvCxnSpPr>
          <p:nvPr/>
        </p:nvCxnSpPr>
        <p:spPr>
          <a:xfrm>
            <a:off x="4624105" y="3105751"/>
            <a:ext cx="3428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CD47482-CC2D-C14E-A139-FF3E539A8A86}"/>
              </a:ext>
            </a:extLst>
          </p:cNvPr>
          <p:cNvSpPr txBox="1"/>
          <p:nvPr/>
        </p:nvSpPr>
        <p:spPr>
          <a:xfrm>
            <a:off x="3378831" y="4874400"/>
            <a:ext cx="89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 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0F95FE-9437-6C46-9F60-2790ECA90E0A}"/>
              </a:ext>
            </a:extLst>
          </p:cNvPr>
          <p:cNvSpPr txBox="1"/>
          <p:nvPr/>
        </p:nvSpPr>
        <p:spPr>
          <a:xfrm>
            <a:off x="7173188" y="1276353"/>
            <a:ext cx="89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23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93BBE-1E13-DB44-A759-A85C3179C103}"/>
              </a:ext>
            </a:extLst>
          </p:cNvPr>
          <p:cNvSpPr txBox="1"/>
          <p:nvPr/>
        </p:nvSpPr>
        <p:spPr>
          <a:xfrm>
            <a:off x="7210007" y="3025726"/>
            <a:ext cx="89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 km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082B832-076D-904A-BFB1-A7CF572A67FF}"/>
              </a:ext>
            </a:extLst>
          </p:cNvPr>
          <p:cNvCxnSpPr>
            <a:cxnSpLocks/>
          </p:cNvCxnSpPr>
          <p:nvPr/>
        </p:nvCxnSpPr>
        <p:spPr>
          <a:xfrm>
            <a:off x="4545894" y="4977081"/>
            <a:ext cx="3428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9F59F99-494B-EB4E-A064-41D93A453CBE}"/>
              </a:ext>
            </a:extLst>
          </p:cNvPr>
          <p:cNvSpPr txBox="1"/>
          <p:nvPr/>
        </p:nvSpPr>
        <p:spPr>
          <a:xfrm>
            <a:off x="7505507" y="4909249"/>
            <a:ext cx="89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 km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0E6D4D-64FA-AB4B-BD8E-35C302355B55}"/>
              </a:ext>
            </a:extLst>
          </p:cNvPr>
          <p:cNvSpPr/>
          <p:nvPr/>
        </p:nvSpPr>
        <p:spPr>
          <a:xfrm>
            <a:off x="2308786" y="5159141"/>
            <a:ext cx="1780331" cy="154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3B189E-BC32-A742-A7C1-2D0FF693F776}"/>
              </a:ext>
            </a:extLst>
          </p:cNvPr>
          <p:cNvSpPr txBox="1"/>
          <p:nvPr/>
        </p:nvSpPr>
        <p:spPr>
          <a:xfrm>
            <a:off x="632847" y="822085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</a:t>
            </a:r>
          </a:p>
          <a:p>
            <a:pPr algn="ctr"/>
            <a:r>
              <a:rPr lang="en-US" dirty="0"/>
              <a:t>17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D3666C6-7C07-8A4A-858D-ADD543411BE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3" y="2280134"/>
            <a:ext cx="3913931" cy="17711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4BE526E-B9F3-954D-A195-11CE5C257ED1}"/>
              </a:ext>
            </a:extLst>
          </p:cNvPr>
          <p:cNvSpPr txBox="1"/>
          <p:nvPr/>
        </p:nvSpPr>
        <p:spPr>
          <a:xfrm>
            <a:off x="632847" y="2589900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78EF7E-FF92-A94E-B4F0-4B35767FEBDA}"/>
              </a:ext>
            </a:extLst>
          </p:cNvPr>
          <p:cNvSpPr txBox="1"/>
          <p:nvPr/>
        </p:nvSpPr>
        <p:spPr>
          <a:xfrm>
            <a:off x="612451" y="4378875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August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919D36-C76F-BF43-94C9-96CD6F2C3926}"/>
              </a:ext>
            </a:extLst>
          </p:cNvPr>
          <p:cNvSpPr txBox="1"/>
          <p:nvPr/>
        </p:nvSpPr>
        <p:spPr>
          <a:xfrm>
            <a:off x="4493097" y="674589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0BE98F-AC39-1F46-8346-F7098F837B13}"/>
              </a:ext>
            </a:extLst>
          </p:cNvPr>
          <p:cNvSpPr txBox="1"/>
          <p:nvPr/>
        </p:nvSpPr>
        <p:spPr>
          <a:xfrm>
            <a:off x="4464740" y="2505291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7E32CF-12B1-FB4C-8DE1-AFD748C5A872}"/>
              </a:ext>
            </a:extLst>
          </p:cNvPr>
          <p:cNvSpPr txBox="1"/>
          <p:nvPr/>
        </p:nvSpPr>
        <p:spPr>
          <a:xfrm>
            <a:off x="4396343" y="4314747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C21AF7-37EB-2E40-A088-E7599607DA4C}"/>
              </a:ext>
            </a:extLst>
          </p:cNvPr>
          <p:cNvSpPr txBox="1"/>
          <p:nvPr/>
        </p:nvSpPr>
        <p:spPr>
          <a:xfrm>
            <a:off x="8403642" y="674589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A01C3C-B4FC-A743-89C2-24AA21D76310}"/>
              </a:ext>
            </a:extLst>
          </p:cNvPr>
          <p:cNvSpPr txBox="1"/>
          <p:nvPr/>
        </p:nvSpPr>
        <p:spPr>
          <a:xfrm>
            <a:off x="8427926" y="2458167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Jan</a:t>
            </a:r>
          </a:p>
          <a:p>
            <a:pPr algn="ctr"/>
            <a:r>
              <a:rPr lang="en-US" dirty="0"/>
              <a:t>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FBD37D-23DC-F24F-9DF6-C56CD16C4878}"/>
              </a:ext>
            </a:extLst>
          </p:cNvPr>
          <p:cNvSpPr txBox="1"/>
          <p:nvPr/>
        </p:nvSpPr>
        <p:spPr>
          <a:xfrm>
            <a:off x="8388487" y="4314747"/>
            <a:ext cx="8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</a:t>
            </a:r>
          </a:p>
          <a:p>
            <a:pPr algn="ctr"/>
            <a:r>
              <a:rPr lang="en-US" dirty="0"/>
              <a:t>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E1B74D-2873-854B-905A-39A4A519FD5A}"/>
              </a:ext>
            </a:extLst>
          </p:cNvPr>
          <p:cNvSpPr/>
          <p:nvPr/>
        </p:nvSpPr>
        <p:spPr>
          <a:xfrm>
            <a:off x="2262160" y="1228826"/>
            <a:ext cx="1233311" cy="676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4138609-45D8-964C-8FB4-20DAD31773C0}"/>
              </a:ext>
            </a:extLst>
          </p:cNvPr>
          <p:cNvSpPr/>
          <p:nvPr/>
        </p:nvSpPr>
        <p:spPr>
          <a:xfrm>
            <a:off x="2239150" y="3010963"/>
            <a:ext cx="1233311" cy="666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FA0557-2806-9944-ABDD-565DAD473CBB}"/>
              </a:ext>
            </a:extLst>
          </p:cNvPr>
          <p:cNvSpPr/>
          <p:nvPr/>
        </p:nvSpPr>
        <p:spPr>
          <a:xfrm>
            <a:off x="2326802" y="4862986"/>
            <a:ext cx="1233311" cy="657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BB20A85-0549-4F43-A3E1-52AC76817A33}"/>
              </a:ext>
            </a:extLst>
          </p:cNvPr>
          <p:cNvSpPr/>
          <p:nvPr/>
        </p:nvSpPr>
        <p:spPr>
          <a:xfrm>
            <a:off x="6259993" y="1244365"/>
            <a:ext cx="1233311" cy="701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D300DC-DDD9-8048-A5F5-193D37A66DC2}"/>
              </a:ext>
            </a:extLst>
          </p:cNvPr>
          <p:cNvSpPr/>
          <p:nvPr/>
        </p:nvSpPr>
        <p:spPr>
          <a:xfrm>
            <a:off x="6302445" y="3010964"/>
            <a:ext cx="1233311" cy="716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023455-3284-9645-8058-3D6C91127E0C}"/>
              </a:ext>
            </a:extLst>
          </p:cNvPr>
          <p:cNvSpPr/>
          <p:nvPr/>
        </p:nvSpPr>
        <p:spPr>
          <a:xfrm>
            <a:off x="6318235" y="4904532"/>
            <a:ext cx="1258373" cy="716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F1D94C-C689-C94A-8752-B7F7B5C43A42}"/>
              </a:ext>
            </a:extLst>
          </p:cNvPr>
          <p:cNvSpPr/>
          <p:nvPr/>
        </p:nvSpPr>
        <p:spPr>
          <a:xfrm>
            <a:off x="10268061" y="1228826"/>
            <a:ext cx="1233311" cy="676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ADC61EE-5952-B542-BA36-15AC3A9BF404}"/>
              </a:ext>
            </a:extLst>
          </p:cNvPr>
          <p:cNvSpPr/>
          <p:nvPr/>
        </p:nvSpPr>
        <p:spPr>
          <a:xfrm>
            <a:off x="10259634" y="3025726"/>
            <a:ext cx="1233311" cy="676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A1956D-0D15-624E-9CEC-0B6A09EC3D85}"/>
              </a:ext>
            </a:extLst>
          </p:cNvPr>
          <p:cNvSpPr/>
          <p:nvPr/>
        </p:nvSpPr>
        <p:spPr>
          <a:xfrm>
            <a:off x="10259634" y="4909805"/>
            <a:ext cx="1307803" cy="676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F79CFB-263B-8745-B1B8-4E0A2851A7BB}"/>
              </a:ext>
            </a:extLst>
          </p:cNvPr>
          <p:cNvSpPr txBox="1"/>
          <p:nvPr/>
        </p:nvSpPr>
        <p:spPr>
          <a:xfrm>
            <a:off x="-18859" y="5970069"/>
            <a:ext cx="1202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Aerosol plume in the NH observed from Aug 2017 and up to Feb 18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Plume top raising ; 19 km in Aug 17; 23 km  in Sept and 24 km in Nov 17; </a:t>
            </a:r>
            <a:r>
              <a:rPr lang="en-US" sz="1600" u="sng" dirty="0"/>
              <a:t>too fast</a:t>
            </a:r>
            <a:r>
              <a:rPr lang="en-US" sz="1600" dirty="0"/>
              <a:t> compared to expected slow ascent by BD circulation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Additional mechanism needs to be involved : Slow ascent by radiative heating</a:t>
            </a:r>
          </a:p>
        </p:txBody>
      </p:sp>
      <p:cxnSp>
        <p:nvCxnSpPr>
          <p:cNvPr id="5" name="Elbow Connector 4"/>
          <p:cNvCxnSpPr/>
          <p:nvPr/>
        </p:nvCxnSpPr>
        <p:spPr>
          <a:xfrm rot="16200000" flipV="1">
            <a:off x="2707291" y="5564508"/>
            <a:ext cx="343048" cy="1646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D87571E-28D9-0949-99EC-9318FB8ADF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0702" y="2214053"/>
            <a:ext cx="907499" cy="211377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374313" y="1903093"/>
            <a:ext cx="334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Aerosol Extinction@1020nm</a:t>
            </a:r>
          </a:p>
        </p:txBody>
      </p:sp>
    </p:spTree>
    <p:extLst>
      <p:ext uri="{BB962C8B-B14F-4D97-AF65-F5344CB8AC3E}">
        <p14:creationId xmlns:p14="http://schemas.microsoft.com/office/powerpoint/2010/main" val="268991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A90027-A025-1845-840E-AE553FF7C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6" y="1127266"/>
            <a:ext cx="3524234" cy="3224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2659B-1C3E-E64A-BB57-3ADD4A811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355" y="1127266"/>
            <a:ext cx="3535549" cy="3214838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6911FE86-3DB4-8348-BB3D-091D18A84462}"/>
              </a:ext>
            </a:extLst>
          </p:cNvPr>
          <p:cNvSpPr/>
          <p:nvPr/>
        </p:nvSpPr>
        <p:spPr>
          <a:xfrm rot="12171971" flipV="1">
            <a:off x="2170195" y="2426968"/>
            <a:ext cx="623967" cy="19652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83DBB-76F3-6A41-A1B8-BE822C5B0632}"/>
              </a:ext>
            </a:extLst>
          </p:cNvPr>
          <p:cNvSpPr txBox="1"/>
          <p:nvPr/>
        </p:nvSpPr>
        <p:spPr>
          <a:xfrm>
            <a:off x="2445574" y="1834962"/>
            <a:ext cx="282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Plume ascent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2068F8-B150-FF4C-B7B2-C3FC132FD3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884" y="970788"/>
            <a:ext cx="4791453" cy="33713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863362-417A-9C4F-BB1D-457C77E8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867" y="-3547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SAGE III aerosol analysis : Transport and AOD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65A6C4-75F1-8649-BC76-AF1DCAE1AE3C}"/>
              </a:ext>
            </a:extLst>
          </p:cNvPr>
          <p:cNvCxnSpPr>
            <a:cxnSpLocks/>
          </p:cNvCxnSpPr>
          <p:nvPr/>
        </p:nvCxnSpPr>
        <p:spPr>
          <a:xfrm flipH="1">
            <a:off x="7086884" y="1205632"/>
            <a:ext cx="38501" cy="4591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1884FF-89AE-2043-BD5E-64D2E57B3771}"/>
              </a:ext>
            </a:extLst>
          </p:cNvPr>
          <p:cNvCxnSpPr/>
          <p:nvPr/>
        </p:nvCxnSpPr>
        <p:spPr>
          <a:xfrm flipH="1">
            <a:off x="925939" y="2363212"/>
            <a:ext cx="298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891D0DFE-C8AC-3242-9F8D-CE148AACB0B0}"/>
              </a:ext>
            </a:extLst>
          </p:cNvPr>
          <p:cNvSpPr/>
          <p:nvPr/>
        </p:nvSpPr>
        <p:spPr>
          <a:xfrm>
            <a:off x="1426453" y="1352559"/>
            <a:ext cx="1309035" cy="2560320"/>
          </a:xfrm>
          <a:custGeom>
            <a:avLst/>
            <a:gdLst>
              <a:gd name="connsiteX0" fmla="*/ 1309035 w 1309035"/>
              <a:gd name="connsiteY0" fmla="*/ 2560320 h 2560320"/>
              <a:gd name="connsiteX1" fmla="*/ 1078029 w 1309035"/>
              <a:gd name="connsiteY1" fmla="*/ 2338939 h 2560320"/>
              <a:gd name="connsiteX2" fmla="*/ 914400 w 1309035"/>
              <a:gd name="connsiteY2" fmla="*/ 2233061 h 2560320"/>
              <a:gd name="connsiteX3" fmla="*/ 885524 w 1309035"/>
              <a:gd name="connsiteY3" fmla="*/ 2146434 h 2560320"/>
              <a:gd name="connsiteX4" fmla="*/ 750770 w 1309035"/>
              <a:gd name="connsiteY4" fmla="*/ 2059806 h 2560320"/>
              <a:gd name="connsiteX5" fmla="*/ 664143 w 1309035"/>
              <a:gd name="connsiteY5" fmla="*/ 1751798 h 2560320"/>
              <a:gd name="connsiteX6" fmla="*/ 635267 w 1309035"/>
              <a:gd name="connsiteY6" fmla="*/ 1645920 h 2560320"/>
              <a:gd name="connsiteX7" fmla="*/ 471638 w 1309035"/>
              <a:gd name="connsiteY7" fmla="*/ 1414914 h 2560320"/>
              <a:gd name="connsiteX8" fmla="*/ 462012 w 1309035"/>
              <a:gd name="connsiteY8" fmla="*/ 1232034 h 2560320"/>
              <a:gd name="connsiteX9" fmla="*/ 442762 w 1309035"/>
              <a:gd name="connsiteY9" fmla="*/ 1058779 h 2560320"/>
              <a:gd name="connsiteX10" fmla="*/ 423511 w 1309035"/>
              <a:gd name="connsiteY10" fmla="*/ 693019 h 2560320"/>
              <a:gd name="connsiteX11" fmla="*/ 317633 w 1309035"/>
              <a:gd name="connsiteY11" fmla="*/ 394636 h 2560320"/>
              <a:gd name="connsiteX12" fmla="*/ 192505 w 1309035"/>
              <a:gd name="connsiteY12" fmla="*/ 250257 h 2560320"/>
              <a:gd name="connsiteX13" fmla="*/ 67377 w 1309035"/>
              <a:gd name="connsiteY13" fmla="*/ 134754 h 2560320"/>
              <a:gd name="connsiteX14" fmla="*/ 0 w 1309035"/>
              <a:gd name="connsiteY1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09035" h="2560320">
                <a:moveTo>
                  <a:pt x="1309035" y="2560320"/>
                </a:moveTo>
                <a:cubicBezTo>
                  <a:pt x="1226418" y="2476901"/>
                  <a:pt x="1143801" y="2393482"/>
                  <a:pt x="1078029" y="2338939"/>
                </a:cubicBezTo>
                <a:cubicBezTo>
                  <a:pt x="1012256" y="2284396"/>
                  <a:pt x="946484" y="2265145"/>
                  <a:pt x="914400" y="2233061"/>
                </a:cubicBezTo>
                <a:cubicBezTo>
                  <a:pt x="882316" y="2200977"/>
                  <a:pt x="912796" y="2175310"/>
                  <a:pt x="885524" y="2146434"/>
                </a:cubicBezTo>
                <a:cubicBezTo>
                  <a:pt x="858252" y="2117558"/>
                  <a:pt x="787667" y="2125579"/>
                  <a:pt x="750770" y="2059806"/>
                </a:cubicBezTo>
                <a:cubicBezTo>
                  <a:pt x="713873" y="1994033"/>
                  <a:pt x="683393" y="1820779"/>
                  <a:pt x="664143" y="1751798"/>
                </a:cubicBezTo>
                <a:cubicBezTo>
                  <a:pt x="644892" y="1682817"/>
                  <a:pt x="667351" y="1702067"/>
                  <a:pt x="635267" y="1645920"/>
                </a:cubicBezTo>
                <a:cubicBezTo>
                  <a:pt x="603183" y="1589773"/>
                  <a:pt x="500514" y="1483895"/>
                  <a:pt x="471638" y="1414914"/>
                </a:cubicBezTo>
                <a:cubicBezTo>
                  <a:pt x="442762" y="1345933"/>
                  <a:pt x="466825" y="1291390"/>
                  <a:pt x="462012" y="1232034"/>
                </a:cubicBezTo>
                <a:cubicBezTo>
                  <a:pt x="457199" y="1172678"/>
                  <a:pt x="449179" y="1148615"/>
                  <a:pt x="442762" y="1058779"/>
                </a:cubicBezTo>
                <a:cubicBezTo>
                  <a:pt x="436345" y="968943"/>
                  <a:pt x="444366" y="803709"/>
                  <a:pt x="423511" y="693019"/>
                </a:cubicBezTo>
                <a:cubicBezTo>
                  <a:pt x="402656" y="582329"/>
                  <a:pt x="356134" y="468430"/>
                  <a:pt x="317633" y="394636"/>
                </a:cubicBezTo>
                <a:cubicBezTo>
                  <a:pt x="279132" y="320842"/>
                  <a:pt x="234214" y="293571"/>
                  <a:pt x="192505" y="250257"/>
                </a:cubicBezTo>
                <a:cubicBezTo>
                  <a:pt x="150796" y="206943"/>
                  <a:pt x="99461" y="176463"/>
                  <a:pt x="67377" y="134754"/>
                </a:cubicBezTo>
                <a:cubicBezTo>
                  <a:pt x="35293" y="93044"/>
                  <a:pt x="17646" y="4652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2E839C5-0548-9345-8E20-185940666607}"/>
              </a:ext>
            </a:extLst>
          </p:cNvPr>
          <p:cNvSpPr/>
          <p:nvPr/>
        </p:nvSpPr>
        <p:spPr>
          <a:xfrm>
            <a:off x="7779126" y="3316113"/>
            <a:ext cx="3099335" cy="394635"/>
          </a:xfrm>
          <a:custGeom>
            <a:avLst/>
            <a:gdLst>
              <a:gd name="connsiteX0" fmla="*/ 0 w 3099335"/>
              <a:gd name="connsiteY0" fmla="*/ 327259 h 394635"/>
              <a:gd name="connsiteX1" fmla="*/ 375386 w 3099335"/>
              <a:gd name="connsiteY1" fmla="*/ 327259 h 394635"/>
              <a:gd name="connsiteX2" fmla="*/ 606392 w 3099335"/>
              <a:gd name="connsiteY2" fmla="*/ 356134 h 394635"/>
              <a:gd name="connsiteX3" fmla="*/ 924026 w 3099335"/>
              <a:gd name="connsiteY3" fmla="*/ 356134 h 394635"/>
              <a:gd name="connsiteX4" fmla="*/ 1174282 w 3099335"/>
              <a:gd name="connsiteY4" fmla="*/ 365760 h 394635"/>
              <a:gd name="connsiteX5" fmla="*/ 1376413 w 3099335"/>
              <a:gd name="connsiteY5" fmla="*/ 385010 h 394635"/>
              <a:gd name="connsiteX6" fmla="*/ 1559293 w 3099335"/>
              <a:gd name="connsiteY6" fmla="*/ 394635 h 394635"/>
              <a:gd name="connsiteX7" fmla="*/ 1799925 w 3099335"/>
              <a:gd name="connsiteY7" fmla="*/ 385010 h 394635"/>
              <a:gd name="connsiteX8" fmla="*/ 2021306 w 3099335"/>
              <a:gd name="connsiteY8" fmla="*/ 365760 h 394635"/>
              <a:gd name="connsiteX9" fmla="*/ 2300438 w 3099335"/>
              <a:gd name="connsiteY9" fmla="*/ 308008 h 394635"/>
              <a:gd name="connsiteX10" fmla="*/ 2502569 w 3099335"/>
              <a:gd name="connsiteY10" fmla="*/ 231006 h 394635"/>
              <a:gd name="connsiteX11" fmla="*/ 2589196 w 3099335"/>
              <a:gd name="connsiteY11" fmla="*/ 173254 h 394635"/>
              <a:gd name="connsiteX12" fmla="*/ 2695074 w 3099335"/>
              <a:gd name="connsiteY12" fmla="*/ 144379 h 394635"/>
              <a:gd name="connsiteX13" fmla="*/ 2762451 w 3099335"/>
              <a:gd name="connsiteY13" fmla="*/ 144379 h 394635"/>
              <a:gd name="connsiteX14" fmla="*/ 2820202 w 3099335"/>
              <a:gd name="connsiteY14" fmla="*/ 105877 h 394635"/>
              <a:gd name="connsiteX15" fmla="*/ 2858704 w 3099335"/>
              <a:gd name="connsiteY15" fmla="*/ 38501 h 394635"/>
              <a:gd name="connsiteX16" fmla="*/ 2916455 w 3099335"/>
              <a:gd name="connsiteY16" fmla="*/ 67376 h 394635"/>
              <a:gd name="connsiteX17" fmla="*/ 3012708 w 3099335"/>
              <a:gd name="connsiteY17" fmla="*/ 38501 h 394635"/>
              <a:gd name="connsiteX18" fmla="*/ 3099335 w 3099335"/>
              <a:gd name="connsiteY18" fmla="*/ 0 h 39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99335" h="394635">
                <a:moveTo>
                  <a:pt x="0" y="327259"/>
                </a:moveTo>
                <a:cubicBezTo>
                  <a:pt x="137160" y="324853"/>
                  <a:pt x="274321" y="322447"/>
                  <a:pt x="375386" y="327259"/>
                </a:cubicBezTo>
                <a:cubicBezTo>
                  <a:pt x="476451" y="332071"/>
                  <a:pt x="514952" y="351321"/>
                  <a:pt x="606392" y="356134"/>
                </a:cubicBezTo>
                <a:cubicBezTo>
                  <a:pt x="697832" y="360947"/>
                  <a:pt x="829378" y="354530"/>
                  <a:pt x="924026" y="356134"/>
                </a:cubicBezTo>
                <a:cubicBezTo>
                  <a:pt x="1018674" y="357738"/>
                  <a:pt x="1098884" y="360947"/>
                  <a:pt x="1174282" y="365760"/>
                </a:cubicBezTo>
                <a:cubicBezTo>
                  <a:pt x="1249680" y="370573"/>
                  <a:pt x="1312245" y="380198"/>
                  <a:pt x="1376413" y="385010"/>
                </a:cubicBezTo>
                <a:cubicBezTo>
                  <a:pt x="1440581" y="389822"/>
                  <a:pt x="1488708" y="394635"/>
                  <a:pt x="1559293" y="394635"/>
                </a:cubicBezTo>
                <a:cubicBezTo>
                  <a:pt x="1629878" y="394635"/>
                  <a:pt x="1722923" y="389822"/>
                  <a:pt x="1799925" y="385010"/>
                </a:cubicBezTo>
                <a:cubicBezTo>
                  <a:pt x="1876927" y="380198"/>
                  <a:pt x="1937887" y="378594"/>
                  <a:pt x="2021306" y="365760"/>
                </a:cubicBezTo>
                <a:cubicBezTo>
                  <a:pt x="2104725" y="352926"/>
                  <a:pt x="2220228" y="330467"/>
                  <a:pt x="2300438" y="308008"/>
                </a:cubicBezTo>
                <a:cubicBezTo>
                  <a:pt x="2380648" y="285549"/>
                  <a:pt x="2454443" y="253465"/>
                  <a:pt x="2502569" y="231006"/>
                </a:cubicBezTo>
                <a:cubicBezTo>
                  <a:pt x="2550695" y="208547"/>
                  <a:pt x="2557112" y="187692"/>
                  <a:pt x="2589196" y="173254"/>
                </a:cubicBezTo>
                <a:cubicBezTo>
                  <a:pt x="2621280" y="158816"/>
                  <a:pt x="2666198" y="149191"/>
                  <a:pt x="2695074" y="144379"/>
                </a:cubicBezTo>
                <a:cubicBezTo>
                  <a:pt x="2723950" y="139567"/>
                  <a:pt x="2762451" y="144379"/>
                  <a:pt x="2762451" y="144379"/>
                </a:cubicBezTo>
                <a:cubicBezTo>
                  <a:pt x="2783306" y="137962"/>
                  <a:pt x="2804160" y="123523"/>
                  <a:pt x="2820202" y="105877"/>
                </a:cubicBezTo>
                <a:cubicBezTo>
                  <a:pt x="2836244" y="88231"/>
                  <a:pt x="2858704" y="38501"/>
                  <a:pt x="2858704" y="38501"/>
                </a:cubicBezTo>
                <a:cubicBezTo>
                  <a:pt x="2874746" y="32084"/>
                  <a:pt x="2890788" y="67376"/>
                  <a:pt x="2916455" y="67376"/>
                </a:cubicBezTo>
                <a:cubicBezTo>
                  <a:pt x="2942122" y="67376"/>
                  <a:pt x="2982228" y="49730"/>
                  <a:pt x="3012708" y="38501"/>
                </a:cubicBezTo>
                <a:cubicBezTo>
                  <a:pt x="3043188" y="27272"/>
                  <a:pt x="3071261" y="13636"/>
                  <a:pt x="3099335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60E6EA-2B25-EB4A-B9C9-5D24F90A8D6B}"/>
              </a:ext>
            </a:extLst>
          </p:cNvPr>
          <p:cNvCxnSpPr/>
          <p:nvPr/>
        </p:nvCxnSpPr>
        <p:spPr>
          <a:xfrm>
            <a:off x="7962006" y="1400684"/>
            <a:ext cx="4138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A8FD38-57AF-AC44-8963-58373E7CAF52}"/>
              </a:ext>
            </a:extLst>
          </p:cNvPr>
          <p:cNvCxnSpPr/>
          <p:nvPr/>
        </p:nvCxnSpPr>
        <p:spPr>
          <a:xfrm>
            <a:off x="683703" y="2674091"/>
            <a:ext cx="4138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B22369-1F33-5649-8C23-3E36F3BFB658}"/>
              </a:ext>
            </a:extLst>
          </p:cNvPr>
          <p:cNvCxnSpPr/>
          <p:nvPr/>
        </p:nvCxnSpPr>
        <p:spPr>
          <a:xfrm>
            <a:off x="4042920" y="2683716"/>
            <a:ext cx="4138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2A37E31D-D361-4440-9D17-DD1172EFEFC2}"/>
              </a:ext>
            </a:extLst>
          </p:cNvPr>
          <p:cNvSpPr/>
          <p:nvPr/>
        </p:nvSpPr>
        <p:spPr>
          <a:xfrm>
            <a:off x="4650916" y="1362184"/>
            <a:ext cx="1771059" cy="2569945"/>
          </a:xfrm>
          <a:custGeom>
            <a:avLst/>
            <a:gdLst>
              <a:gd name="connsiteX0" fmla="*/ 1607419 w 1771059"/>
              <a:gd name="connsiteY0" fmla="*/ 2569945 h 2569945"/>
              <a:gd name="connsiteX1" fmla="*/ 1578543 w 1771059"/>
              <a:gd name="connsiteY1" fmla="*/ 2483318 h 2569945"/>
              <a:gd name="connsiteX2" fmla="*/ 1771048 w 1771059"/>
              <a:gd name="connsiteY2" fmla="*/ 2406316 h 2569945"/>
              <a:gd name="connsiteX3" fmla="*/ 1568918 w 1771059"/>
              <a:gd name="connsiteY3" fmla="*/ 2329314 h 2569945"/>
              <a:gd name="connsiteX4" fmla="*/ 1145406 w 1771059"/>
              <a:gd name="connsiteY4" fmla="*/ 2146434 h 2569945"/>
              <a:gd name="connsiteX5" fmla="*/ 885524 w 1771059"/>
              <a:gd name="connsiteY5" fmla="*/ 2011680 h 2569945"/>
              <a:gd name="connsiteX6" fmla="*/ 818147 w 1771059"/>
              <a:gd name="connsiteY6" fmla="*/ 1828800 h 2569945"/>
              <a:gd name="connsiteX7" fmla="*/ 837398 w 1771059"/>
              <a:gd name="connsiteY7" fmla="*/ 1761423 h 2569945"/>
              <a:gd name="connsiteX8" fmla="*/ 702644 w 1771059"/>
              <a:gd name="connsiteY8" fmla="*/ 1626670 h 2569945"/>
              <a:gd name="connsiteX9" fmla="*/ 644892 w 1771059"/>
              <a:gd name="connsiteY9" fmla="*/ 1501541 h 2569945"/>
              <a:gd name="connsiteX10" fmla="*/ 625642 w 1771059"/>
              <a:gd name="connsiteY10" fmla="*/ 1299411 h 2569945"/>
              <a:gd name="connsiteX11" fmla="*/ 664143 w 1771059"/>
              <a:gd name="connsiteY11" fmla="*/ 962526 h 2569945"/>
              <a:gd name="connsiteX12" fmla="*/ 587141 w 1771059"/>
              <a:gd name="connsiteY12" fmla="*/ 702644 h 2569945"/>
              <a:gd name="connsiteX13" fmla="*/ 375385 w 1771059"/>
              <a:gd name="connsiteY13" fmla="*/ 413886 h 2569945"/>
              <a:gd name="connsiteX14" fmla="*/ 231006 w 1771059"/>
              <a:gd name="connsiteY14" fmla="*/ 259882 h 2569945"/>
              <a:gd name="connsiteX15" fmla="*/ 105878 w 1771059"/>
              <a:gd name="connsiteY15" fmla="*/ 125129 h 2569945"/>
              <a:gd name="connsiteX16" fmla="*/ 0 w 1771059"/>
              <a:gd name="connsiteY16" fmla="*/ 0 h 256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71059" h="2569945">
                <a:moveTo>
                  <a:pt x="1607419" y="2569945"/>
                </a:moveTo>
                <a:cubicBezTo>
                  <a:pt x="1579345" y="2540267"/>
                  <a:pt x="1551272" y="2510589"/>
                  <a:pt x="1578543" y="2483318"/>
                </a:cubicBezTo>
                <a:cubicBezTo>
                  <a:pt x="1605814" y="2456047"/>
                  <a:pt x="1772652" y="2431983"/>
                  <a:pt x="1771048" y="2406316"/>
                </a:cubicBezTo>
                <a:cubicBezTo>
                  <a:pt x="1769444" y="2380649"/>
                  <a:pt x="1673192" y="2372628"/>
                  <a:pt x="1568918" y="2329314"/>
                </a:cubicBezTo>
                <a:cubicBezTo>
                  <a:pt x="1464644" y="2286000"/>
                  <a:pt x="1259305" y="2199373"/>
                  <a:pt x="1145406" y="2146434"/>
                </a:cubicBezTo>
                <a:cubicBezTo>
                  <a:pt x="1031507" y="2093495"/>
                  <a:pt x="940067" y="2064619"/>
                  <a:pt x="885524" y="2011680"/>
                </a:cubicBezTo>
                <a:cubicBezTo>
                  <a:pt x="830981" y="1958741"/>
                  <a:pt x="826168" y="1870509"/>
                  <a:pt x="818147" y="1828800"/>
                </a:cubicBezTo>
                <a:cubicBezTo>
                  <a:pt x="810126" y="1787091"/>
                  <a:pt x="856648" y="1795111"/>
                  <a:pt x="837398" y="1761423"/>
                </a:cubicBezTo>
                <a:cubicBezTo>
                  <a:pt x="818148" y="1727735"/>
                  <a:pt x="734728" y="1669984"/>
                  <a:pt x="702644" y="1626670"/>
                </a:cubicBezTo>
                <a:cubicBezTo>
                  <a:pt x="670560" y="1583356"/>
                  <a:pt x="657726" y="1556084"/>
                  <a:pt x="644892" y="1501541"/>
                </a:cubicBezTo>
                <a:cubicBezTo>
                  <a:pt x="632058" y="1446998"/>
                  <a:pt x="622433" y="1389247"/>
                  <a:pt x="625642" y="1299411"/>
                </a:cubicBezTo>
                <a:cubicBezTo>
                  <a:pt x="628850" y="1209575"/>
                  <a:pt x="670560" y="1061987"/>
                  <a:pt x="664143" y="962526"/>
                </a:cubicBezTo>
                <a:cubicBezTo>
                  <a:pt x="657726" y="863065"/>
                  <a:pt x="635267" y="794084"/>
                  <a:pt x="587141" y="702644"/>
                </a:cubicBezTo>
                <a:cubicBezTo>
                  <a:pt x="539015" y="611204"/>
                  <a:pt x="434741" y="487680"/>
                  <a:pt x="375385" y="413886"/>
                </a:cubicBezTo>
                <a:cubicBezTo>
                  <a:pt x="316029" y="340092"/>
                  <a:pt x="231006" y="259882"/>
                  <a:pt x="231006" y="259882"/>
                </a:cubicBezTo>
                <a:cubicBezTo>
                  <a:pt x="186088" y="211756"/>
                  <a:pt x="144379" y="168443"/>
                  <a:pt x="105878" y="125129"/>
                </a:cubicBezTo>
                <a:cubicBezTo>
                  <a:pt x="67377" y="81815"/>
                  <a:pt x="33688" y="40907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F697DF-6100-9C41-9C1C-816DE713550D}"/>
              </a:ext>
            </a:extLst>
          </p:cNvPr>
          <p:cNvCxnSpPr/>
          <p:nvPr/>
        </p:nvCxnSpPr>
        <p:spPr>
          <a:xfrm>
            <a:off x="8963032" y="3460491"/>
            <a:ext cx="0" cy="881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B32441F-C525-3147-83F8-A5D91481B819}"/>
              </a:ext>
            </a:extLst>
          </p:cNvPr>
          <p:cNvSpPr txBox="1"/>
          <p:nvPr/>
        </p:nvSpPr>
        <p:spPr>
          <a:xfrm>
            <a:off x="340524" y="4706410"/>
            <a:ext cx="663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Significant increase (up to factor 5) after August 2018 visible up to 25 km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Ascent of the smoke plume into the stratosphere [20:40 N]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347B2B-B40F-D547-9EDC-465186A7C212}"/>
              </a:ext>
            </a:extLst>
          </p:cNvPr>
          <p:cNvSpPr/>
          <p:nvPr/>
        </p:nvSpPr>
        <p:spPr>
          <a:xfrm>
            <a:off x="9357667" y="3123607"/>
            <a:ext cx="789272" cy="789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04017EC-9E7C-3F40-AA92-9EAD7333DC32}"/>
              </a:ext>
            </a:extLst>
          </p:cNvPr>
          <p:cNvSpPr/>
          <p:nvPr/>
        </p:nvSpPr>
        <p:spPr>
          <a:xfrm>
            <a:off x="10146939" y="2064828"/>
            <a:ext cx="789272" cy="1848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0F53BB-1901-5E4F-AD0A-2DF1BB0D3F7E}"/>
              </a:ext>
            </a:extLst>
          </p:cNvPr>
          <p:cNvSpPr txBox="1"/>
          <p:nvPr/>
        </p:nvSpPr>
        <p:spPr>
          <a:xfrm>
            <a:off x="9328793" y="3047846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ADAF83-6D3F-D749-A4AC-F8A6330C6CF9}"/>
              </a:ext>
            </a:extLst>
          </p:cNvPr>
          <p:cNvSpPr txBox="1"/>
          <p:nvPr/>
        </p:nvSpPr>
        <p:spPr>
          <a:xfrm>
            <a:off x="10146938" y="2042741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23FC6E-9B9A-B845-9434-0B7444013C1C}"/>
              </a:ext>
            </a:extLst>
          </p:cNvPr>
          <p:cNvSpPr txBox="1"/>
          <p:nvPr/>
        </p:nvSpPr>
        <p:spPr>
          <a:xfrm>
            <a:off x="2871018" y="1352559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ECBFB1-8FB6-B64C-95ED-69CCB5FB6FCC}"/>
              </a:ext>
            </a:extLst>
          </p:cNvPr>
          <p:cNvSpPr txBox="1"/>
          <p:nvPr/>
        </p:nvSpPr>
        <p:spPr>
          <a:xfrm>
            <a:off x="6207820" y="1352559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7C7ACB-C223-5A4E-84C3-8C1968612965}"/>
              </a:ext>
            </a:extLst>
          </p:cNvPr>
          <p:cNvSpPr txBox="1"/>
          <p:nvPr/>
        </p:nvSpPr>
        <p:spPr>
          <a:xfrm>
            <a:off x="7238974" y="4757398"/>
            <a:ext cx="6006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Increase of stratospheric AOD up to 10N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Decay of the smoke layer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813269" y="2608687"/>
            <a:ext cx="596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0525" y="2303899"/>
            <a:ext cx="1261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803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5835</TotalTime>
  <Words>1146</Words>
  <Application>Microsoft Macintosh PowerPoint</Application>
  <PresentationFormat>Widescreen</PresentationFormat>
  <Paragraphs>204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SAGE III/ISS aerosol analysis 06/2017 to 02/2018</vt:lpstr>
      <vt:lpstr>SAGE III aerosol analysis : Transport and AOD</vt:lpstr>
      <vt:lpstr>PowerPoint Presentation</vt:lpstr>
      <vt:lpstr>GEOS-Chem Simulates PNW Wildfire CO Plumes (Aug. 2017)</vt:lpstr>
      <vt:lpstr>The solar escalator </vt:lpstr>
      <vt:lpstr>Long-range transport in the tropics </vt:lpstr>
      <vt:lpstr>PowerPoint Presentation</vt:lpstr>
      <vt:lpstr>Conclusion</vt:lpstr>
      <vt:lpstr>PowerPoint Presentation</vt:lpstr>
      <vt:lpstr>PowerPoint Presentation</vt:lpstr>
      <vt:lpstr>PowerPoint Presentation</vt:lpstr>
      <vt:lpstr>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transport into the stratosphere in the NH during Boreal summer</dc:title>
  <dc:creator>Microsoft Office User</dc:creator>
  <cp:lastModifiedBy>Leybold, Allison B. (LARC-E3)[Science Systems &amp; Applications, Inc.]</cp:lastModifiedBy>
  <cp:revision>82</cp:revision>
  <cp:lastPrinted>2018-10-25T19:28:28Z</cp:lastPrinted>
  <dcterms:created xsi:type="dcterms:W3CDTF">2018-10-25T17:08:11Z</dcterms:created>
  <dcterms:modified xsi:type="dcterms:W3CDTF">2019-06-18T17:53:19Z</dcterms:modified>
</cp:coreProperties>
</file>