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41" r:id="rId2"/>
    <p:sldId id="257" r:id="rId3"/>
    <p:sldId id="343" r:id="rId4"/>
    <p:sldId id="264" r:id="rId5"/>
    <p:sldId id="267" r:id="rId6"/>
    <p:sldId id="272" r:id="rId7"/>
    <p:sldId id="273" r:id="rId8"/>
    <p:sldId id="274" r:id="rId9"/>
    <p:sldId id="339" r:id="rId10"/>
    <p:sldId id="344" r:id="rId11"/>
    <p:sldId id="346" r:id="rId12"/>
    <p:sldId id="348" r:id="rId13"/>
    <p:sldId id="350" r:id="rId14"/>
    <p:sldId id="256" r:id="rId15"/>
    <p:sldId id="335" r:id="rId16"/>
    <p:sldId id="336" r:id="rId17"/>
    <p:sldId id="340" r:id="rId18"/>
    <p:sldId id="347" r:id="rId19"/>
    <p:sldId id="270" r:id="rId20"/>
    <p:sldId id="342" r:id="rId21"/>
    <p:sldId id="345" r:id="rId22"/>
    <p:sldId id="352" r:id="rId23"/>
    <p:sldId id="35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/>
    <p:restoredTop sz="94684"/>
  </p:normalViewPr>
  <p:slideViewPr>
    <p:cSldViewPr snapToGrid="0" snapToObjects="1">
      <p:cViewPr varScale="1">
        <p:scale>
          <a:sx n="131" d="100"/>
          <a:sy n="131" d="100"/>
        </p:scale>
        <p:origin x="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4B552-4D56-BF43-A738-82815133015A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3A6E3-6832-7142-BDB1-6E74B4ED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62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FA64E-6353-4847-9A74-0089FCA001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45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BE06B-20C6-4D8C-808A-E32C569747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9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72FCD-E488-2D44-85A5-73774C82E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2BDAD-E9B7-1C45-8A54-C388F3A4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BC1F1-E5D9-554A-AEC0-A6E6F29FB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1859-0E8A-5E43-B386-9A175A314124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7D31B-7FC9-2246-A1B0-FF348F1DF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A7D34-71BE-EF42-AF9A-86845950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E1F-93D6-5A48-96CC-FC10B3B5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677B9-AED3-A343-BE6D-25D2D8F29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CBDBA9-98E9-6A4B-B0F0-6C38D045C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CFB9C-D80F-D44B-8216-2FAECD04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1859-0E8A-5E43-B386-9A175A314124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C5A39-7139-4F4B-A360-C14D3C97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9A67D-4293-8348-A168-C7335276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E1F-93D6-5A48-96CC-FC10B3B5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2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5C7A51-155D-2540-A042-25C5FF3A5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7E415-277E-1845-80F2-89E75E733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69E3B-CC5F-8A46-891B-871EF46B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1859-0E8A-5E43-B386-9A175A314124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DF515-F0B4-A945-9FCE-49761C52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F84C1-3135-B143-9FF2-EA0445B9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E1F-93D6-5A48-96CC-FC10B3B5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1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80AE-A9A2-8941-BCFD-AB9DEB0F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2660C-8CF6-5240-9C7D-0C168D5AA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4E86A-5C63-A247-8733-6F046A6C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1859-0E8A-5E43-B386-9A175A314124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69768-A4D5-EA4B-84C8-86D373EF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F9B09-80CC-C44F-B3A3-B49F1FB26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E1F-93D6-5A48-96CC-FC10B3B5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8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59815-3AF5-4341-88E0-2E4C95B28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CE162-B1CA-1C4D-955D-C77190834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FF150-757D-E940-AA07-EE5E4B34F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1859-0E8A-5E43-B386-9A175A314124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88C53-B0B9-634F-B97C-E827B1BB3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CC6FD-D0D6-DF43-8C37-1FF734CA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E1F-93D6-5A48-96CC-FC10B3B5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2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1C506-55D3-3344-917E-9AFDD49B4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FA23A-F5EF-674B-A14D-16173FBF1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06CAF-977A-3F4F-9DE7-11A276481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66B71-2F53-E449-B7F5-B9FD6FE6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1859-0E8A-5E43-B386-9A175A314124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E24F9-EA13-4442-A407-09B038F2D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85F1A-9E74-2D42-849C-9309FDD2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E1F-93D6-5A48-96CC-FC10B3B5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5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5D68-E065-8C45-9798-52EC4969B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EC4C2-ABD4-654E-9503-3D3B94797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5284F-5452-B845-9D25-16B65CC2F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4BC86E-58D3-AA40-A02B-F2031AB4A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C66F51-C987-4649-9E16-CB7F1C865B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6B085F-9A1D-EC42-972C-272AA89F9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1859-0E8A-5E43-B386-9A175A314124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B4335-B026-E44F-981A-045FF556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FAA916-6761-ED4F-A8DD-EA725063A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E1F-93D6-5A48-96CC-FC10B3B5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4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B46D-3363-8F42-A7AA-0C1917950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C4889E-F7E6-D44E-8510-D7D0C2D3C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1859-0E8A-5E43-B386-9A175A314124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4F489-DBA6-E14D-A6EA-C38D2B713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A5EE1-F7DA-E34A-B8E6-4404D1A5E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E1F-93D6-5A48-96CC-FC10B3B5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6F2823-C4E2-9642-A862-12938407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1859-0E8A-5E43-B386-9A175A314124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3419C-6702-2349-9595-F6A16E65B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0BAE2-130C-8048-908E-FB17BBD1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E1F-93D6-5A48-96CC-FC10B3B5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7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E3E90-785B-A14F-B5CA-310B885A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36FB9-DFCF-634F-A8FD-BD8EDC6B0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35745-EDE9-9D4A-A2D1-29D186CD2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BA136-211F-EF4F-B753-960A6056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1859-0E8A-5E43-B386-9A175A314124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831E5-7F99-784D-84AA-2EF9FE8F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7EBB2-7641-FA41-AFCD-9BA23EBB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E1F-93D6-5A48-96CC-FC10B3B5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0799-49F9-D94C-945A-BDC29550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A68E0E-7623-494F-859D-EFFBC2EBA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F63A2-9667-E346-974C-6E06C7661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DFAF9-8238-C548-A6A1-D2C94F3C7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1859-0E8A-5E43-B386-9A175A314124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50B63-A786-BE43-9721-67A64D6A7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303BC-C905-1349-9379-311FB72E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E1F-93D6-5A48-96CC-FC10B3B5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9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A3313-6789-484B-9DCB-25271954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231A6-75C1-B448-874B-2AB5265FD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B3AF-1754-5F4F-8459-A12541B66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81859-0E8A-5E43-B386-9A175A314124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CA0BF-448C-2A4A-8353-3906657A0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DDC3C-F129-E645-97E8-DAB66A665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62E1F-93D6-5A48-96CC-FC10B3B5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66584"/>
          </a:xfrm>
        </p:spPr>
        <p:txBody>
          <a:bodyPr>
            <a:noAutofit/>
          </a:bodyPr>
          <a:lstStyle/>
          <a:p>
            <a:r>
              <a:rPr lang="en-US" sz="4400" dirty="0"/>
              <a:t>Assessment of SAGE III/ISS water vapor and ozone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315" y="4427858"/>
            <a:ext cx="12196315" cy="2430142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/>
              <a:t>Sean Davis</a:t>
            </a:r>
            <a:r>
              <a:rPr lang="en-US" sz="3500" baseline="30000" dirty="0"/>
              <a:t>1,2</a:t>
            </a:r>
            <a:r>
              <a:rPr lang="en-US" sz="3500" dirty="0"/>
              <a:t>, Karen Rosenlof</a:t>
            </a:r>
            <a:r>
              <a:rPr lang="en-US" sz="3500" baseline="30000" dirty="0"/>
              <a:t>1</a:t>
            </a:r>
            <a:r>
              <a:rPr lang="en-US" sz="3500" dirty="0"/>
              <a:t>, Craig Long</a:t>
            </a:r>
            <a:r>
              <a:rPr lang="en-US" sz="3500" baseline="30000" dirty="0"/>
              <a:t>3</a:t>
            </a:r>
            <a:r>
              <a:rPr lang="en-US" sz="3500" dirty="0"/>
              <a:t>, Irina Petropavlovskikh</a:t>
            </a:r>
            <a:r>
              <a:rPr lang="en-US" sz="3500" baseline="30000" dirty="0"/>
              <a:t>1,2</a:t>
            </a:r>
            <a:r>
              <a:rPr lang="en-US" sz="3500" dirty="0"/>
              <a:t>, Jeannette Wild</a:t>
            </a:r>
            <a:r>
              <a:rPr lang="en-US" sz="3500" baseline="30000" dirty="0"/>
              <a:t>3,4 </a:t>
            </a:r>
            <a:endParaRPr lang="en-US" sz="3500" dirty="0"/>
          </a:p>
          <a:p>
            <a:r>
              <a:rPr lang="en-US" u="sng" dirty="0"/>
              <a:t>Contributors</a:t>
            </a:r>
            <a:r>
              <a:rPr lang="en-US" dirty="0"/>
              <a:t>: Dale Hurst</a:t>
            </a:r>
            <a:r>
              <a:rPr lang="en-US" baseline="30000" dirty="0"/>
              <a:t>1,2</a:t>
            </a:r>
            <a:r>
              <a:rPr lang="en-US" dirty="0"/>
              <a:t>, Rennie Selkirk</a:t>
            </a:r>
            <a:r>
              <a:rPr lang="en-US" baseline="30000" dirty="0"/>
              <a:t>5</a:t>
            </a:r>
            <a:r>
              <a:rPr lang="en-US" dirty="0"/>
              <a:t>, Holger Voemel</a:t>
            </a:r>
            <a:r>
              <a:rPr lang="en-US" baseline="30000" dirty="0"/>
              <a:t>6</a:t>
            </a:r>
            <a:r>
              <a:rPr lang="en-US" dirty="0"/>
              <a:t>, Koji Miyagawa</a:t>
            </a:r>
            <a:r>
              <a:rPr lang="en-US" baseline="30000" dirty="0"/>
              <a:t>1,2</a:t>
            </a:r>
            <a:r>
              <a:rPr lang="en-US" dirty="0"/>
              <a:t>, Allen Jordan</a:t>
            </a:r>
            <a:r>
              <a:rPr lang="en-US" baseline="30000" dirty="0"/>
              <a:t>1,2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dirty="0">
              <a:solidFill>
                <a:schemeClr val="accent3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aseline="30000" dirty="0">
                <a:solidFill>
                  <a:schemeClr val="accent3"/>
                </a:solidFill>
              </a:rPr>
              <a:t>1</a:t>
            </a:r>
            <a:r>
              <a:rPr lang="en-US" sz="1800" dirty="0">
                <a:solidFill>
                  <a:schemeClr val="accent3"/>
                </a:solidFill>
              </a:rPr>
              <a:t>NOAA Earth System Research Laboratory Chemical Sciences Division, Boulder, CO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aseline="30000" dirty="0">
                <a:solidFill>
                  <a:schemeClr val="accent3"/>
                </a:solidFill>
              </a:rPr>
              <a:t>2</a:t>
            </a:r>
            <a:r>
              <a:rPr lang="en-US" sz="1800" dirty="0">
                <a:solidFill>
                  <a:schemeClr val="accent3"/>
                </a:solidFill>
              </a:rPr>
              <a:t>Cooperative Institute for Research in Environmental Sciences (CIRES), University of Colorado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aseline="30000" dirty="0">
                <a:solidFill>
                  <a:schemeClr val="accent3"/>
                </a:solidFill>
              </a:rPr>
              <a:t>3</a:t>
            </a:r>
            <a:r>
              <a:rPr lang="en-US" sz="1800" dirty="0">
                <a:solidFill>
                  <a:schemeClr val="accent3"/>
                </a:solidFill>
              </a:rPr>
              <a:t> NOAA NCEP/CPC, College Park, MD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aseline="30000" dirty="0">
                <a:solidFill>
                  <a:schemeClr val="accent3"/>
                </a:solidFill>
              </a:rPr>
              <a:t>4</a:t>
            </a:r>
            <a:r>
              <a:rPr lang="en-US" sz="1800" dirty="0">
                <a:solidFill>
                  <a:schemeClr val="accent3"/>
                </a:solidFill>
              </a:rPr>
              <a:t> ESSIC/UMD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aseline="30000" dirty="0">
                <a:solidFill>
                  <a:schemeClr val="accent3"/>
                </a:solidFill>
              </a:rPr>
              <a:t>5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5" y="863457"/>
            <a:ext cx="12216522" cy="3472687"/>
          </a:xfrm>
          <a:prstGeom prst="rect">
            <a:avLst/>
          </a:prstGeom>
        </p:spPr>
      </p:pic>
      <p:pic>
        <p:nvPicPr>
          <p:cNvPr id="5" name="Picture 4" descr="noaa_logo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0126"/>
            <a:ext cx="1153261" cy="11578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123FD4-116C-9A4B-8CA6-05A8B2D1E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9034" y="5992793"/>
            <a:ext cx="1710590" cy="81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95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691"/>
            <a:ext cx="12192000" cy="86510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SAGE III/ISS – MLS comparison (O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515E44-F39C-DB42-A53C-128193C414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63"/>
          <a:stretch/>
        </p:blipFill>
        <p:spPr>
          <a:xfrm>
            <a:off x="126853" y="1282995"/>
            <a:ext cx="6083300" cy="4549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A575AA-69C5-FD47-B3CC-E11CD7A94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8" t="6464" r="-1" b="5080"/>
          <a:stretch/>
        </p:blipFill>
        <p:spPr>
          <a:xfrm>
            <a:off x="6485860" y="1282995"/>
            <a:ext cx="5693439" cy="430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58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691"/>
            <a:ext cx="12192000" cy="86510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SAGE III/ISS – MLS comparison (WV)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D8DC02-6BD8-D14A-9047-23BEF74D8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480"/>
            <a:ext cx="6083300" cy="4864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A4E8D3-F739-7041-8697-5C06657A8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6" b="4642"/>
          <a:stretch/>
        </p:blipFill>
        <p:spPr>
          <a:xfrm>
            <a:off x="6514214" y="1039480"/>
            <a:ext cx="5677786" cy="463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99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691"/>
            <a:ext cx="12192000" cy="8651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SAGE III/ISS – </a:t>
            </a:r>
            <a:r>
              <a:rPr lang="en-US" dirty="0" err="1"/>
              <a:t>frostpoint</a:t>
            </a:r>
            <a:r>
              <a:rPr lang="en-US" dirty="0"/>
              <a:t> coincident profile comparison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4997F3-807A-804F-8AE9-D0F15186BC88}"/>
              </a:ext>
            </a:extLst>
          </p:cNvPr>
          <p:cNvSpPr txBox="1"/>
          <p:nvPr/>
        </p:nvSpPr>
        <p:spPr>
          <a:xfrm>
            <a:off x="139700" y="1186136"/>
            <a:ext cx="11364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For each FPH profile, look for SAGE III within</a:t>
            </a:r>
          </a:p>
          <a:p>
            <a:r>
              <a:rPr lang="en-US" sz="3200" dirty="0"/>
              <a:t> 	|</a:t>
            </a:r>
            <a:r>
              <a:rPr lang="en-US" sz="3200" dirty="0" err="1"/>
              <a:t>Δt</a:t>
            </a:r>
            <a:r>
              <a:rPr lang="en-US" sz="3200" dirty="0"/>
              <a:t>| ≤ 18 h</a:t>
            </a:r>
          </a:p>
          <a:p>
            <a:r>
              <a:rPr lang="en-US" sz="3200" dirty="0"/>
              <a:t>	|</a:t>
            </a:r>
            <a:r>
              <a:rPr lang="en-US" sz="3200" dirty="0" err="1"/>
              <a:t>Δx</a:t>
            </a:r>
            <a:r>
              <a:rPr lang="en-US" sz="3200" dirty="0"/>
              <a:t>| ≤ 10° at equator ( 1100 km)</a:t>
            </a:r>
          </a:p>
          <a:p>
            <a:r>
              <a:rPr lang="en-US" sz="3200" dirty="0"/>
              <a:t>	|</a:t>
            </a:r>
            <a:r>
              <a:rPr lang="en-US" sz="3200" dirty="0" err="1"/>
              <a:t>Δy</a:t>
            </a:r>
            <a:r>
              <a:rPr lang="en-US" sz="3200" dirty="0"/>
              <a:t>| ≤ 5°</a:t>
            </a:r>
          </a:p>
          <a:p>
            <a:r>
              <a:rPr lang="en-US" sz="3200" dirty="0"/>
              <a:t>	→ Take closest time if &gt; 1 profile match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SAGE III/ISS v5.10 (6/2017 – 8/2018)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NOAA FPH from Boulder (9), Hilo (1), and Lauder (5)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CFH from Costa Rica (1)</a:t>
            </a:r>
          </a:p>
        </p:txBody>
      </p:sp>
    </p:spTree>
    <p:extLst>
      <p:ext uri="{BB962C8B-B14F-4D97-AF65-F5344CB8AC3E}">
        <p14:creationId xmlns:p14="http://schemas.microsoft.com/office/powerpoint/2010/main" val="2858555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691"/>
            <a:ext cx="12192000" cy="8651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SAGE III/ISS – </a:t>
            </a:r>
            <a:r>
              <a:rPr lang="en-US" dirty="0" err="1"/>
              <a:t>frostpoint</a:t>
            </a:r>
            <a:r>
              <a:rPr lang="en-US" dirty="0"/>
              <a:t> coincident profile comparison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EBCAB55-849A-5141-951C-43BD74857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929" y="1151906"/>
            <a:ext cx="10033450" cy="5547570"/>
          </a:xfrm>
        </p:spPr>
      </p:pic>
    </p:spTree>
    <p:extLst>
      <p:ext uri="{BB962C8B-B14F-4D97-AF65-F5344CB8AC3E}">
        <p14:creationId xmlns:p14="http://schemas.microsoft.com/office/powerpoint/2010/main" val="8704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509" y="0"/>
            <a:ext cx="11540836" cy="685801"/>
          </a:xfrm>
        </p:spPr>
        <p:txBody>
          <a:bodyPr>
            <a:noAutofit/>
          </a:bodyPr>
          <a:lstStyle/>
          <a:p>
            <a:r>
              <a:rPr lang="en-US" sz="3200" b="1" dirty="0"/>
              <a:t>Comparisons with SBUV/2 – an example from SAGE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10" y="5361709"/>
            <a:ext cx="12076490" cy="149629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Daily SBUV/2 and SAGE II zonal average differences are created -&gt; sweeps the globe in approximately one month.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For SAGE II this was used as a sanity check on the consistency of the multiple platform SBUV/2 instruments.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These types of comparisons can be used to validate SAGE III  from NOAA-19 SBUV/2 and Suomi-NP and NOAA-20 OMPS.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3696" r="8036" b="4151"/>
          <a:stretch/>
        </p:blipFill>
        <p:spPr bwMode="auto">
          <a:xfrm>
            <a:off x="115509" y="685801"/>
            <a:ext cx="5495581" cy="45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5601" r="6376" b="4603"/>
          <a:stretch/>
        </p:blipFill>
        <p:spPr bwMode="auto">
          <a:xfrm>
            <a:off x="5952702" y="685801"/>
            <a:ext cx="5920643" cy="45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40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E3C57B-08C2-3E45-80C8-E0DF62FF2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84"/>
          <a:stretch/>
        </p:blipFill>
        <p:spPr>
          <a:xfrm>
            <a:off x="4384131" y="781163"/>
            <a:ext cx="7807869" cy="2865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85764"/>
            <a:ext cx="11937999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/>
              <a:t>SWOOSH: </a:t>
            </a:r>
            <a:r>
              <a:rPr lang="en-US" sz="3600" dirty="0"/>
              <a:t>The Stratospheric Water and Ozone Satellite Homogenized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4512"/>
            <a:ext cx="10437447" cy="5663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SWOOSH is …</a:t>
            </a:r>
          </a:p>
          <a:p>
            <a:pPr marL="400050" lvl="1" indent="0">
              <a:buNone/>
            </a:pPr>
            <a:r>
              <a:rPr lang="en-US" dirty="0"/>
              <a:t>… vertically resolved </a:t>
            </a:r>
          </a:p>
          <a:p>
            <a:pPr marL="400050" lvl="1" indent="0">
              <a:buNone/>
            </a:pPr>
            <a:r>
              <a:rPr lang="en-US" dirty="0"/>
              <a:t>… horizontally gridded </a:t>
            </a:r>
          </a:p>
          <a:p>
            <a:pPr marL="400050" lvl="1" indent="0">
              <a:buNone/>
            </a:pPr>
            <a:r>
              <a:rPr lang="en-US" dirty="0"/>
              <a:t>… monthly-mean H</a:t>
            </a:r>
            <a:r>
              <a:rPr lang="en-US" baseline="-25000" dirty="0"/>
              <a:t>2</a:t>
            </a:r>
            <a:r>
              <a:rPr lang="en-US" dirty="0"/>
              <a:t>O and O</a:t>
            </a:r>
            <a:r>
              <a:rPr lang="en-US" baseline="-25000" dirty="0"/>
              <a:t>3</a:t>
            </a:r>
          </a:p>
          <a:p>
            <a:pPr marL="400050" lvl="1" indent="0">
              <a:buNone/>
            </a:pPr>
            <a:r>
              <a:rPr lang="en-US" dirty="0"/>
              <a:t>... from satellite limb profilers</a:t>
            </a:r>
          </a:p>
          <a:p>
            <a:pPr marL="0" indent="0">
              <a:buNone/>
            </a:pPr>
            <a:r>
              <a:rPr lang="en-US" dirty="0"/>
              <a:t>SWOOSH contains …</a:t>
            </a:r>
          </a:p>
          <a:p>
            <a:pPr marL="457200" lvl="1" indent="0">
              <a:buNone/>
            </a:pPr>
            <a:r>
              <a:rPr lang="en-US" dirty="0"/>
              <a:t>… a merged data record</a:t>
            </a:r>
          </a:p>
          <a:p>
            <a:pPr marL="457200" lvl="1" indent="0">
              <a:buNone/>
            </a:pPr>
            <a:r>
              <a:rPr lang="en-US" dirty="0"/>
              <a:t>… individual instrument records </a:t>
            </a:r>
          </a:p>
          <a:p>
            <a:pPr marL="457200" lvl="1" indent="0">
              <a:buNone/>
            </a:pPr>
            <a:r>
              <a:rPr lang="en-US" dirty="0"/>
              <a:t>… multiple horizontal grids</a:t>
            </a:r>
          </a:p>
          <a:p>
            <a:pPr lvl="2"/>
            <a:r>
              <a:rPr lang="en-US" dirty="0"/>
              <a:t>Zonal mean 2.5°, 5°, 10°; 30° x 10°, 20° x 5°</a:t>
            </a:r>
          </a:p>
          <a:p>
            <a:pPr lvl="2"/>
            <a:r>
              <a:rPr lang="en-US" dirty="0"/>
              <a:t>Geographic and equivalent latitude</a:t>
            </a:r>
          </a:p>
          <a:p>
            <a:pPr marL="457200" lvl="1" indent="0">
              <a:buNone/>
            </a:pPr>
            <a:r>
              <a:rPr lang="en-US" dirty="0"/>
              <a:t>… data on two vertical grids</a:t>
            </a:r>
          </a:p>
          <a:p>
            <a:pPr marL="457200" lvl="1" indent="0">
              <a:buNone/>
            </a:pPr>
            <a:r>
              <a:rPr lang="en-US" dirty="0"/>
              <a:t>	Pressure (Aura MLS 12 decade</a:t>
            </a:r>
            <a:r>
              <a:rPr lang="en-US" baseline="30000" dirty="0"/>
              <a:t>-1</a:t>
            </a:r>
            <a:r>
              <a:rPr lang="en-US" dirty="0"/>
              <a:t>, 316 – 1 hPa) and isentropic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https://</a:t>
            </a:r>
            <a:r>
              <a:rPr lang="en-US" b="1" dirty="0" err="1">
                <a:solidFill>
                  <a:srgbClr val="FF0000"/>
                </a:solidFill>
              </a:rPr>
              <a:t>www.esrl.noaa.gov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csd</a:t>
            </a:r>
            <a:r>
              <a:rPr lang="en-US" b="1" dirty="0">
                <a:solidFill>
                  <a:srgbClr val="FF0000"/>
                </a:solidFill>
              </a:rPr>
              <a:t>/swoosh/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9200" y="3875501"/>
            <a:ext cx="589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Adapted from Davis et al., </a:t>
            </a:r>
            <a:r>
              <a:rPr lang="en-US" i="1" dirty="0">
                <a:solidFill>
                  <a:srgbClr val="FF0000"/>
                </a:solidFill>
              </a:rPr>
              <a:t>Earth Syst. Sci. Data</a:t>
            </a:r>
            <a:r>
              <a:rPr lang="en-US" dirty="0">
                <a:solidFill>
                  <a:srgbClr val="FF0000"/>
                </a:solidFill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558385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86BB49-73DA-2C4B-A4F7-855CA7C5F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806" y="1616652"/>
            <a:ext cx="6556067" cy="52413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6691"/>
            <a:ext cx="8229600" cy="865105"/>
          </a:xfrm>
        </p:spPr>
        <p:txBody>
          <a:bodyPr/>
          <a:lstStyle/>
          <a:p>
            <a:r>
              <a:rPr lang="en-US" dirty="0"/>
              <a:t>SWOOSH data merging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2250" y="846668"/>
            <a:ext cx="11779250" cy="8996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Satellite measurements are biased and need to be adjusted. </a:t>
            </a:r>
          </a:p>
          <a:p>
            <a:r>
              <a:rPr lang="en-US" dirty="0"/>
              <a:t>We adjust to MLS for WV and SAGE II for O</a:t>
            </a:r>
            <a:r>
              <a:rPr lang="en-US" baseline="-25000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C89976-8512-5641-AF69-CF2D1040BEAA}"/>
              </a:ext>
            </a:extLst>
          </p:cNvPr>
          <p:cNvSpPr txBox="1"/>
          <p:nvPr/>
        </p:nvSpPr>
        <p:spPr>
          <a:xfrm>
            <a:off x="1304712" y="3282952"/>
            <a:ext cx="196155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30 – 40°S, 68 hPa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F3E130-4D17-BD48-973D-0D2AE04C23B6}"/>
              </a:ext>
            </a:extLst>
          </p:cNvPr>
          <p:cNvSpPr/>
          <p:nvPr/>
        </p:nvSpPr>
        <p:spPr>
          <a:xfrm>
            <a:off x="317500" y="6397114"/>
            <a:ext cx="4107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Davis et al., </a:t>
            </a:r>
            <a:r>
              <a:rPr lang="en-US" i="1" dirty="0">
                <a:solidFill>
                  <a:srgbClr val="FF0000"/>
                </a:solidFill>
              </a:rPr>
              <a:t>ESSD</a:t>
            </a:r>
            <a:r>
              <a:rPr lang="en-US" dirty="0">
                <a:solidFill>
                  <a:srgbClr val="FF0000"/>
                </a:solidFill>
              </a:rPr>
              <a:t>, 2016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9109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73" y="10869"/>
            <a:ext cx="11709991" cy="966055"/>
          </a:xfrm>
        </p:spPr>
        <p:txBody>
          <a:bodyPr>
            <a:normAutofit/>
          </a:bodyPr>
          <a:lstStyle/>
          <a:p>
            <a:r>
              <a:rPr lang="en-US" dirty="0"/>
              <a:t>SWOOSH: adjustment to reference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590" y="1002974"/>
            <a:ext cx="8987692" cy="2807026"/>
          </a:xfrm>
        </p:spPr>
        <p:txBody>
          <a:bodyPr/>
          <a:lstStyle/>
          <a:p>
            <a:r>
              <a:rPr lang="en-US" dirty="0"/>
              <a:t>Uses coincident satellite-satellite matches</a:t>
            </a:r>
          </a:p>
          <a:p>
            <a:pPr lvl="1"/>
            <a:r>
              <a:rPr lang="en-US" dirty="0"/>
              <a:t>criteria based on time, distance, eq. latitude</a:t>
            </a:r>
          </a:p>
          <a:p>
            <a:r>
              <a:rPr lang="en-US" dirty="0"/>
              <a:t>Adjustment     mean difference from reference</a:t>
            </a:r>
          </a:p>
          <a:p>
            <a:pPr lvl="1"/>
            <a:r>
              <a:rPr lang="en-US" dirty="0"/>
              <a:t>Varies as a function of height/latitude only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3126934"/>
            <a:ext cx="4123018" cy="3109544"/>
          </a:xfrm>
          <a:prstGeom prst="rect">
            <a:avLst/>
          </a:prstGeom>
        </p:spPr>
      </p:pic>
      <p:pic>
        <p:nvPicPr>
          <p:cNvPr id="5" name="Picture 4" descr="wv_offsets_height_vs_lat-mlsv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846" y="3126934"/>
            <a:ext cx="3523436" cy="292431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340512" y="5100319"/>
            <a:ext cx="2064564" cy="0"/>
          </a:xfrm>
          <a:prstGeom prst="straightConnector1">
            <a:avLst/>
          </a:prstGeom>
          <a:ln w="76200" cmpd="sng">
            <a:solidFill>
              <a:srgbClr val="4F81BD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505005" y="1911839"/>
          <a:ext cx="571500" cy="44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5" imgW="127000" imgH="114300" progId="Equation.3">
                  <p:embed/>
                </p:oleObj>
              </mc:Choice>
              <mc:Fallback>
                <p:oleObj name="Equation" r:id="rId5" imgW="127000" imgH="1143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5005" y="1911839"/>
                        <a:ext cx="571500" cy="442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47058F-B40F-FD41-9FC9-E1E5CE8E66D4}"/>
              </a:ext>
            </a:extLst>
          </p:cNvPr>
          <p:cNvSpPr txBox="1"/>
          <p:nvPr/>
        </p:nvSpPr>
        <p:spPr>
          <a:xfrm>
            <a:off x="7033846" y="6051244"/>
            <a:ext cx="3523436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/>
              <a:t>                                 Latitude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26F934-B53F-8741-B06C-C14CBD20081B}"/>
              </a:ext>
            </a:extLst>
          </p:cNvPr>
          <p:cNvSpPr/>
          <p:nvPr/>
        </p:nvSpPr>
        <p:spPr>
          <a:xfrm>
            <a:off x="6096000" y="6384903"/>
            <a:ext cx="4107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Davis et al., </a:t>
            </a:r>
            <a:r>
              <a:rPr lang="en-US" i="1" dirty="0">
                <a:solidFill>
                  <a:srgbClr val="FF0000"/>
                </a:solidFill>
              </a:rPr>
              <a:t>ESSD</a:t>
            </a:r>
            <a:r>
              <a:rPr lang="en-US" dirty="0">
                <a:solidFill>
                  <a:srgbClr val="FF0000"/>
                </a:solidFill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116231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73" y="10869"/>
            <a:ext cx="11709991" cy="966055"/>
          </a:xfrm>
        </p:spPr>
        <p:txBody>
          <a:bodyPr>
            <a:normAutofit/>
          </a:bodyPr>
          <a:lstStyle/>
          <a:p>
            <a:r>
              <a:rPr lang="en-US" dirty="0"/>
              <a:t>Offsets between SAGE III/ISS and MLS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738C4E-0300-254C-9A83-02225264A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267" y="1967346"/>
            <a:ext cx="11742802" cy="4890654"/>
          </a:xfrm>
        </p:spPr>
      </p:pic>
    </p:spTree>
    <p:extLst>
      <p:ext uri="{BB962C8B-B14F-4D97-AF65-F5344CB8AC3E}">
        <p14:creationId xmlns:p14="http://schemas.microsoft.com/office/powerpoint/2010/main" val="1690979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305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5400" dirty="0"/>
              <a:t>Conclusions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8856" y="1825625"/>
            <a:ext cx="11835326" cy="4810702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SAGE III has good agreement with </a:t>
            </a:r>
            <a:r>
              <a:rPr lang="en-US" altLang="ja-JP" dirty="0"/>
              <a:t>Umkehr (&lt; 5 %), similar to </a:t>
            </a:r>
            <a:r>
              <a:rPr kumimoji="1" lang="en-US" altLang="ja-JP" dirty="0"/>
              <a:t>SAGE </a:t>
            </a:r>
            <a:r>
              <a:rPr lang="en-US" altLang="ja-JP" dirty="0"/>
              <a:t> II </a:t>
            </a:r>
          </a:p>
          <a:p>
            <a:r>
              <a:rPr lang="en-US" altLang="ja-JP" dirty="0"/>
              <a:t>SAGE III has slightly larger (&gt; 5 %) negative bias in Umkehr layer 4 (63-32 </a:t>
            </a:r>
            <a:r>
              <a:rPr lang="en-US" altLang="ja-JP" dirty="0" err="1"/>
              <a:t>hPa</a:t>
            </a:r>
            <a:r>
              <a:rPr lang="en-US" altLang="ja-JP" dirty="0"/>
              <a:t>) and 3  (125-63 </a:t>
            </a:r>
            <a:r>
              <a:rPr lang="en-US" altLang="ja-JP" dirty="0" err="1"/>
              <a:t>hPa</a:t>
            </a:r>
            <a:r>
              <a:rPr lang="en-US" altLang="ja-JP" dirty="0"/>
              <a:t>)</a:t>
            </a:r>
          </a:p>
          <a:p>
            <a:pPr lvl="1"/>
            <a:r>
              <a:rPr lang="en-US" altLang="ja-JP" dirty="0"/>
              <a:t>need to improve matching criteria due to larger ozone variability in these layers</a:t>
            </a:r>
          </a:p>
          <a:p>
            <a:r>
              <a:rPr kumimoji="1" lang="en-US" altLang="ja-JP" dirty="0"/>
              <a:t>SAGE III – MLS O</a:t>
            </a:r>
            <a:r>
              <a:rPr kumimoji="1" lang="en-US" altLang="ja-JP" baseline="-25000" dirty="0"/>
              <a:t>3 </a:t>
            </a:r>
            <a:r>
              <a:rPr kumimoji="1" lang="en-US" altLang="ja-JP" dirty="0"/>
              <a:t>comparisons look promising (~ 5%)</a:t>
            </a:r>
          </a:p>
          <a:p>
            <a:r>
              <a:rPr kumimoji="1" lang="en-US" altLang="ja-JP" dirty="0"/>
              <a:t>SAGE III / ISS WV shows a ~ 10% (0.5 </a:t>
            </a:r>
            <a:r>
              <a:rPr kumimoji="1" lang="en-US" altLang="ja-JP" dirty="0" err="1"/>
              <a:t>ppmv</a:t>
            </a:r>
            <a:r>
              <a:rPr kumimoji="1" lang="en-US" altLang="ja-JP" dirty="0"/>
              <a:t>) dry bias relative to MLS in stratosphere</a:t>
            </a:r>
          </a:p>
          <a:p>
            <a:r>
              <a:rPr kumimoji="1" lang="en-US" altLang="ja-JP" dirty="0"/>
              <a:t>Some vertical structure apparent in both WV and O</a:t>
            </a:r>
            <a:r>
              <a:rPr kumimoji="1" lang="en-US" altLang="ja-JP" baseline="-25000" dirty="0"/>
              <a:t>3 </a:t>
            </a:r>
            <a:r>
              <a:rPr kumimoji="1" lang="en-US" altLang="ja-JP" dirty="0"/>
              <a:t>comparisons</a:t>
            </a:r>
            <a:endParaRPr kumimoji="1" lang="ja-JP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24380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54009-FC50-FA49-A5AF-5CF8635D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123825"/>
            <a:ext cx="11360150" cy="1044575"/>
          </a:xfrm>
        </p:spPr>
        <p:txBody>
          <a:bodyPr/>
          <a:lstStyle/>
          <a:p>
            <a:r>
              <a:rPr lang="en-US" dirty="0"/>
              <a:t>Overview of our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F3B6B-F2BC-FF4F-94D2-43B1202A0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99" y="1219200"/>
            <a:ext cx="11615387" cy="5442857"/>
          </a:xfrm>
        </p:spPr>
        <p:txBody>
          <a:bodyPr>
            <a:normAutofit/>
          </a:bodyPr>
          <a:lstStyle/>
          <a:p>
            <a:r>
              <a:rPr lang="en-US" dirty="0"/>
              <a:t>Comparison to ground- and balloon-based measurements</a:t>
            </a:r>
          </a:p>
          <a:p>
            <a:pPr lvl="1"/>
            <a:r>
              <a:rPr lang="en-US" dirty="0"/>
              <a:t>Dobson/</a:t>
            </a:r>
            <a:r>
              <a:rPr lang="en-US" dirty="0" err="1"/>
              <a:t>Umkehr</a:t>
            </a:r>
            <a:r>
              <a:rPr lang="en-US" dirty="0"/>
              <a:t> measurements (O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Balloon-borne </a:t>
            </a:r>
            <a:r>
              <a:rPr lang="en-US" dirty="0" err="1"/>
              <a:t>frostpoint</a:t>
            </a:r>
            <a:r>
              <a:rPr lang="en-US" dirty="0"/>
              <a:t> hygrometers (WV) </a:t>
            </a:r>
          </a:p>
          <a:p>
            <a:r>
              <a:rPr lang="en-US" dirty="0"/>
              <a:t>Comparison to satellites</a:t>
            </a:r>
          </a:p>
          <a:p>
            <a:pPr lvl="1"/>
            <a:r>
              <a:rPr lang="en-US" dirty="0"/>
              <a:t>SBUV/2</a:t>
            </a:r>
          </a:p>
          <a:p>
            <a:pPr lvl="1"/>
            <a:r>
              <a:rPr lang="en-US" dirty="0"/>
              <a:t>Aura MLS </a:t>
            </a:r>
          </a:p>
          <a:p>
            <a:r>
              <a:rPr lang="en-US" dirty="0"/>
              <a:t>Using SAGE III/ISS in merged data records</a:t>
            </a:r>
          </a:p>
          <a:p>
            <a:pPr lvl="1"/>
            <a:r>
              <a:rPr lang="en-US" dirty="0"/>
              <a:t>Incorporating SAGE III/ISS into SWOOSH </a:t>
            </a:r>
          </a:p>
          <a:p>
            <a:pPr lvl="1"/>
            <a:r>
              <a:rPr lang="en-US" dirty="0"/>
              <a:t>Using SAGE III/ISS for assessing homogeneity in SBUV-Cohesive </a:t>
            </a:r>
          </a:p>
        </p:txBody>
      </p:sp>
    </p:spTree>
    <p:extLst>
      <p:ext uri="{BB962C8B-B14F-4D97-AF65-F5344CB8AC3E}">
        <p14:creationId xmlns:p14="http://schemas.microsoft.com/office/powerpoint/2010/main" val="4273828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93A27-7DCE-2340-95B1-AD874CEC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2D456-D586-F343-9BAD-F3B8D783D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05" y="1825625"/>
            <a:ext cx="11112795" cy="4351338"/>
          </a:xfrm>
        </p:spPr>
        <p:txBody>
          <a:bodyPr/>
          <a:lstStyle/>
          <a:p>
            <a:r>
              <a:rPr lang="en-US" dirty="0"/>
              <a:t>Extend correlative analysis, and iterate on data QC</a:t>
            </a:r>
          </a:p>
          <a:p>
            <a:pPr lvl="1"/>
            <a:r>
              <a:rPr lang="en-US" dirty="0" err="1"/>
              <a:t>Umkehr</a:t>
            </a:r>
            <a:r>
              <a:rPr lang="en-US" dirty="0"/>
              <a:t>, </a:t>
            </a:r>
            <a:r>
              <a:rPr lang="en-US" dirty="0" err="1"/>
              <a:t>Sondes</a:t>
            </a:r>
            <a:r>
              <a:rPr lang="en-US" dirty="0"/>
              <a:t>, Aura MLS </a:t>
            </a:r>
          </a:p>
          <a:p>
            <a:pPr lvl="1"/>
            <a:r>
              <a:rPr lang="en-US" dirty="0"/>
              <a:t>Need help with QC filtering</a:t>
            </a:r>
          </a:p>
          <a:p>
            <a:r>
              <a:rPr lang="en-US" dirty="0"/>
              <a:t>Assess sensitivity of O</a:t>
            </a:r>
            <a:r>
              <a:rPr lang="en-US" baseline="-25000" dirty="0"/>
              <a:t>3</a:t>
            </a:r>
            <a:r>
              <a:rPr lang="en-US" dirty="0"/>
              <a:t>/WV mixing ratios to use of alternative </a:t>
            </a:r>
            <a:r>
              <a:rPr lang="en-US" dirty="0" err="1"/>
              <a:t>reanalyses</a:t>
            </a:r>
            <a:r>
              <a:rPr lang="en-US" dirty="0"/>
              <a:t> (e.g., ERA-I, ERA-5)</a:t>
            </a:r>
          </a:p>
          <a:p>
            <a:r>
              <a:rPr lang="en-US" dirty="0"/>
              <a:t>Assess match criteria using a model and implement improvements</a:t>
            </a:r>
          </a:p>
          <a:p>
            <a:r>
              <a:rPr lang="en-US" dirty="0"/>
              <a:t>Finalize incorporation of SAGE III/ISS into SWOOSH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14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>
            <a:normAutofit fontScale="90000"/>
          </a:bodyPr>
          <a:lstStyle/>
          <a:p>
            <a:r>
              <a:rPr lang="en-US" dirty="0"/>
              <a:t>Umkehr, retrieved ozone profile, AK smoothing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3830"/>
          <a:stretch>
            <a:fillRect/>
          </a:stretch>
        </p:blipFill>
        <p:spPr bwMode="auto">
          <a:xfrm>
            <a:off x="707275" y="1271214"/>
            <a:ext cx="6192289" cy="444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378" y="1518687"/>
            <a:ext cx="5043055" cy="465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8225" y="1180407"/>
            <a:ext cx="192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Umkehr N-curve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4830" y="1518687"/>
            <a:ext cx="100584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4:25 pm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" y="2302754"/>
            <a:ext cx="100584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5:25 pm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0" y="4821403"/>
            <a:ext cx="100584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7:25 pm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4310" y="5236138"/>
            <a:ext cx="100584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8:00 pm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317" y="4452071"/>
            <a:ext cx="100584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7:00 pm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3115" y="5549602"/>
            <a:ext cx="1273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N-value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30254" y="3436628"/>
            <a:ext cx="6044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SZA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0816" y="3917598"/>
            <a:ext cx="100584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6:40 pm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355" y="2989627"/>
            <a:ext cx="100584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5:25 pm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63004" y="2118088"/>
            <a:ext cx="923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twilight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72919" y="2578227"/>
            <a:ext cx="1273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sunset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52849" y="2941631"/>
            <a:ext cx="965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daylight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29728" y="5526306"/>
            <a:ext cx="1273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Ozone, DU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9994319" y="2535930"/>
            <a:ext cx="1370890" cy="2616397"/>
            <a:chOff x="5105400" y="3657600"/>
            <a:chExt cx="1989138" cy="1524000"/>
          </a:xfrm>
        </p:grpSpPr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6350000" y="3759200"/>
              <a:ext cx="744538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200">
                  <a:solidFill>
                    <a:schemeClr val="accent2"/>
                  </a:solidFill>
                  <a:latin typeface="Helvetica" panose="020B0604020202020204" pitchFamily="34" charset="0"/>
                </a:rPr>
                <a:t>8 km res</a:t>
              </a:r>
              <a:r>
                <a:rPr lang="en-US" altLang="en-US" sz="1200">
                  <a:solidFill>
                    <a:schemeClr val="tx1"/>
                  </a:solidFill>
                  <a:latin typeface="Helvetica" panose="020B0604020202020204" pitchFamily="34" charset="0"/>
                </a:rPr>
                <a:t>.</a:t>
              </a: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5588000" y="4902200"/>
              <a:ext cx="820738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200" dirty="0">
                  <a:solidFill>
                    <a:schemeClr val="accent2"/>
                  </a:solidFill>
                  <a:latin typeface="Helvetica" panose="020B0604020202020204" pitchFamily="34" charset="0"/>
                </a:rPr>
                <a:t>15 km res.</a:t>
              </a:r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H="1" flipV="1">
              <a:off x="5181600" y="4800600"/>
              <a:ext cx="457200" cy="1524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 flipH="1">
              <a:off x="5105400" y="5029200"/>
              <a:ext cx="533400" cy="1524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2"/>
            <p:cNvSpPr>
              <a:spLocks noChangeShapeType="1"/>
            </p:cNvSpPr>
            <p:nvPr/>
          </p:nvSpPr>
          <p:spPr bwMode="auto">
            <a:xfrm flipH="1" flipV="1">
              <a:off x="6096000" y="3657600"/>
              <a:ext cx="304800" cy="2286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 flipH="1">
              <a:off x="6248400" y="3886200"/>
              <a:ext cx="152400" cy="2286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 flipV="1">
            <a:off x="1388225" y="2402732"/>
            <a:ext cx="2960039" cy="2833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105400" y="3657600"/>
            <a:ext cx="1989138" cy="1524000"/>
            <a:chOff x="5105400" y="3657600"/>
            <a:chExt cx="1989138" cy="1524000"/>
          </a:xfrm>
        </p:grpSpPr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6350000" y="3759200"/>
              <a:ext cx="744538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200">
                  <a:solidFill>
                    <a:schemeClr val="accent2"/>
                  </a:solidFill>
                  <a:latin typeface="Helvetica" panose="020B0604020202020204" pitchFamily="34" charset="0"/>
                </a:rPr>
                <a:t>8 km res</a:t>
              </a:r>
              <a:r>
                <a:rPr lang="en-US" altLang="en-US" sz="1200">
                  <a:solidFill>
                    <a:schemeClr val="tx1"/>
                  </a:solidFill>
                  <a:latin typeface="Helvetica" panose="020B0604020202020204" pitchFamily="34" charset="0"/>
                </a:rPr>
                <a:t>.</a:t>
              </a: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5588000" y="4902200"/>
              <a:ext cx="820738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200">
                  <a:solidFill>
                    <a:schemeClr val="accent2"/>
                  </a:solidFill>
                  <a:latin typeface="Helvetica" panose="020B0604020202020204" pitchFamily="34" charset="0"/>
                </a:rPr>
                <a:t>15 km res.</a:t>
              </a: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 flipH="1" flipV="1">
              <a:off x="5181600" y="4800600"/>
              <a:ext cx="457200" cy="1524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auto">
            <a:xfrm flipH="1">
              <a:off x="5105400" y="5029200"/>
              <a:ext cx="533400" cy="1524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2"/>
            <p:cNvSpPr>
              <a:spLocks noChangeShapeType="1"/>
            </p:cNvSpPr>
            <p:nvPr/>
          </p:nvSpPr>
          <p:spPr bwMode="auto">
            <a:xfrm flipH="1" flipV="1">
              <a:off x="6096000" y="3657600"/>
              <a:ext cx="304800" cy="2286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 flipH="1">
              <a:off x="6248400" y="3886200"/>
              <a:ext cx="152400" cy="2286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 rot="16200000">
            <a:off x="3087611" y="4485987"/>
            <a:ext cx="15689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Umkehr layers</a:t>
            </a:r>
          </a:p>
        </p:txBody>
      </p:sp>
    </p:spTree>
    <p:extLst>
      <p:ext uri="{BB962C8B-B14F-4D97-AF65-F5344CB8AC3E}">
        <p14:creationId xmlns:p14="http://schemas.microsoft.com/office/powerpoint/2010/main" val="391303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691"/>
            <a:ext cx="12192000" cy="86510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SAGE III/ISS – NOAA FPH (1.5 km FWHM FP smooth)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EBCAB55-849A-5141-951C-43BD74857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929" y="1151906"/>
            <a:ext cx="10033450" cy="5547570"/>
          </a:xfrm>
        </p:spPr>
      </p:pic>
    </p:spTree>
    <p:extLst>
      <p:ext uri="{BB962C8B-B14F-4D97-AF65-F5344CB8AC3E}">
        <p14:creationId xmlns:p14="http://schemas.microsoft.com/office/powerpoint/2010/main" val="3201551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691"/>
            <a:ext cx="12192000" cy="86510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SAGE III/ISS – NOAA FPH (no FP smooth)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EBCAB55-849A-5141-951C-43BD74857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929" y="1151906"/>
            <a:ext cx="10033449" cy="5547570"/>
          </a:xfrm>
        </p:spPr>
      </p:pic>
    </p:spTree>
    <p:extLst>
      <p:ext uri="{BB962C8B-B14F-4D97-AF65-F5344CB8AC3E}">
        <p14:creationId xmlns:p14="http://schemas.microsoft.com/office/powerpoint/2010/main" val="263060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6700" y="155575"/>
            <a:ext cx="11480799" cy="650875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/>
              <a:t>Satellite-</a:t>
            </a:r>
            <a:r>
              <a:rPr kumimoji="1" lang="en-US" altLang="ja-JP" dirty="0" err="1"/>
              <a:t>Umkehr</a:t>
            </a:r>
            <a:r>
              <a:rPr kumimoji="1" lang="en-US" altLang="ja-JP" dirty="0"/>
              <a:t> matched data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400" y="1054100"/>
            <a:ext cx="11918950" cy="5736560"/>
          </a:xfrm>
        </p:spPr>
        <p:txBody>
          <a:bodyPr>
            <a:normAutofit/>
          </a:bodyPr>
          <a:lstStyle/>
          <a:p>
            <a:r>
              <a:rPr lang="en-US" altLang="ja-JP" dirty="0"/>
              <a:t>Matching criteria</a:t>
            </a:r>
            <a:endParaRPr kumimoji="1" lang="en-US" altLang="ja-JP" dirty="0"/>
          </a:p>
          <a:p>
            <a:pPr lvl="1"/>
            <a:r>
              <a:rPr lang="en-US" altLang="ja-JP" dirty="0"/>
              <a:t>T</a:t>
            </a:r>
            <a:r>
              <a:rPr kumimoji="1" lang="en-US" altLang="ja-JP" dirty="0"/>
              <a:t>ime +/- 24 </a:t>
            </a:r>
            <a:r>
              <a:rPr kumimoji="1" lang="en-US" altLang="ja-JP" dirty="0" err="1"/>
              <a:t>hrs</a:t>
            </a:r>
            <a:endParaRPr kumimoji="1" lang="en-US" altLang="ja-JP" dirty="0"/>
          </a:p>
          <a:p>
            <a:pPr lvl="1"/>
            <a:r>
              <a:rPr lang="en-US" altLang="ja-JP" dirty="0"/>
              <a:t>Latitude +/- 2 degree	~200 km</a:t>
            </a:r>
          </a:p>
          <a:p>
            <a:pPr lvl="1"/>
            <a:r>
              <a:rPr kumimoji="1" lang="en-US" altLang="ja-JP" dirty="0"/>
              <a:t>Longitude +/- 20 degree	~2000 km</a:t>
            </a:r>
          </a:p>
          <a:p>
            <a:r>
              <a:rPr lang="en-US" altLang="ja-JP" dirty="0"/>
              <a:t>Data processing</a:t>
            </a:r>
          </a:p>
          <a:p>
            <a:pPr lvl="1"/>
            <a:r>
              <a:rPr lang="en-US" altLang="ja-JP" dirty="0"/>
              <a:t>Satellite profile is smoothed using </a:t>
            </a:r>
            <a:r>
              <a:rPr lang="en-US" altLang="ja-JP" dirty="0" err="1"/>
              <a:t>Umkehr</a:t>
            </a:r>
            <a:r>
              <a:rPr lang="en-US" altLang="ja-JP" dirty="0"/>
              <a:t> averaging kernel</a:t>
            </a:r>
          </a:p>
          <a:p>
            <a:pPr lvl="1"/>
            <a:r>
              <a:rPr lang="en-US" altLang="ja-JP" dirty="0"/>
              <a:t>Interpolate to </a:t>
            </a:r>
            <a:r>
              <a:rPr lang="en-US" altLang="ja-JP" dirty="0" err="1"/>
              <a:t>Umkehr</a:t>
            </a:r>
            <a:r>
              <a:rPr lang="en-US" altLang="ja-JP" dirty="0"/>
              <a:t> 61 layer pressure grid (~1 km)</a:t>
            </a:r>
          </a:p>
          <a:p>
            <a:r>
              <a:rPr kumimoji="1" lang="en-US" altLang="ja-JP" dirty="0"/>
              <a:t>SAGE data</a:t>
            </a:r>
          </a:p>
          <a:p>
            <a:pPr lvl="1"/>
            <a:r>
              <a:rPr kumimoji="1" lang="en-US" altLang="ja-JP" dirty="0"/>
              <a:t>SAGE II </a:t>
            </a:r>
            <a:r>
              <a:rPr lang="en-US" altLang="ja-JP" dirty="0"/>
              <a:t>v7 </a:t>
            </a:r>
            <a:r>
              <a:rPr kumimoji="1" lang="en-US" altLang="ja-JP" dirty="0"/>
              <a:t>(1985-2005)</a:t>
            </a:r>
          </a:p>
          <a:p>
            <a:pPr lvl="1"/>
            <a:r>
              <a:rPr kumimoji="1" lang="en-US" altLang="ja-JP" dirty="0"/>
              <a:t>SAGE III/ISS v5.0 (2017.06-2018.07)</a:t>
            </a:r>
          </a:p>
          <a:p>
            <a:r>
              <a:rPr lang="en-US" altLang="ja-JP" dirty="0" err="1"/>
              <a:t>Umkehr</a:t>
            </a:r>
            <a:r>
              <a:rPr lang="en-US" altLang="ja-JP" dirty="0"/>
              <a:t> data</a:t>
            </a:r>
          </a:p>
          <a:p>
            <a:pPr lvl="1"/>
            <a:r>
              <a:rPr lang="en-US" altLang="ja-JP" dirty="0"/>
              <a:t>Special processed data (stray light-corrected) from 3 stations currently</a:t>
            </a:r>
          </a:p>
          <a:p>
            <a:pPr lvl="1"/>
            <a:r>
              <a:rPr lang="en-US" altLang="ja-JP" dirty="0"/>
              <a:t>Boulder (43), Mauna Loa (9), and Lauder (22)</a:t>
            </a:r>
          </a:p>
          <a:p>
            <a:pPr lvl="1"/>
            <a:endParaRPr lang="en-US" altLang="ja-JP" dirty="0"/>
          </a:p>
          <a:p>
            <a:pPr marL="914400" lvl="2" indent="0">
              <a:buNone/>
            </a:pPr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FC569-0D97-6340-89D4-7C92B93A1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1" t="22846" r="4811" b="26717"/>
          <a:stretch/>
        </p:blipFill>
        <p:spPr>
          <a:xfrm>
            <a:off x="6793985" y="735121"/>
            <a:ext cx="5362575" cy="239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7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452" y="1874338"/>
            <a:ext cx="368935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8750" y="0"/>
            <a:ext cx="11779250" cy="819851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dirty="0"/>
              <a:t>Satellite – </a:t>
            </a:r>
            <a:r>
              <a:rPr kumimoji="1" lang="en-US" altLang="ja-JP" dirty="0" err="1"/>
              <a:t>Umkehr</a:t>
            </a:r>
            <a:r>
              <a:rPr kumimoji="1" lang="en-US" altLang="ja-JP" dirty="0"/>
              <a:t> comparisons</a:t>
            </a:r>
            <a:endParaRPr kumimoji="1" lang="ja-JP" altLang="en-US" dirty="0"/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936" y="1137109"/>
            <a:ext cx="3597763" cy="539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8864462" y="6519446"/>
            <a:ext cx="241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UMPF-SAGE, % difference </a:t>
            </a:r>
            <a:endParaRPr kumimoji="1" lang="ja-JP" altLang="en-US" sz="16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539364" y="134786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Boulder</a:t>
            </a:r>
            <a:endParaRPr kumimoji="1" lang="ja-JP" alt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43" y="3065622"/>
            <a:ext cx="3933901" cy="3661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1744" y="3667162"/>
            <a:ext cx="1138170" cy="16642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7543" y="2379032"/>
            <a:ext cx="410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>
                    <a:lumMod val="65000"/>
                  </a:schemeClr>
                </a:solidFill>
              </a:rPr>
              <a:t>Grey line</a:t>
            </a:r>
            <a:r>
              <a:rPr lang="en-US" dirty="0"/>
              <a:t>: operational </a:t>
            </a:r>
            <a:r>
              <a:rPr lang="en-US" dirty="0" err="1"/>
              <a:t>Umkehr</a:t>
            </a:r>
            <a:endParaRPr lang="en-US" dirty="0"/>
          </a:p>
          <a:p>
            <a:r>
              <a:rPr lang="en-US" b="1" u="sng" dirty="0">
                <a:solidFill>
                  <a:schemeClr val="bg1">
                    <a:lumMod val="65000"/>
                  </a:schemeClr>
                </a:solidFill>
              </a:rPr>
              <a:t>Grey dots</a:t>
            </a:r>
            <a:r>
              <a:rPr lang="en-US" dirty="0"/>
              <a:t>: with stray light correction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C91457-0149-0F41-873C-D542F895A7C8}"/>
              </a:ext>
            </a:extLst>
          </p:cNvPr>
          <p:cNvSpPr txBox="1"/>
          <p:nvPr/>
        </p:nvSpPr>
        <p:spPr>
          <a:xfrm>
            <a:off x="101600" y="1137109"/>
            <a:ext cx="7733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 err="1"/>
              <a:t>Umkehr</a:t>
            </a:r>
            <a:r>
              <a:rPr lang="en-US" sz="2400" dirty="0"/>
              <a:t> stray light correction greatly improves agreement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SAGE III/ISS a few to ~10% greater than </a:t>
            </a:r>
            <a:r>
              <a:rPr lang="en-US" sz="2400" dirty="0" err="1"/>
              <a:t>Umkehr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641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:\ftp_dobson\Doc\Umkehr\sageIII\seq_0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08" y="2056352"/>
            <a:ext cx="474847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879839" y="3208479"/>
            <a:ext cx="44056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836815" y="4648639"/>
            <a:ext cx="47507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9" name="Picture 5" descr="D:\ftp_dobson\Doc\Umkehr\sageIII\scatt_0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60" y="1677931"/>
            <a:ext cx="3619791" cy="502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rot="20515060">
            <a:off x="8778355" y="4996686"/>
            <a:ext cx="1152244" cy="4196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12063" y="5244670"/>
            <a:ext cx="1099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Outliers –different </a:t>
            </a:r>
            <a:r>
              <a:rPr lang="en-US" dirty="0" err="1"/>
              <a:t>airmass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650121" y="4859393"/>
            <a:ext cx="3704356" cy="231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599919" y="5133144"/>
            <a:ext cx="5328592" cy="266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760160" y="5093728"/>
            <a:ext cx="3998469" cy="93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タイトル 1">
            <a:extLst>
              <a:ext uri="{FF2B5EF4-FFF2-40B4-BE49-F238E27FC236}">
                <a16:creationId xmlns:a16="http://schemas.microsoft.com/office/drawing/2014/main" id="{E30A9302-688C-3F4E-93F7-B707FAB0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" y="0"/>
            <a:ext cx="11779250" cy="819851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dirty="0"/>
              <a:t>SAGE III/ISS – </a:t>
            </a:r>
            <a:r>
              <a:rPr kumimoji="1" lang="en-US" altLang="ja-JP" dirty="0" err="1"/>
              <a:t>Umkehr</a:t>
            </a:r>
            <a:r>
              <a:rPr kumimoji="1" lang="en-US" altLang="ja-JP" dirty="0"/>
              <a:t> comparisons (Boulder)</a:t>
            </a:r>
            <a:endParaRPr kumimoji="1" lang="ja-JP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D8BB66-4329-3C44-967D-E1E00248C26B}"/>
              </a:ext>
            </a:extLst>
          </p:cNvPr>
          <p:cNvSpPr txBox="1"/>
          <p:nvPr/>
        </p:nvSpPr>
        <p:spPr>
          <a:xfrm>
            <a:off x="241004" y="908699"/>
            <a:ext cx="11171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Good agreement, but more scatter in lower stratosphere</a:t>
            </a:r>
          </a:p>
        </p:txBody>
      </p:sp>
    </p:spTree>
    <p:extLst>
      <p:ext uri="{BB962C8B-B14F-4D97-AF65-F5344CB8AC3E}">
        <p14:creationId xmlns:p14="http://schemas.microsoft.com/office/powerpoint/2010/main" val="342299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ftp_dobson\Doc\Umkehr\sageIII\me20180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35" y="1052737"/>
            <a:ext cx="7869555" cy="508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ローチャート : 結合子 5"/>
          <p:cNvSpPr/>
          <p:nvPr/>
        </p:nvSpPr>
        <p:spPr>
          <a:xfrm>
            <a:off x="5231904" y="3219800"/>
            <a:ext cx="144016" cy="144016"/>
          </a:xfrm>
          <a:prstGeom prst="flowChartConnector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951984" y="3284984"/>
            <a:ext cx="190360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8"/>
          <p:cNvSpPr/>
          <p:nvPr/>
        </p:nvSpPr>
        <p:spPr>
          <a:xfrm>
            <a:off x="5940489" y="3284984"/>
            <a:ext cx="216024" cy="1590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719736" y="32849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SAGE III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613524" y="3284984"/>
            <a:ext cx="577437" cy="1590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21082" y="37193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Dobson</a:t>
            </a: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6219760" y="3399942"/>
            <a:ext cx="501322" cy="50405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D:\ftp_dobson\Doc\Umkehr\sageIII\me20180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825" y="1050437"/>
            <a:ext cx="7869555" cy="508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593548" y="3282684"/>
            <a:ext cx="4230644" cy="803680"/>
            <a:chOff x="2069548" y="3282684"/>
            <a:chExt cx="4230644" cy="803680"/>
          </a:xfrm>
        </p:grpSpPr>
        <p:sp>
          <p:nvSpPr>
            <p:cNvPr id="15" name="正方形/長方形 8"/>
            <p:cNvSpPr/>
            <p:nvPr/>
          </p:nvSpPr>
          <p:spPr>
            <a:xfrm>
              <a:off x="4416489" y="3282684"/>
              <a:ext cx="302261" cy="15907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69548" y="3375907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SAGE III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3112513" y="3282684"/>
              <a:ext cx="577437" cy="15907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220072" y="3717032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Dobson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 flipV="1">
              <a:off x="4718750" y="3397642"/>
              <a:ext cx="501322" cy="50405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フローチャート : 結合子 5"/>
          <p:cNvSpPr/>
          <p:nvPr/>
        </p:nvSpPr>
        <p:spPr>
          <a:xfrm>
            <a:off x="5295712" y="3204286"/>
            <a:ext cx="144016" cy="144016"/>
          </a:xfrm>
          <a:prstGeom prst="flowChartConnector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94885A2B-8506-5E4A-9D8A-EE3C93EE16CD}"/>
              </a:ext>
            </a:extLst>
          </p:cNvPr>
          <p:cNvSpPr txBox="1">
            <a:spLocks/>
          </p:cNvSpPr>
          <p:nvPr/>
        </p:nvSpPr>
        <p:spPr>
          <a:xfrm>
            <a:off x="158750" y="0"/>
            <a:ext cx="11779250" cy="819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dirty="0"/>
              <a:t>SAGE III/ISS – </a:t>
            </a:r>
            <a:r>
              <a:rPr kumimoji="1" lang="en-US" altLang="ja-JP" dirty="0" err="1"/>
              <a:t>Umkehr</a:t>
            </a:r>
            <a:r>
              <a:rPr kumimoji="1" lang="en-US" altLang="ja-JP" dirty="0"/>
              <a:t> comparisons (Boulder)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956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tp_dobson\Doc\Umkehr\sageIII\me20180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1052737"/>
            <a:ext cx="7869555" cy="508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ローチャート : 結合子 5"/>
          <p:cNvSpPr/>
          <p:nvPr/>
        </p:nvSpPr>
        <p:spPr>
          <a:xfrm>
            <a:off x="5231904" y="3219800"/>
            <a:ext cx="144016" cy="144016"/>
          </a:xfrm>
          <a:prstGeom prst="flowChartConnector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575720" y="3273392"/>
            <a:ext cx="4230644" cy="803680"/>
            <a:chOff x="2069548" y="3282684"/>
            <a:chExt cx="4230644" cy="803680"/>
          </a:xfrm>
        </p:grpSpPr>
        <p:sp>
          <p:nvSpPr>
            <p:cNvPr id="16" name="正方形/長方形 8"/>
            <p:cNvSpPr/>
            <p:nvPr/>
          </p:nvSpPr>
          <p:spPr>
            <a:xfrm>
              <a:off x="4373804" y="3282684"/>
              <a:ext cx="344946" cy="15907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548" y="3375907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SAGE III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3112513" y="3282684"/>
              <a:ext cx="577437" cy="15907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220072" y="3717032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Dobson</a:t>
              </a:r>
            </a:p>
          </p:txBody>
        </p:sp>
        <p:cxnSp>
          <p:nvCxnSpPr>
            <p:cNvPr id="20" name="Straight Arrow Connector 19"/>
            <p:cNvCxnSpPr>
              <a:stCxn id="19" idx="1"/>
            </p:cNvCxnSpPr>
            <p:nvPr/>
          </p:nvCxnSpPr>
          <p:spPr>
            <a:xfrm flipH="1" flipV="1">
              <a:off x="4718750" y="3397642"/>
              <a:ext cx="501322" cy="50405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BC24C424-E66F-4548-9926-123989FC2190}"/>
              </a:ext>
            </a:extLst>
          </p:cNvPr>
          <p:cNvSpPr txBox="1">
            <a:spLocks/>
          </p:cNvSpPr>
          <p:nvPr/>
        </p:nvSpPr>
        <p:spPr>
          <a:xfrm>
            <a:off x="158750" y="0"/>
            <a:ext cx="11779250" cy="819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dirty="0"/>
              <a:t>SAGE III/ISS – </a:t>
            </a:r>
            <a:r>
              <a:rPr kumimoji="1" lang="en-US" altLang="ja-JP" dirty="0" err="1"/>
              <a:t>Umkehr</a:t>
            </a:r>
            <a:r>
              <a:rPr kumimoji="1" lang="en-US" altLang="ja-JP" dirty="0"/>
              <a:t> comparisons (Boulder)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290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tp_dobson\Doc\Umkehr\sageIII\me20180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28" y="1052737"/>
            <a:ext cx="7869555" cy="508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ローチャート : 結合子 5"/>
          <p:cNvSpPr/>
          <p:nvPr/>
        </p:nvSpPr>
        <p:spPr>
          <a:xfrm>
            <a:off x="5231904" y="3219800"/>
            <a:ext cx="144016" cy="144016"/>
          </a:xfrm>
          <a:prstGeom prst="flowChartConnector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575720" y="3284984"/>
            <a:ext cx="4230644" cy="803680"/>
            <a:chOff x="2069548" y="3282684"/>
            <a:chExt cx="4230644" cy="803680"/>
          </a:xfrm>
        </p:grpSpPr>
        <p:sp>
          <p:nvSpPr>
            <p:cNvPr id="15" name="正方形/長方形 8"/>
            <p:cNvSpPr/>
            <p:nvPr/>
          </p:nvSpPr>
          <p:spPr>
            <a:xfrm>
              <a:off x="4373803" y="3282684"/>
              <a:ext cx="359111" cy="14401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69548" y="3375907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SAGE III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3112513" y="3282684"/>
              <a:ext cx="577437" cy="15907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220072" y="3717032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Dobson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 flipV="1">
              <a:off x="4718750" y="3397642"/>
              <a:ext cx="501322" cy="50405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ABBA6E97-A422-F94D-BC85-5B5BD8DC130D}"/>
              </a:ext>
            </a:extLst>
          </p:cNvPr>
          <p:cNvSpPr txBox="1">
            <a:spLocks/>
          </p:cNvSpPr>
          <p:nvPr/>
        </p:nvSpPr>
        <p:spPr>
          <a:xfrm>
            <a:off x="158750" y="0"/>
            <a:ext cx="11779250" cy="819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dirty="0"/>
              <a:t>SAGE III/ISS – </a:t>
            </a:r>
            <a:r>
              <a:rPr kumimoji="1" lang="en-US" altLang="ja-JP" dirty="0" err="1"/>
              <a:t>Umkehr</a:t>
            </a:r>
            <a:r>
              <a:rPr kumimoji="1" lang="en-US" altLang="ja-JP" dirty="0"/>
              <a:t> comparisons (Boulder)</a:t>
            </a:r>
            <a:endParaRPr kumimoji="1" lang="ja-JP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C38148-7466-6A42-9ABF-4497A215673F}"/>
              </a:ext>
            </a:extLst>
          </p:cNvPr>
          <p:cNvSpPr txBox="1"/>
          <p:nvPr/>
        </p:nvSpPr>
        <p:spPr>
          <a:xfrm>
            <a:off x="0" y="6191711"/>
            <a:ext cx="1229535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100" dirty="0"/>
              <a:t>Need improved matching in lower layers. We will address this using output from a Chemistry-Climate model</a:t>
            </a:r>
          </a:p>
        </p:txBody>
      </p:sp>
    </p:spTree>
    <p:extLst>
      <p:ext uri="{BB962C8B-B14F-4D97-AF65-F5344CB8AC3E}">
        <p14:creationId xmlns:p14="http://schemas.microsoft.com/office/powerpoint/2010/main" val="91288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691"/>
            <a:ext cx="12192000" cy="86510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SAGE III/ISS – MLS coincident profile comparison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4997F3-807A-804F-8AE9-D0F15186BC88}"/>
              </a:ext>
            </a:extLst>
          </p:cNvPr>
          <p:cNvSpPr txBox="1"/>
          <p:nvPr/>
        </p:nvSpPr>
        <p:spPr>
          <a:xfrm>
            <a:off x="139700" y="1186136"/>
            <a:ext cx="11364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For each SAGE III profile, look for MLS within</a:t>
            </a:r>
          </a:p>
          <a:p>
            <a:r>
              <a:rPr lang="en-US" sz="3200" dirty="0"/>
              <a:t> 	|</a:t>
            </a:r>
            <a:r>
              <a:rPr lang="en-US" sz="3200" dirty="0" err="1"/>
              <a:t>Δt</a:t>
            </a:r>
            <a:r>
              <a:rPr lang="en-US" sz="3200" dirty="0"/>
              <a:t>| ≤ 18 h</a:t>
            </a:r>
          </a:p>
          <a:p>
            <a:r>
              <a:rPr lang="en-US" sz="3200" dirty="0"/>
              <a:t>	|</a:t>
            </a:r>
            <a:r>
              <a:rPr lang="en-US" sz="3200" dirty="0" err="1"/>
              <a:t>Δx</a:t>
            </a:r>
            <a:r>
              <a:rPr lang="en-US" sz="3200" dirty="0"/>
              <a:t>| ≤ 10° at equator ( 1100 km)</a:t>
            </a:r>
          </a:p>
          <a:p>
            <a:r>
              <a:rPr lang="en-US" sz="3200" dirty="0"/>
              <a:t>	|</a:t>
            </a:r>
            <a:r>
              <a:rPr lang="en-US" sz="3200" dirty="0" err="1"/>
              <a:t>Δy</a:t>
            </a:r>
            <a:r>
              <a:rPr lang="en-US" sz="3200" dirty="0"/>
              <a:t>| ≤ 5°</a:t>
            </a:r>
          </a:p>
          <a:p>
            <a:r>
              <a:rPr lang="en-US" sz="3200" dirty="0"/>
              <a:t>	|</a:t>
            </a:r>
            <a:r>
              <a:rPr lang="en-US" sz="3200" dirty="0" err="1"/>
              <a:t>Δ</a:t>
            </a:r>
            <a:r>
              <a:rPr lang="en-US" sz="3200" dirty="0"/>
              <a:t> eq. </a:t>
            </a:r>
            <a:r>
              <a:rPr lang="en-US" sz="3200" dirty="0" err="1"/>
              <a:t>lat</a:t>
            </a:r>
            <a:r>
              <a:rPr lang="en-US" sz="3200" dirty="0"/>
              <a:t> [100 – 10 </a:t>
            </a:r>
            <a:r>
              <a:rPr lang="en-US" sz="3200" dirty="0" err="1"/>
              <a:t>hPa</a:t>
            </a:r>
            <a:r>
              <a:rPr lang="en-US" sz="3200" dirty="0"/>
              <a:t>]| ≤ 5°</a:t>
            </a:r>
          </a:p>
          <a:p>
            <a:r>
              <a:rPr lang="en-US" sz="3200" dirty="0"/>
              <a:t>→ Take closest eq. </a:t>
            </a:r>
            <a:r>
              <a:rPr lang="en-US" sz="3200" dirty="0" err="1"/>
              <a:t>lat</a:t>
            </a:r>
            <a:r>
              <a:rPr lang="en-US" sz="3200" dirty="0"/>
              <a:t> if &gt; 1 profile match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SAGE III/ISS v5.10 (6/2017 – 8/2018)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Aura MLS v4.2</a:t>
            </a:r>
          </a:p>
        </p:txBody>
      </p:sp>
    </p:spTree>
    <p:extLst>
      <p:ext uri="{BB962C8B-B14F-4D97-AF65-F5344CB8AC3E}">
        <p14:creationId xmlns:p14="http://schemas.microsoft.com/office/powerpoint/2010/main" val="21302398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5938</TotalTime>
  <Words>829</Words>
  <Application>Microsoft Macintosh PowerPoint</Application>
  <PresentationFormat>Widescreen</PresentationFormat>
  <Paragraphs>149</Paragraphs>
  <Slides>23</Slides>
  <Notes>2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游ゴシック</vt:lpstr>
      <vt:lpstr>游ゴシック Light</vt:lpstr>
      <vt:lpstr>Arial</vt:lpstr>
      <vt:lpstr>Calibri</vt:lpstr>
      <vt:lpstr>Calibri Light</vt:lpstr>
      <vt:lpstr>Helvetica</vt:lpstr>
      <vt:lpstr>Office Theme</vt:lpstr>
      <vt:lpstr>Equation</vt:lpstr>
      <vt:lpstr>Assessment of SAGE III/ISS water vapor and ozone</vt:lpstr>
      <vt:lpstr>Overview of our project</vt:lpstr>
      <vt:lpstr>Satellite-Umkehr matched data</vt:lpstr>
      <vt:lpstr>Satellite – Umkehr comparisons</vt:lpstr>
      <vt:lpstr>SAGE III/ISS – Umkehr comparisons (Boulder)</vt:lpstr>
      <vt:lpstr>PowerPoint Presentation</vt:lpstr>
      <vt:lpstr>PowerPoint Presentation</vt:lpstr>
      <vt:lpstr>PowerPoint Presentation</vt:lpstr>
      <vt:lpstr>SAGE III/ISS – MLS coincident profile comparison</vt:lpstr>
      <vt:lpstr>SAGE III/ISS – MLS comparison (O3)</vt:lpstr>
      <vt:lpstr>SAGE III/ISS – MLS comparison (WV)</vt:lpstr>
      <vt:lpstr>SAGE III/ISS – frostpoint coincident profile comparison</vt:lpstr>
      <vt:lpstr>SAGE III/ISS – frostpoint coincident profile comparison</vt:lpstr>
      <vt:lpstr>Comparisons with SBUV/2 – an example from SAGE II</vt:lpstr>
      <vt:lpstr>SWOOSH: The Stratospheric Water and Ozone Satellite Homogenized database</vt:lpstr>
      <vt:lpstr>SWOOSH data merging</vt:lpstr>
      <vt:lpstr>SWOOSH: adjustment to reference data</vt:lpstr>
      <vt:lpstr>Offsets between SAGE III/ISS and MLS</vt:lpstr>
      <vt:lpstr>Conclusions</vt:lpstr>
      <vt:lpstr>Future work</vt:lpstr>
      <vt:lpstr>Umkehr, retrieved ozone profile, AK smoothing</vt:lpstr>
      <vt:lpstr>SAGE III/ISS – NOAA FPH (1.5 km FWHM FP smooth)</vt:lpstr>
      <vt:lpstr>SAGE III/ISS – NOAA FPH (no FP smooth)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SAGE III-ISS water vapor and ozone</dc:title>
  <dc:creator>Sean Davis</dc:creator>
  <cp:lastModifiedBy>allison.b.leybold@nasa.gov</cp:lastModifiedBy>
  <cp:revision>55</cp:revision>
  <dcterms:created xsi:type="dcterms:W3CDTF">2018-10-23T21:58:26Z</dcterms:created>
  <dcterms:modified xsi:type="dcterms:W3CDTF">2018-11-13T19:21:34Z</dcterms:modified>
</cp:coreProperties>
</file>