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15"/>
  </p:notesMasterIdLst>
  <p:handoutMasterIdLst>
    <p:handoutMasterId r:id="rId16"/>
  </p:handoutMasterIdLst>
  <p:sldIdLst>
    <p:sldId id="966" r:id="rId2"/>
    <p:sldId id="967" r:id="rId3"/>
    <p:sldId id="968" r:id="rId4"/>
    <p:sldId id="976" r:id="rId5"/>
    <p:sldId id="978" r:id="rId6"/>
    <p:sldId id="969" r:id="rId7"/>
    <p:sldId id="977" r:id="rId8"/>
    <p:sldId id="970" r:id="rId9"/>
    <p:sldId id="971" r:id="rId10"/>
    <p:sldId id="974" r:id="rId11"/>
    <p:sldId id="972" r:id="rId12"/>
    <p:sldId id="973" r:id="rId13"/>
    <p:sldId id="979" r:id="rId14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EF9337"/>
    <a:srgbClr val="CC6600"/>
    <a:srgbClr val="FFF9CC"/>
    <a:srgbClr val="00CCFF"/>
    <a:srgbClr val="E7E7E7"/>
    <a:srgbClr val="F5FFA7"/>
    <a:srgbClr val="3399FF"/>
    <a:srgbClr val="FF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2" autoAdjust="0"/>
    <p:restoredTop sz="97966" autoAdjust="0"/>
  </p:normalViewPr>
  <p:slideViewPr>
    <p:cSldViewPr snapToGrid="0" snapToObjects="1">
      <p:cViewPr varScale="1">
        <p:scale>
          <a:sx n="185" d="100"/>
          <a:sy n="185" d="100"/>
        </p:scale>
        <p:origin x="46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568"/>
    </p:cViewPr>
  </p:sorterViewPr>
  <p:notesViewPr>
    <p:cSldViewPr snapToGrid="0" snapToObjects="1">
      <p:cViewPr varScale="1">
        <p:scale>
          <a:sx n="92" d="100"/>
          <a:sy n="92" d="100"/>
        </p:scale>
        <p:origin x="-4432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168CBA-4836-7348-9E63-9910E380FFEC}" type="datetime1">
              <a:rPr lang="en-US"/>
              <a:pPr>
                <a:defRPr/>
              </a:pPr>
              <a:t>10/29/18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D7C180A-9D03-A642-9BCC-C8E6EBD61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9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CAFDBD19-563A-ED44-9BF6-14C99DC72223}" type="datetime1">
              <a:rPr lang="en-US"/>
              <a:pPr>
                <a:defRPr/>
              </a:pPr>
              <a:t>10/29/18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F8B449A7-3F4A-FD46-A554-2A5EC93D5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ヒラギノ角ゴ Pro W3" pitchFamily="29" charset="-128"/>
              <a:cs typeface="ヒラギノ角ゴ Pro W3" pitchFamily="29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965946-E493-E942-950F-69580B6EDE0A}" type="slidenum">
              <a:rPr lang="en-US">
                <a:latin typeface="Calibri" pitchFamily="29" charset="0"/>
                <a:ea typeface="ヒラギノ角ゴ Pro W3" pitchFamily="29" charset="-128"/>
                <a:cs typeface="ヒラギノ角ゴ Pro W3" pitchFamily="29" charset="-128"/>
              </a:rPr>
              <a:pPr/>
              <a:t>1</a:t>
            </a:fld>
            <a:endParaRPr lang="en-US">
              <a:latin typeface="Calibri" pitchFamily="29" charset="0"/>
              <a:ea typeface="ヒラギノ角ゴ Pro W3" pitchFamily="29" charset="-128"/>
              <a:cs typeface="ヒラギノ角ゴ Pro W3" pitchFamily="2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71D69-284A-2849-A66C-ECAE3D06B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57251"/>
            <a:ext cx="8991600" cy="401240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latin typeface="Arial"/>
                <a:cs typeface="Arial"/>
              </a:defRPr>
            </a:lvl1pPr>
            <a:lvl2pPr>
              <a:buClr>
                <a:schemeClr val="accent1"/>
              </a:buCl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4970860"/>
            <a:ext cx="2133600" cy="17145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fld id="{17F8D5CB-F081-0044-A0CB-882F132F8FAA}" type="slidenum">
              <a:rPr lang="en-US" sz="750" smtClean="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rPr>
              <a:pPr algn="r">
                <a:defRPr/>
              </a:pPr>
              <a:t>‹#›</a:t>
            </a:fld>
            <a:endParaRPr lang="en-US" sz="750" dirty="0">
              <a:solidFill>
                <a:srgbClr val="000000"/>
              </a:solidFill>
              <a:latin typeface="Calibri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47562"/>
            <a:ext cx="6679410" cy="48474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970860"/>
            <a:ext cx="2133600" cy="172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October 29, 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508B32-7FBB-B642-A944-C33966F69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8" y="120254"/>
            <a:ext cx="679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pic>
        <p:nvPicPr>
          <p:cNvPr id="1029" name="Picture 9" descr="NASA Meatball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90381" y="109539"/>
            <a:ext cx="793293" cy="6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1209678" y="734617"/>
            <a:ext cx="6791325" cy="119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9" descr="SAGE III LOGO no Lati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0203" y="120254"/>
            <a:ext cx="680096" cy="70275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October 29, 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0090"/>
          </a:solidFill>
          <a:latin typeface="Arial"/>
          <a:ea typeface="ヒラギノ角ゴ Pro W3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342892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9" charset="2"/>
        <a:buChar char="Ø"/>
        <a:defRPr sz="21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itchFamily="29" charset="0"/>
        <a:buChar char="•"/>
        <a:defRPr sz="1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Wingdings" pitchFamily="29" charset="2"/>
        <a:buChar char="§"/>
        <a:defRPr sz="15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Courier New" pitchFamily="29" charset="0"/>
        <a:buChar char="o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itchFamily="29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713527" y="2770967"/>
            <a:ext cx="6126956" cy="11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Wavelength Calibration</a:t>
            </a:r>
          </a:p>
          <a:p>
            <a:pPr algn="r">
              <a:spcBef>
                <a:spcPts val="450"/>
              </a:spcBef>
            </a:pPr>
            <a:endParaRPr lang="en-US" sz="1500" b="1" dirty="0">
              <a:solidFill>
                <a:srgbClr val="FFFF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Robbie Manion</a:t>
            </a: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October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4DE931-02B1-433D-AAFB-5F373B90D1BC}"/>
              </a:ext>
            </a:extLst>
          </p:cNvPr>
          <p:cNvSpPr/>
          <p:nvPr/>
        </p:nvSpPr>
        <p:spPr>
          <a:xfrm>
            <a:off x="142875" y="877664"/>
            <a:ext cx="8860587" cy="4030886"/>
          </a:xfrm>
          <a:prstGeom prst="roundRect">
            <a:avLst>
              <a:gd name="adj" fmla="val 3907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Ins="91440" numCol="2" rtlCol="0" anchor="t" anchorCtr="0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Event-By-Event Calibration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29, 2018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5BFC6D9-D844-42A3-82F0-E94C540A8B35}"/>
              </a:ext>
            </a:extLst>
          </p:cNvPr>
          <p:cNvSpPr txBox="1">
            <a:spLocks/>
          </p:cNvSpPr>
          <p:nvPr/>
        </p:nvSpPr>
        <p:spPr>
          <a:xfrm>
            <a:off x="142875" y="877663"/>
            <a:ext cx="8858250" cy="4030887"/>
          </a:xfrm>
          <a:prstGeom prst="rect">
            <a:avLst/>
          </a:prstGeom>
        </p:spPr>
        <p:txBody>
          <a:bodyPr lIns="182880" tIns="91440" rIns="182880" bIns="91440" numCol="1">
            <a:norm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815483-58F0-41A3-9DA3-AA1DBBA09948}"/>
              </a:ext>
            </a:extLst>
          </p:cNvPr>
          <p:cNvGrpSpPr/>
          <p:nvPr/>
        </p:nvGrpSpPr>
        <p:grpSpPr>
          <a:xfrm>
            <a:off x="4040987" y="1194943"/>
            <a:ext cx="4960138" cy="3228561"/>
            <a:chOff x="3758294" y="1317620"/>
            <a:chExt cx="4960138" cy="32285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A20325-C938-483D-BE91-57EAA9234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297" y="1317620"/>
              <a:ext cx="4773135" cy="14916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9F7B1A-EE73-4673-B15C-4B9A58757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297" y="3054578"/>
              <a:ext cx="4773135" cy="149160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2DF356-1A51-43C8-A701-E766AD81394B}"/>
                </a:ext>
              </a:extLst>
            </p:cNvPr>
            <p:cNvSpPr txBox="1"/>
            <p:nvPr/>
          </p:nvSpPr>
          <p:spPr>
            <a:xfrm rot="16200000">
              <a:off x="3197158" y="1878756"/>
              <a:ext cx="1491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+mj-lt"/>
                </a:rPr>
                <a:t>Solar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8537C0-BE52-4D96-918E-D5B8A333307D}"/>
                </a:ext>
              </a:extLst>
            </p:cNvPr>
            <p:cNvSpPr txBox="1"/>
            <p:nvPr/>
          </p:nvSpPr>
          <p:spPr>
            <a:xfrm rot="16200000">
              <a:off x="3199495" y="3587072"/>
              <a:ext cx="1491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+mj-lt"/>
                </a:rPr>
                <a:t>Lunar</a:t>
              </a:r>
            </a:p>
          </p:txBody>
        </p:sp>
      </p:grp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94737E3-D177-4EBE-922F-836A5F95606B}"/>
              </a:ext>
            </a:extLst>
          </p:cNvPr>
          <p:cNvSpPr txBox="1">
            <a:spLocks/>
          </p:cNvSpPr>
          <p:nvPr/>
        </p:nvSpPr>
        <p:spPr>
          <a:xfrm>
            <a:off x="142875" y="877663"/>
            <a:ext cx="4000500" cy="4030887"/>
          </a:xfrm>
          <a:prstGeom prst="rect">
            <a:avLst/>
          </a:prstGeom>
        </p:spPr>
        <p:txBody>
          <a:bodyPr lIns="182880" tIns="91440" rIns="182880" bIns="91440" numCol="1">
            <a:norm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linear fit in shift vs pixel space (weighted toward the shifts with better certainty) gives the shift and stretch value you see in the product file.</a:t>
            </a:r>
          </a:p>
          <a:p>
            <a:r>
              <a:rPr lang="en-US" dirty="0"/>
              <a:t>This is the wavelength shift/stretch that is applied to all the pixels of the CCD for that event.</a:t>
            </a:r>
          </a:p>
        </p:txBody>
      </p:sp>
    </p:spTree>
    <p:extLst>
      <p:ext uri="{BB962C8B-B14F-4D97-AF65-F5344CB8AC3E}">
        <p14:creationId xmlns:p14="http://schemas.microsoft.com/office/powerpoint/2010/main" val="141751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4DE931-02B1-433D-AAFB-5F373B90D1BC}"/>
              </a:ext>
            </a:extLst>
          </p:cNvPr>
          <p:cNvSpPr/>
          <p:nvPr/>
        </p:nvSpPr>
        <p:spPr>
          <a:xfrm>
            <a:off x="142875" y="877664"/>
            <a:ext cx="8860587" cy="4030886"/>
          </a:xfrm>
          <a:prstGeom prst="roundRect">
            <a:avLst>
              <a:gd name="adj" fmla="val 3907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Ins="91440" numCol="2" rtlCol="0" anchor="t" anchorCtr="0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Wavelength Shift by Event Type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29, 2018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4A5B6D-75B7-4565-945A-C54072C8D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49" y="973242"/>
            <a:ext cx="6564902" cy="2051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AB9260-CDF7-40B5-8A71-ACE503A46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49" y="3004807"/>
            <a:ext cx="6564897" cy="20515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F38217-B1B0-4AF0-AC54-E79D79651D99}"/>
              </a:ext>
            </a:extLst>
          </p:cNvPr>
          <p:cNvSpPr txBox="1"/>
          <p:nvPr/>
        </p:nvSpPr>
        <p:spPr>
          <a:xfrm>
            <a:off x="2276475" y="1017431"/>
            <a:ext cx="5241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Sunrise</a:t>
            </a:r>
            <a:r>
              <a:rPr lang="en-US" sz="1200" b="1" dirty="0"/>
              <a:t>                                                             </a:t>
            </a:r>
            <a:r>
              <a:rPr lang="en-US" sz="1200" b="1" dirty="0">
                <a:solidFill>
                  <a:srgbClr val="0000FF"/>
                </a:solidFill>
              </a:rPr>
              <a:t>Sunset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9BAD7D-F188-43E9-8A26-3E930D2DE4FB}"/>
              </a:ext>
            </a:extLst>
          </p:cNvPr>
          <p:cNvSpPr txBox="1"/>
          <p:nvPr/>
        </p:nvSpPr>
        <p:spPr>
          <a:xfrm>
            <a:off x="2276475" y="3035670"/>
            <a:ext cx="5241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Moonrise</a:t>
            </a:r>
            <a:r>
              <a:rPr lang="en-US" sz="1200" b="1" dirty="0"/>
              <a:t>                                                              </a:t>
            </a:r>
            <a:r>
              <a:rPr lang="en-US" sz="1200" b="1" dirty="0">
                <a:solidFill>
                  <a:srgbClr val="0000FF"/>
                </a:solidFill>
              </a:rPr>
              <a:t>Moonset</a:t>
            </a:r>
          </a:p>
        </p:txBody>
      </p:sp>
    </p:spTree>
    <p:extLst>
      <p:ext uri="{BB962C8B-B14F-4D97-AF65-F5344CB8AC3E}">
        <p14:creationId xmlns:p14="http://schemas.microsoft.com/office/powerpoint/2010/main" val="360790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4DE931-02B1-433D-AAFB-5F373B90D1BC}"/>
              </a:ext>
            </a:extLst>
          </p:cNvPr>
          <p:cNvSpPr/>
          <p:nvPr/>
        </p:nvSpPr>
        <p:spPr>
          <a:xfrm>
            <a:off x="142875" y="877664"/>
            <a:ext cx="8860587" cy="4030886"/>
          </a:xfrm>
          <a:prstGeom prst="roundRect">
            <a:avLst>
              <a:gd name="adj" fmla="val 3907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Ins="91440" numCol="2" rtlCol="0" anchor="t" anchorCtr="0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Dependence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29, 2018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118CB-BB45-4178-8BA0-D460D04FB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8" y="1064307"/>
            <a:ext cx="4389120" cy="3657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B1F4EF-6478-43C4-88E8-F5D4CA9AD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4307"/>
            <a:ext cx="438912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96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4DE931-02B1-433D-AAFB-5F373B90D1BC}"/>
              </a:ext>
            </a:extLst>
          </p:cNvPr>
          <p:cNvSpPr/>
          <p:nvPr/>
        </p:nvSpPr>
        <p:spPr>
          <a:xfrm>
            <a:off x="142875" y="877664"/>
            <a:ext cx="8860587" cy="4030886"/>
          </a:xfrm>
          <a:prstGeom prst="roundRect">
            <a:avLst>
              <a:gd name="adj" fmla="val 3907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Ins="91440" numCol="2" rtlCol="0" anchor="t" anchorCtr="0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Wavelength Calibration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29, 2018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3D8173-4238-4D78-92F9-0AD3B6D64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1" y="952499"/>
            <a:ext cx="8732520" cy="3840481"/>
          </a:xfrm>
        </p:spPr>
        <p:txBody>
          <a:bodyPr/>
          <a:lstStyle/>
          <a:p>
            <a:r>
              <a:rPr lang="en-US" dirty="0"/>
              <a:t>Between V5.0 and V5.1, a more thorough wavelength calibration was performed to determine center wavelength for each of the 809 pixels of the SAGE III/ISS CCD spectrometer.</a:t>
            </a:r>
          </a:p>
          <a:p>
            <a:r>
              <a:rPr lang="en-US" dirty="0"/>
              <a:t>As part of this process, the instrument bandpass was independently characterized.</a:t>
            </a:r>
          </a:p>
          <a:p>
            <a:r>
              <a:rPr lang="en-US" dirty="0"/>
              <a:t>Shifts and stretches in the pixel vs wavelength relationship seem to be related to the thermal conditions/settings of the instrument. A routine is in place to adjust wavelengths on an event-by-event basis.</a:t>
            </a:r>
          </a:p>
          <a:p>
            <a:r>
              <a:rPr lang="en-US" dirty="0"/>
              <a:t>Calibration is necessarily an ongoing activity for this instrument and there is still room for improvement.</a:t>
            </a:r>
          </a:p>
        </p:txBody>
      </p:sp>
    </p:spTree>
    <p:extLst>
      <p:ext uri="{BB962C8B-B14F-4D97-AF65-F5344CB8AC3E}">
        <p14:creationId xmlns:p14="http://schemas.microsoft.com/office/powerpoint/2010/main" val="133259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4DE931-02B1-433D-AAFB-5F373B90D1BC}"/>
              </a:ext>
            </a:extLst>
          </p:cNvPr>
          <p:cNvSpPr/>
          <p:nvPr/>
        </p:nvSpPr>
        <p:spPr>
          <a:xfrm>
            <a:off x="142875" y="877664"/>
            <a:ext cx="8860587" cy="4030886"/>
          </a:xfrm>
          <a:prstGeom prst="roundRect">
            <a:avLst>
              <a:gd name="adj" fmla="val 3907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SpecCalShift</a:t>
            </a:r>
            <a:r>
              <a:rPr lang="en-US" dirty="0"/>
              <a:t> and </a:t>
            </a:r>
            <a:r>
              <a:rPr lang="en-US" dirty="0" err="1"/>
              <a:t>SpecCalStretch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29, 2018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39D1E2-D011-48AF-B75B-BE1F05748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" y="997632"/>
            <a:ext cx="8627745" cy="3811627"/>
          </a:xfrm>
          <a:solidFill>
            <a:schemeClr val="bg1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4DE931-02B1-433D-AAFB-5F373B90D1BC}"/>
              </a:ext>
            </a:extLst>
          </p:cNvPr>
          <p:cNvSpPr/>
          <p:nvPr/>
        </p:nvSpPr>
        <p:spPr>
          <a:xfrm>
            <a:off x="142875" y="877664"/>
            <a:ext cx="8860587" cy="4030886"/>
          </a:xfrm>
          <a:prstGeom prst="roundRect">
            <a:avLst>
              <a:gd name="adj" fmla="val 3907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Ins="91440" numCol="2" rtlCol="0" anchor="t" anchorCtr="0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Wavelength Calibration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29, 2018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39D1E2-D011-48AF-B75B-BE1F05748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78" y="1603099"/>
            <a:ext cx="4501393" cy="2049597"/>
          </a:xfrm>
          <a:solidFill>
            <a:schemeClr val="bg1"/>
          </a:solidFill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5BFC6D9-D844-42A3-82F0-E94C540A8B35}"/>
              </a:ext>
            </a:extLst>
          </p:cNvPr>
          <p:cNvSpPr txBox="1">
            <a:spLocks/>
          </p:cNvSpPr>
          <p:nvPr/>
        </p:nvSpPr>
        <p:spPr>
          <a:xfrm>
            <a:off x="142875" y="877663"/>
            <a:ext cx="4501393" cy="4030887"/>
          </a:xfrm>
          <a:prstGeom prst="rect">
            <a:avLst/>
          </a:prstGeom>
        </p:spPr>
        <p:txBody>
          <a:bodyPr lIns="182880" tIns="91440" rIns="182880" bIns="91440" numCol="1">
            <a:norm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 we determine the pixel-wavelength relationship for the SAGE III/ISS spectrometer?</a:t>
            </a:r>
          </a:p>
          <a:p>
            <a:r>
              <a:rPr lang="en-US" dirty="0"/>
              <a:t>Why do we need to shift and stretch the wavelength scale?</a:t>
            </a:r>
          </a:p>
          <a:p>
            <a:r>
              <a:rPr lang="en-US" dirty="0"/>
              <a:t>How different are the V5.1 wavelengths from V5.0?</a:t>
            </a:r>
          </a:p>
          <a:p>
            <a:r>
              <a:rPr lang="en-US" dirty="0"/>
              <a:t>What happened in November 2017?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4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4DE931-02B1-433D-AAFB-5F373B90D1BC}"/>
              </a:ext>
            </a:extLst>
          </p:cNvPr>
          <p:cNvSpPr/>
          <p:nvPr/>
        </p:nvSpPr>
        <p:spPr>
          <a:xfrm>
            <a:off x="142875" y="877664"/>
            <a:ext cx="8860587" cy="4030886"/>
          </a:xfrm>
          <a:prstGeom prst="roundRect">
            <a:avLst>
              <a:gd name="adj" fmla="val 3907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Ins="91440" numCol="2" rtlCol="0" anchor="t" anchorCtr="0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Calibration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29, 2018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5BFC6D9-D844-42A3-82F0-E94C540A8B35}"/>
              </a:ext>
            </a:extLst>
          </p:cNvPr>
          <p:cNvSpPr txBox="1">
            <a:spLocks/>
          </p:cNvSpPr>
          <p:nvPr/>
        </p:nvSpPr>
        <p:spPr>
          <a:xfrm>
            <a:off x="142875" y="877663"/>
            <a:ext cx="4501393" cy="2986971"/>
          </a:xfrm>
          <a:prstGeom prst="rect">
            <a:avLst/>
          </a:prstGeom>
        </p:spPr>
        <p:txBody>
          <a:bodyPr lIns="182880" tIns="91440" rIns="182880" bIns="91440" numCol="1">
            <a:norm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Exoatmospheric</a:t>
            </a:r>
            <a:r>
              <a:rPr lang="en-US" dirty="0"/>
              <a:t> scans of the solar disk</a:t>
            </a:r>
          </a:p>
          <a:p>
            <a:r>
              <a:rPr lang="en-US" dirty="0"/>
              <a:t>Center of Sun counts recorded for all 809 pixels of the CCD</a:t>
            </a:r>
          </a:p>
          <a:p>
            <a:r>
              <a:rPr lang="en-US" dirty="0"/>
              <a:t>Can be compared to reference solar spectrum (Chance &amp; </a:t>
            </a:r>
            <a:r>
              <a:rPr lang="en-US" dirty="0" err="1"/>
              <a:t>Kurucz</a:t>
            </a:r>
            <a:r>
              <a:rPr lang="en-US" dirty="0"/>
              <a:t> 2010)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8E6F4D-5AF0-48A3-99CE-009655742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97" y="881426"/>
            <a:ext cx="3576320" cy="2011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FF7086-941A-481B-A7AF-30498732C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97" y="2851320"/>
            <a:ext cx="3576320" cy="20116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51275F-A91C-4094-B570-3852DC734519}"/>
              </a:ext>
            </a:extLst>
          </p:cNvPr>
          <p:cNvSpPr txBox="1"/>
          <p:nvPr/>
        </p:nvSpPr>
        <p:spPr>
          <a:xfrm>
            <a:off x="142875" y="4265836"/>
            <a:ext cx="4501393" cy="643885"/>
          </a:xfrm>
          <a:prstGeom prst="rect">
            <a:avLst/>
          </a:prstGeom>
          <a:noFill/>
        </p:spPr>
        <p:txBody>
          <a:bodyPr wrap="square" rtlCol="0">
            <a:normAutofit fontScale="47500" lnSpcReduction="20000"/>
          </a:bodyPr>
          <a:lstStyle/>
          <a:p>
            <a:r>
              <a:rPr lang="en-US" dirty="0"/>
              <a:t>K. Chance and R.L. </a:t>
            </a:r>
            <a:r>
              <a:rPr lang="en-US" dirty="0" err="1"/>
              <a:t>Kurucz</a:t>
            </a:r>
            <a:r>
              <a:rPr lang="en-US" dirty="0"/>
              <a:t>, “An improved high-resolution solar reference spectrum for earth’s atmosphere measurements in the ultraviolet, visible, and near infrared”, </a:t>
            </a:r>
            <a:r>
              <a:rPr lang="en-US" i="1" dirty="0"/>
              <a:t>Journal of Quantitative Spectroscopy &amp; Radiative Transfer</a:t>
            </a:r>
            <a:r>
              <a:rPr lang="en-US" dirty="0"/>
              <a:t>, vol. 111. pp 1289-1295, 2010.</a:t>
            </a:r>
          </a:p>
        </p:txBody>
      </p:sp>
    </p:spTree>
    <p:extLst>
      <p:ext uri="{BB962C8B-B14F-4D97-AF65-F5344CB8AC3E}">
        <p14:creationId xmlns:p14="http://schemas.microsoft.com/office/powerpoint/2010/main" val="18412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4DE931-02B1-433D-AAFB-5F373B90D1BC}"/>
              </a:ext>
            </a:extLst>
          </p:cNvPr>
          <p:cNvSpPr/>
          <p:nvPr/>
        </p:nvSpPr>
        <p:spPr>
          <a:xfrm>
            <a:off x="142875" y="877664"/>
            <a:ext cx="8860587" cy="4030886"/>
          </a:xfrm>
          <a:prstGeom prst="roundRect">
            <a:avLst>
              <a:gd name="adj" fmla="val 3907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Ins="91440" numCol="2" rtlCol="0" anchor="t" anchorCtr="0">
            <a:normAutofit/>
          </a:bodyPr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Pixel-to-Wavelength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29, 2018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5BFC6D9-D844-42A3-82F0-E94C540A8B35}"/>
              </a:ext>
            </a:extLst>
          </p:cNvPr>
          <p:cNvSpPr txBox="1">
            <a:spLocks/>
          </p:cNvSpPr>
          <p:nvPr/>
        </p:nvSpPr>
        <p:spPr>
          <a:xfrm>
            <a:off x="140539" y="877663"/>
            <a:ext cx="4730510" cy="4030887"/>
          </a:xfrm>
          <a:prstGeom prst="rect">
            <a:avLst/>
          </a:prstGeom>
        </p:spPr>
        <p:txBody>
          <a:bodyPr lIns="182880" tIns="91440" rIns="182880" bIns="91440" numCol="1">
            <a:normAutofit fontScale="77500" lnSpcReduction="20000"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instrument manufacturer provided a pixel-to-wavelength map (the “Ball” map).</a:t>
            </a:r>
          </a:p>
          <a:p>
            <a:r>
              <a:rPr lang="en-US" dirty="0"/>
              <a:t>For V5.0, we compared this spectral calibration data to a solar spectrum and determined the shift necessary to line up with a few Fraunhofer lines.  Wavelengths across the CCD were adjusted according to a straight-line fit of those shifts.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V5.1 we took the Ball map and similarly fit our data to solar features, but did not limit the fitting to a few lines.</a:t>
            </a:r>
          </a:p>
          <a:p>
            <a:r>
              <a:rPr lang="en-US" dirty="0"/>
              <a:t>To get a better handle on the pixel vs wavelength relationship, we looked at its departure from linear and ultimately based our nominal pixel-to-wavelength map on the polynomials you see here.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1EBD8F-95A9-4E9A-98EF-AF85012DF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028" y="1092679"/>
            <a:ext cx="2252187" cy="1800427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5E9815B-4CED-41F0-A930-D2F9F2D43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26" y="1091357"/>
            <a:ext cx="2252187" cy="1801749"/>
          </a:xfrm>
          <a:prstGeom prst="rect">
            <a:avLst/>
          </a:prstGeom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3360D8EB-1EE0-45EB-9848-D7C4D54661D3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69" y="2743420"/>
            <a:ext cx="4917057" cy="2087371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C3295069-33A3-419D-9725-E742E9D02CCE}"/>
              </a:ext>
            </a:extLst>
          </p:cNvPr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20" y="2743421"/>
            <a:ext cx="4917057" cy="20873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7A7565-E247-4637-9655-D34B0F7C97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42" y="838051"/>
            <a:ext cx="4110109" cy="41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4DE931-02B1-433D-AAFB-5F373B90D1BC}"/>
              </a:ext>
            </a:extLst>
          </p:cNvPr>
          <p:cNvSpPr/>
          <p:nvPr/>
        </p:nvSpPr>
        <p:spPr>
          <a:xfrm>
            <a:off x="142875" y="877664"/>
            <a:ext cx="8860587" cy="4030886"/>
          </a:xfrm>
          <a:prstGeom prst="roundRect">
            <a:avLst>
              <a:gd name="adj" fmla="val 3907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Ins="91440" numCol="2" rtlCol="0" anchor="t" anchorCtr="0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Bandpass Characterization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29, 2018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5BFC6D9-D844-42A3-82F0-E94C540A8B35}"/>
              </a:ext>
            </a:extLst>
          </p:cNvPr>
          <p:cNvSpPr txBox="1">
            <a:spLocks/>
          </p:cNvSpPr>
          <p:nvPr/>
        </p:nvSpPr>
        <p:spPr>
          <a:xfrm>
            <a:off x="4917439" y="877663"/>
            <a:ext cx="4083685" cy="4030887"/>
          </a:xfrm>
          <a:prstGeom prst="rect">
            <a:avLst/>
          </a:prstGeom>
        </p:spPr>
        <p:txBody>
          <a:bodyPr lIns="182880" tIns="91440" rIns="182880" bIns="91440" numCol="1">
            <a:normAutofit fontScale="92500"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Scaling the solar spectrum to the counts spectrum suggests a difference in resolution.</a:t>
            </a:r>
          </a:p>
          <a:p>
            <a:r>
              <a:rPr lang="en-US" dirty="0"/>
              <a:t>Assuming a gaussian for the instrumental profile of the SAGE III/ISS spectrometer, we can solve for the FWHM.</a:t>
            </a:r>
          </a:p>
          <a:p>
            <a:r>
              <a:rPr lang="en-US" dirty="0"/>
              <a:t>We want to see what FWHM gaussian, when convolved with the solar spectrum, gives the best fit to counts.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8871A-F20F-465B-9A66-0023EB229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7" y="1200326"/>
            <a:ext cx="4876172" cy="2742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64729-B4D3-4649-8F83-3BB9F975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3" y="1200326"/>
            <a:ext cx="4872160" cy="2742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958B28-98D4-4C3D-98C2-7515E1B43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9" y="1201454"/>
            <a:ext cx="4872160" cy="274058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438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4DE931-02B1-433D-AAFB-5F373B90D1BC}"/>
              </a:ext>
            </a:extLst>
          </p:cNvPr>
          <p:cNvSpPr/>
          <p:nvPr/>
        </p:nvSpPr>
        <p:spPr>
          <a:xfrm>
            <a:off x="142875" y="877664"/>
            <a:ext cx="8860587" cy="4030886"/>
          </a:xfrm>
          <a:prstGeom prst="roundRect">
            <a:avLst>
              <a:gd name="adj" fmla="val 3907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Ins="91440" numCol="2" rtlCol="0" anchor="t" anchorCtr="0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Bandpass Characterization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29, 2018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5BFC6D9-D844-42A3-82F0-E94C540A8B35}"/>
              </a:ext>
            </a:extLst>
          </p:cNvPr>
          <p:cNvSpPr txBox="1">
            <a:spLocks/>
          </p:cNvSpPr>
          <p:nvPr/>
        </p:nvSpPr>
        <p:spPr>
          <a:xfrm>
            <a:off x="140538" y="877663"/>
            <a:ext cx="4079038" cy="4030887"/>
          </a:xfrm>
          <a:prstGeom prst="rect">
            <a:avLst/>
          </a:prstGeom>
        </p:spPr>
        <p:txBody>
          <a:bodyPr lIns="182880" tIns="91440" rIns="182880" bIns="91440" numCol="1">
            <a:norm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Repeating this process across all pixels, we can determine FWHM as a function of pixel.</a:t>
            </a:r>
          </a:p>
          <a:p>
            <a:r>
              <a:rPr lang="en-US" dirty="0"/>
              <a:t>Lunar </a:t>
            </a:r>
            <a:r>
              <a:rPr lang="en-US" dirty="0" err="1"/>
              <a:t>exoatmospheric</a:t>
            </a:r>
            <a:r>
              <a:rPr lang="en-US" dirty="0"/>
              <a:t> data may also be used.</a:t>
            </a:r>
          </a:p>
          <a:p>
            <a:r>
              <a:rPr lang="en-US" dirty="0"/>
              <a:t>These results are fairly consistent across time and event type.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4F31EA-87FC-480B-AAAB-2A001EE36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401" y="1230011"/>
            <a:ext cx="5152278" cy="2683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C5A739-D576-4CF3-A7E3-33FFBDC89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401" y="1230011"/>
            <a:ext cx="5152277" cy="2683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1CD57A-4494-4FF7-B1FE-5CEE7CDF05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402" y="1230011"/>
            <a:ext cx="5152278" cy="26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2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4DE931-02B1-433D-AAFB-5F373B90D1BC}"/>
              </a:ext>
            </a:extLst>
          </p:cNvPr>
          <p:cNvSpPr/>
          <p:nvPr/>
        </p:nvSpPr>
        <p:spPr>
          <a:xfrm>
            <a:off x="140538" y="877664"/>
            <a:ext cx="8860587" cy="4030886"/>
          </a:xfrm>
          <a:prstGeom prst="roundRect">
            <a:avLst>
              <a:gd name="adj" fmla="val 3907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Ins="91440" numCol="2" rtlCol="0" anchor="t" anchorCtr="0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Bandpass Characterization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29, 2018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5BFC6D9-D844-42A3-82F0-E94C540A8B35}"/>
              </a:ext>
            </a:extLst>
          </p:cNvPr>
          <p:cNvSpPr txBox="1">
            <a:spLocks/>
          </p:cNvSpPr>
          <p:nvPr/>
        </p:nvSpPr>
        <p:spPr>
          <a:xfrm>
            <a:off x="142875" y="877663"/>
            <a:ext cx="4000500" cy="4030887"/>
          </a:xfrm>
          <a:prstGeom prst="rect">
            <a:avLst/>
          </a:prstGeom>
        </p:spPr>
        <p:txBody>
          <a:bodyPr lIns="182880" tIns="91440" rIns="182880" bIns="91440" numCol="1">
            <a:normAutofit lnSpcReduction="10000"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With this resolution information, we can create a solar spectrum that should compare well with our CCD.</a:t>
            </a:r>
          </a:p>
          <a:p>
            <a:r>
              <a:rPr lang="en-US" dirty="0"/>
              <a:t>Knowing the solar irradiance spectrum, as our instrument sees it, is also important when generating the absorption cross section databases for our retrievals.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EAF57C-081E-4944-82EF-7F1D0C542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73" y="1458611"/>
            <a:ext cx="4770626" cy="2683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7F59C7-5DAF-413C-B704-4D778E6EF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73" y="1458610"/>
            <a:ext cx="4770626" cy="26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0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4DE931-02B1-433D-AAFB-5F373B90D1BC}"/>
              </a:ext>
            </a:extLst>
          </p:cNvPr>
          <p:cNvSpPr/>
          <p:nvPr/>
        </p:nvSpPr>
        <p:spPr>
          <a:xfrm>
            <a:off x="131157" y="877664"/>
            <a:ext cx="8860587" cy="4030886"/>
          </a:xfrm>
          <a:prstGeom prst="roundRect">
            <a:avLst>
              <a:gd name="adj" fmla="val 3907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Ins="91440" numCol="2" rtlCol="0" anchor="t" anchorCtr="0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Event-By-Event Calibration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29, 2018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C5BFC6D9-D844-42A3-82F0-E94C540A8B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877" y="877663"/>
                <a:ext cx="4193334" cy="4030887"/>
              </a:xfrm>
              <a:prstGeom prst="rect">
                <a:avLst/>
              </a:prstGeom>
            </p:spPr>
            <p:txBody>
              <a:bodyPr lIns="182880" tIns="91440" rIns="182880" bIns="91440" numCol="1">
                <a:normAutofit fontScale="92500"/>
              </a:bodyPr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>
                      <a:lumMod val="75000"/>
                    </a:schemeClr>
                  </a:buClr>
                  <a:buFont typeface="Wingdings" pitchFamily="29" charset="2"/>
                  <a:buChar char="Ø"/>
                  <a:defRPr sz="2100" b="1" kern="1200">
                    <a:solidFill>
                      <a:schemeClr val="tx1"/>
                    </a:solidFill>
                    <a:latin typeface="Arial"/>
                    <a:ea typeface="ヒラギノ角ゴ Pro W3" pitchFamily="-109" charset="-128"/>
                    <a:cs typeface="Arial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29" charset="0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ヒラギノ角ゴ Pro W3" pitchFamily="-109" charset="-128"/>
                    <a:cs typeface="Arial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9" charset="2"/>
                  <a:buChar char="§"/>
                  <a:defRPr sz="1500" kern="1200">
                    <a:solidFill>
                      <a:schemeClr val="tx1"/>
                    </a:solidFill>
                    <a:latin typeface="Arial"/>
                    <a:ea typeface="ＭＳ Ｐゴシック" pitchFamily="-105" charset="-128"/>
                    <a:cs typeface="Arial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Courier New" pitchFamily="29" charset="0"/>
                  <a:buChar char="o"/>
                  <a:defRPr kern="1200">
                    <a:solidFill>
                      <a:schemeClr val="tx1"/>
                    </a:solidFill>
                    <a:latin typeface="Arial"/>
                    <a:ea typeface="ＭＳ Ｐゴシック" pitchFamily="-105" charset="-128"/>
                    <a:cs typeface="Arial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29" charset="0"/>
                  <a:buChar char="•"/>
                  <a:defRPr kern="1200">
                    <a:solidFill>
                      <a:schemeClr val="tx1"/>
                    </a:solidFill>
                    <a:latin typeface="Arial"/>
                    <a:ea typeface="ヒラギノ角ゴ Pro W3" charset="-128"/>
                    <a:cs typeface="Arial"/>
                  </a:defRPr>
                </a:lvl5pPr>
                <a:lvl6pPr marL="1885903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95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86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77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 multiple linear regression is used to fit the counts to the convolved reference solar spectrum.</a:t>
                </a:r>
              </a:p>
              <a:p>
                <a:r>
                  <a:rPr lang="en-US" dirty="0"/>
                  <a:t>11-pixel window centered on each pixel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baseline="-2500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baseline="-2500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𝒅𝑺</m:t>
                            </m:r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</m:d>
                          </m:e>
                        </m:eqAr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baseline="-2500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br>
                  <a:rPr lang="en-US" b="1" dirty="0"/>
                </a:br>
                <a:r>
                  <a:rPr lang="en-US" sz="1200" dirty="0"/>
                  <a:t>where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</m:d>
                  </m:oMath>
                </a14:m>
                <a:r>
                  <a:rPr lang="en-US" sz="1200" dirty="0"/>
                  <a:t> is the solar spectrum,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</m:d>
                  </m:oMath>
                </a14:m>
                <a:r>
                  <a:rPr lang="en-US" sz="1200" dirty="0"/>
                  <a:t> is the instrument counts spectrum, and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1200" dirty="0"/>
                  <a:t> represents a filtering term 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, when calculated by the MLR routine, is the wavelength shift for the window</a:t>
                </a:r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C5BFC6D9-D844-42A3-82F0-E94C540A8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7" y="877663"/>
                <a:ext cx="4193334" cy="4030887"/>
              </a:xfrm>
              <a:prstGeom prst="rect">
                <a:avLst/>
              </a:prstGeom>
              <a:blipFill>
                <a:blip r:embed="rId2"/>
                <a:stretch>
                  <a:fillRect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257F138-1ABD-4E37-BB25-F12D0D3E8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77" y="1135569"/>
            <a:ext cx="3515073" cy="351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47982</TotalTime>
  <Words>551</Words>
  <Application>Microsoft Macintosh PowerPoint</Application>
  <PresentationFormat>On-screen Show (16:9)</PresentationFormat>
  <Paragraphs>64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ヒラギノ角ゴ Pro W3</vt:lpstr>
      <vt:lpstr>Arial</vt:lpstr>
      <vt:lpstr>Calibri</vt:lpstr>
      <vt:lpstr>Cambria Math</vt:lpstr>
      <vt:lpstr>Courier New</vt:lpstr>
      <vt:lpstr>Helvetica Neue</vt:lpstr>
      <vt:lpstr>Wingdings</vt:lpstr>
      <vt:lpstr>1_Office Theme</vt:lpstr>
      <vt:lpstr>PowerPoint Presentation</vt:lpstr>
      <vt:lpstr>SpecCalShift and SpecCalStretch</vt:lpstr>
      <vt:lpstr>Wavelength Calibration</vt:lpstr>
      <vt:lpstr>Spectral Calibration Data</vt:lpstr>
      <vt:lpstr>Pixel-to-Wavelength</vt:lpstr>
      <vt:lpstr>Bandpass Characterization</vt:lpstr>
      <vt:lpstr>Bandpass Characterization</vt:lpstr>
      <vt:lpstr>Bandpass Characterization</vt:lpstr>
      <vt:lpstr>Event-By-Event Calibration</vt:lpstr>
      <vt:lpstr>Event-By-Event Calibration</vt:lpstr>
      <vt:lpstr>Wavelength Shift by Event Type</vt:lpstr>
      <vt:lpstr>Thermal Dependence</vt:lpstr>
      <vt:lpstr>Wavelength Calibration</vt:lpstr>
    </vt:vector>
  </TitlesOfParts>
  <Company>ODIN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Behun</dc:creator>
  <cp:lastModifiedBy>allison.b.leybold@nasa.gov</cp:lastModifiedBy>
  <cp:revision>1115</cp:revision>
  <cp:lastPrinted>2011-12-08T16:21:20Z</cp:lastPrinted>
  <dcterms:created xsi:type="dcterms:W3CDTF">2012-04-24T19:27:23Z</dcterms:created>
  <dcterms:modified xsi:type="dcterms:W3CDTF">2018-10-29T20:00:19Z</dcterms:modified>
</cp:coreProperties>
</file>