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4"/>
  </p:notesMasterIdLst>
  <p:sldIdLst>
    <p:sldId id="323" r:id="rId2"/>
    <p:sldId id="324" r:id="rId3"/>
    <p:sldId id="331" r:id="rId4"/>
    <p:sldId id="326" r:id="rId5"/>
    <p:sldId id="268" r:id="rId6"/>
    <p:sldId id="322" r:id="rId7"/>
    <p:sldId id="327" r:id="rId8"/>
    <p:sldId id="267" r:id="rId9"/>
    <p:sldId id="328" r:id="rId10"/>
    <p:sldId id="256" r:id="rId11"/>
    <p:sldId id="281" r:id="rId12"/>
    <p:sldId id="32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3D37ED-9C68-0F49-BBC1-E10C7AA7B7D5}">
          <p14:sldIdLst>
            <p14:sldId id="323"/>
            <p14:sldId id="324"/>
            <p14:sldId id="331"/>
            <p14:sldId id="326"/>
            <p14:sldId id="268"/>
            <p14:sldId id="322"/>
            <p14:sldId id="327"/>
            <p14:sldId id="267"/>
            <p14:sldId id="328"/>
            <p14:sldId id="256"/>
            <p14:sldId id="281"/>
            <p14:sldId id="329"/>
          </p14:sldIdLst>
        </p14:section>
        <p14:section name="Untitled Section" id="{D64C6B69-931C-B54D-A255-1BC7A4699AF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CE4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3"/>
    <p:restoredTop sz="94712"/>
  </p:normalViewPr>
  <p:slideViewPr>
    <p:cSldViewPr snapToGrid="0" snapToObjects="1">
      <p:cViewPr varScale="1">
        <p:scale>
          <a:sx n="103" d="100"/>
          <a:sy n="103" d="100"/>
        </p:scale>
        <p:origin x="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E1144-46C7-6D48-ACAC-BF02AE3A2072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B09A6-6B46-5547-A628-8E31201C4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2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E54D8-D6B6-CD49-BC17-98107B81D2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0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58" y="422998"/>
            <a:ext cx="6496946" cy="793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457200"/>
            <a:ext cx="2114550" cy="56689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91250" cy="5668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3425" y="6503988"/>
            <a:ext cx="1905000" cy="3540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5AF7A56-4EFB-4426-9B8C-1D57E91EFB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58" y="422998"/>
            <a:ext cx="6496946" cy="793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58" y="422998"/>
            <a:ext cx="6496946" cy="793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58" y="422998"/>
            <a:ext cx="6496946" cy="793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FFFF">
                <a:gamma/>
                <a:tint val="0"/>
                <a:invGamma/>
              </a:srgbClr>
            </a:gs>
            <a:gs pos="100000">
              <a:srgbClr val="DD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77813" y="1343025"/>
            <a:ext cx="86487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1585732" y="244475"/>
            <a:ext cx="6504972" cy="282575"/>
          </a:xfrm>
          <a:prstGeom prst="rect">
            <a:avLst/>
          </a:prstGeom>
          <a:solidFill>
            <a:srgbClr val="0099CC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482600" y="150813"/>
            <a:ext cx="822325" cy="188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2058" tIns="41029" rIns="82058" bIns="41029">
            <a:spAutoFit/>
          </a:bodyPr>
          <a:lstStyle/>
          <a:p>
            <a:pPr algn="l" defTabSz="820738">
              <a:spcBef>
                <a:spcPct val="50000"/>
              </a:spcBef>
            </a:pPr>
            <a:endParaRPr lang="en-US" sz="700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3886200" y="2438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6" name="Text Box 62"/>
          <p:cNvSpPr txBox="1">
            <a:spLocks noChangeArrowheads="1"/>
          </p:cNvSpPr>
          <p:nvPr/>
        </p:nvSpPr>
        <p:spPr bwMode="auto">
          <a:xfrm>
            <a:off x="7467600" y="3581400"/>
            <a:ext cx="12192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1097" name="Picture 73" descr="nas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39133" y="380395"/>
            <a:ext cx="762615" cy="64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510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60000"/>
        </a:spcBef>
        <a:spcAft>
          <a:spcPct val="0"/>
        </a:spcAft>
        <a:buSzPct val="70000"/>
        <a:buFont typeface="Wingdings" pitchFamily="2" charset="2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04788" algn="l" rtl="0" eaLnBrk="0" fontAlgn="base" hangingPunct="0">
        <a:spcBef>
          <a:spcPct val="30000"/>
        </a:spcBef>
        <a:spcAft>
          <a:spcPct val="0"/>
        </a:spcAft>
        <a:defRPr sz="1400" b="1">
          <a:solidFill>
            <a:schemeClr val="tx1"/>
          </a:solidFill>
          <a:latin typeface="+mn-lt"/>
        </a:defRPr>
      </a:lvl2pPr>
      <a:lvl3pPr marL="989013" indent="-214313" algn="l" rtl="0" eaLnBrk="0" fontAlgn="base" hangingPunct="0">
        <a:spcBef>
          <a:spcPct val="30000"/>
        </a:spcBef>
        <a:spcAft>
          <a:spcPct val="0"/>
        </a:spcAft>
        <a:defRPr sz="1300" b="1">
          <a:solidFill>
            <a:schemeClr val="tx1"/>
          </a:solidFill>
          <a:latin typeface="+mn-lt"/>
        </a:defRPr>
      </a:lvl3pPr>
      <a:lvl4pPr marL="1601788" indent="-231775" algn="l" rtl="0" eaLnBrk="0" fontAlgn="base" hangingPunct="0">
        <a:spcBef>
          <a:spcPct val="3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0018" y="1873897"/>
            <a:ext cx="5675243" cy="59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charset="0"/>
                <a:ea typeface="Calibri" charset="0"/>
                <a:cs typeface="Times New Roman" charset="0"/>
              </a:rPr>
              <a:t>SAGE III Limb Scatter Retrievals</a:t>
            </a:r>
            <a:endParaRPr lang="en-US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572724"/>
              </p:ext>
            </p:extLst>
          </p:nvPr>
        </p:nvGraphicFramePr>
        <p:xfrm>
          <a:off x="705140" y="3224188"/>
          <a:ext cx="774688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9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Glen Jaross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P.K.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Bhartia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Natalya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Kramarova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NASA Goddard Space Flight Center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dirty="0"/>
                        <a:t>Ghassan Taha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Universities Space Research Association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dirty="0"/>
                        <a:t>Philippe Xu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Science Applications International Corp.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07038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003" y="6550223"/>
            <a:ext cx="3229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SAGE 3 STM, 31-Oct., 2018</a:t>
            </a:r>
          </a:p>
        </p:txBody>
      </p:sp>
    </p:spTree>
    <p:extLst>
      <p:ext uri="{BB962C8B-B14F-4D97-AF65-F5344CB8AC3E}">
        <p14:creationId xmlns:p14="http://schemas.microsoft.com/office/powerpoint/2010/main" val="86187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087E9-1580-674A-BBD6-69F041AB3AF3}"/>
              </a:ext>
            </a:extLst>
          </p:cNvPr>
          <p:cNvSpPr txBox="1"/>
          <p:nvPr/>
        </p:nvSpPr>
        <p:spPr>
          <a:xfrm>
            <a:off x="922099" y="1202000"/>
            <a:ext cx="73275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Radiances from each scan on a common time stamp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Solar angles calculated at 35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Radiances interpolated or smoothed to uniform 1 km grid and OMPS wavelengths/bandpass (initial version)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Additional stray light or tangent height corrections applied as necessary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0B60AD-CA61-CD42-BDB2-82B6DDCC4CB3}"/>
              </a:ext>
            </a:extLst>
          </p:cNvPr>
          <p:cNvGrpSpPr/>
          <p:nvPr/>
        </p:nvGrpSpPr>
        <p:grpSpPr>
          <a:xfrm>
            <a:off x="1243375" y="3369302"/>
            <a:ext cx="6444915" cy="3091113"/>
            <a:chOff x="946812" y="2827922"/>
            <a:chExt cx="6444915" cy="3091113"/>
          </a:xfrm>
        </p:grpSpPr>
        <p:sp>
          <p:nvSpPr>
            <p:cNvPr id="5" name="TextBox 4"/>
            <p:cNvSpPr txBox="1"/>
            <p:nvPr/>
          </p:nvSpPr>
          <p:spPr>
            <a:xfrm>
              <a:off x="946812" y="2827922"/>
              <a:ext cx="1516768" cy="9464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OMPS Level 1B</a:t>
              </a:r>
            </a:p>
            <a:p>
              <a:r>
                <a:rPr lang="en-US" sz="1050" dirty="0"/>
                <a:t>(</a:t>
              </a:r>
              <a:r>
                <a:rPr lang="en-US" sz="1050" dirty="0" err="1"/>
                <a:t>geolocated</a:t>
              </a:r>
              <a:r>
                <a:rPr lang="en-US" sz="1050" dirty="0"/>
                <a:t>, calibrated, irregular spectral/spatial sampling)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55556" y="2908714"/>
              <a:ext cx="1538345" cy="784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OMPS Level 1G</a:t>
              </a:r>
            </a:p>
            <a:p>
              <a:r>
                <a:rPr lang="en-US" sz="1050" dirty="0"/>
                <a:t>(</a:t>
              </a:r>
              <a:r>
                <a:rPr lang="en-US" sz="1050" dirty="0" err="1"/>
                <a:t>geolocated</a:t>
              </a:r>
              <a:r>
                <a:rPr lang="en-US" sz="1050" dirty="0"/>
                <a:t>, calibrated, uniform spectral/spatial grid)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77854" y="3558610"/>
              <a:ext cx="1128349" cy="9925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Level 2 Aerosol</a:t>
              </a:r>
            </a:p>
            <a:p>
              <a:r>
                <a:rPr lang="en-US" sz="1050" dirty="0"/>
                <a:t>675 nm extinction coefficients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69617" y="3558610"/>
              <a:ext cx="1022110" cy="9925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Level 2 Ozone</a:t>
              </a:r>
            </a:p>
            <a:p>
              <a:r>
                <a:rPr lang="en-US" sz="1050" dirty="0"/>
                <a:t>Number density vertical profile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1948" y="4205725"/>
              <a:ext cx="1491632" cy="7848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SAGE Level 1B</a:t>
              </a:r>
            </a:p>
            <a:p>
              <a:r>
                <a:rPr lang="en-US" sz="1050" dirty="0"/>
                <a:t>(</a:t>
              </a:r>
              <a:r>
                <a:rPr lang="en-US" sz="1050" dirty="0" err="1"/>
                <a:t>geolocated</a:t>
              </a:r>
              <a:r>
                <a:rPr lang="en-US" sz="1050" dirty="0"/>
                <a:t>, calibrated, irregular spatial sampling)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5556" y="4205725"/>
              <a:ext cx="1538345" cy="78483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SAGE Level 1G</a:t>
              </a:r>
            </a:p>
            <a:p>
              <a:r>
                <a:rPr lang="en-US" sz="1050" dirty="0"/>
                <a:t>(</a:t>
              </a:r>
              <a:r>
                <a:rPr lang="en-US" sz="1050" dirty="0" err="1"/>
                <a:t>geolocated</a:t>
              </a:r>
              <a:r>
                <a:rPr lang="en-US" sz="1050" dirty="0"/>
                <a:t>, calibrated, uniform spectral/spatial grid)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8662" y="5502736"/>
              <a:ext cx="662352" cy="4154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/>
                <a:t>Existing Code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16729" y="5502736"/>
              <a:ext cx="565583" cy="41549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New Code</a:t>
              </a:r>
            </a:p>
          </p:txBody>
        </p:sp>
        <p:cxnSp>
          <p:nvCxnSpPr>
            <p:cNvPr id="15" name="Straight Arrow Connector 14"/>
            <p:cNvCxnSpPr>
              <a:cxnSpLocks/>
              <a:stCxn id="5" idx="3"/>
              <a:endCxn id="6" idx="1"/>
            </p:cNvCxnSpPr>
            <p:nvPr/>
          </p:nvCxnSpPr>
          <p:spPr>
            <a:xfrm>
              <a:off x="2463580" y="3301129"/>
              <a:ext cx="29197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  <a:stCxn id="9" idx="3"/>
              <a:endCxn id="10" idx="1"/>
            </p:cNvCxnSpPr>
            <p:nvPr/>
          </p:nvCxnSpPr>
          <p:spPr>
            <a:xfrm>
              <a:off x="2463580" y="4598140"/>
              <a:ext cx="29197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293901" y="3272712"/>
              <a:ext cx="583953" cy="5526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293901" y="4111119"/>
              <a:ext cx="583953" cy="4855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7" idx="3"/>
              <a:endCxn id="8" idx="1"/>
            </p:cNvCxnSpPr>
            <p:nvPr/>
          </p:nvCxnSpPr>
          <p:spPr>
            <a:xfrm>
              <a:off x="6006203" y="4054900"/>
              <a:ext cx="363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6CDDEC-4D1D-874B-B4D5-00B4679B2130}"/>
                </a:ext>
              </a:extLst>
            </p:cNvPr>
            <p:cNvSpPr txBox="1"/>
            <p:nvPr/>
          </p:nvSpPr>
          <p:spPr>
            <a:xfrm>
              <a:off x="1220993" y="5503537"/>
              <a:ext cx="741954" cy="41549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Provided by </a:t>
              </a:r>
              <a:r>
                <a:rPr lang="en-US" sz="1050" dirty="0" err="1"/>
                <a:t>LaRC</a:t>
              </a:r>
              <a:endParaRPr lang="en-US" sz="1050" dirty="0"/>
            </a:p>
          </p:txBody>
        </p:sp>
      </p:grpSp>
      <p:sp>
        <p:nvSpPr>
          <p:cNvPr id="20" name="Text Box 3">
            <a:extLst>
              <a:ext uri="{FF2B5EF4-FFF2-40B4-BE49-F238E27FC236}">
                <a16:creationId xmlns:a16="http://schemas.microsoft.com/office/drawing/2014/main" id="{FB1E5E4C-A39C-F741-B2FC-0B6CD1FB1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815" y="659055"/>
            <a:ext cx="6374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/>
              <a:t>Convert SAGE Level 1B to OMPS-like L1</a:t>
            </a:r>
          </a:p>
        </p:txBody>
      </p:sp>
    </p:spTree>
    <p:extLst>
      <p:ext uri="{BB962C8B-B14F-4D97-AF65-F5344CB8AC3E}">
        <p14:creationId xmlns:p14="http://schemas.microsoft.com/office/powerpoint/2010/main" val="418759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384A04-AF71-CF45-9291-28E6B049466E}"/>
              </a:ext>
            </a:extLst>
          </p:cNvPr>
          <p:cNvSpPr txBox="1"/>
          <p:nvPr/>
        </p:nvSpPr>
        <p:spPr>
          <a:xfrm>
            <a:off x="1533745" y="698307"/>
            <a:ext cx="286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Timeline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2B040-153F-9C44-9BF9-DA78022F9C8F}"/>
              </a:ext>
            </a:extLst>
          </p:cNvPr>
          <p:cNvSpPr txBox="1"/>
          <p:nvPr/>
        </p:nvSpPr>
        <p:spPr>
          <a:xfrm>
            <a:off x="457652" y="1652792"/>
            <a:ext cx="86863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32CE4"/>
                </a:solidFill>
              </a:rPr>
              <a:t>Phase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Convert SAGE L1B to OMPS L1G format (degrade SAGE bandwidth in VIS)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Generate basic ”OMPS” O3 and AER675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Initial software package to </a:t>
            </a:r>
            <a:r>
              <a:rPr lang="en-US" dirty="0" err="1"/>
              <a:t>LaRC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Begin RTM residuals evaluation using MLS, OMPS profiles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000" dirty="0">
                <a:solidFill>
                  <a:srgbClr val="032CE4"/>
                </a:solidFill>
              </a:rPr>
              <a:t>Phase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Introduce empirical calibration corrections in L1G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Modified retrievals working at SAGE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Continue residuals </a:t>
            </a:r>
            <a:r>
              <a:rPr lang="en-US" dirty="0" err="1"/>
              <a:t>eval</a:t>
            </a:r>
            <a:r>
              <a:rPr lang="en-US" dirty="0"/>
              <a:t>. with SAGE SO profiles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000" dirty="0">
                <a:solidFill>
                  <a:srgbClr val="032CE4"/>
                </a:solidFill>
              </a:rPr>
              <a:t>Phase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Multi-wavelength aerosol extinctions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Final software package to </a:t>
            </a:r>
            <a:r>
              <a:rPr lang="en-US" dirty="0" err="1"/>
              <a:t>LaRC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92399" y="696001"/>
            <a:ext cx="589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6648" y="1800865"/>
            <a:ext cx="7437666" cy="23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LS Team will deliver LS retrieval software in 2 stages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Team will evaluate and attempt to correct stray light and other errors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Work started to make LS retrieval codes instrument agnostic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We need:</a:t>
            </a:r>
          </a:p>
          <a:p>
            <a:pPr marL="742950" lvl="1" indent="-285750">
              <a:lnSpc>
                <a:spcPct val="150000"/>
              </a:lnSpc>
              <a:buFont typeface="System Font Regular"/>
              <a:buChar char="-"/>
            </a:pPr>
            <a:r>
              <a:rPr lang="en-US" dirty="0"/>
              <a:t>L1B LS product definition / sample products</a:t>
            </a:r>
          </a:p>
          <a:p>
            <a:pPr marL="742950" lvl="1" indent="-285750">
              <a:lnSpc>
                <a:spcPct val="150000"/>
              </a:lnSpc>
              <a:buFont typeface="System Font Regular"/>
              <a:buChar char="-"/>
            </a:pPr>
            <a:r>
              <a:rPr lang="en-US" dirty="0"/>
              <a:t>SAGE LS measurement timeline</a:t>
            </a:r>
          </a:p>
        </p:txBody>
      </p:sp>
    </p:spTree>
    <p:extLst>
      <p:ext uri="{BB962C8B-B14F-4D97-AF65-F5344CB8AC3E}">
        <p14:creationId xmlns:p14="http://schemas.microsoft.com/office/powerpoint/2010/main" val="347119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D7F7AC-9F82-B74D-9E30-B9DB2D20B3C0}"/>
              </a:ext>
            </a:extLst>
          </p:cNvPr>
          <p:cNvSpPr txBox="1"/>
          <p:nvPr/>
        </p:nvSpPr>
        <p:spPr>
          <a:xfrm>
            <a:off x="395416" y="1587960"/>
            <a:ext cx="79799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32CE4"/>
                </a:solidFill>
              </a:rPr>
              <a:t>Provide </a:t>
            </a:r>
            <a:r>
              <a:rPr lang="en-US" sz="2000" dirty="0" err="1">
                <a:solidFill>
                  <a:srgbClr val="032CE4"/>
                </a:solidFill>
              </a:rPr>
              <a:t>LaRC</a:t>
            </a:r>
            <a:r>
              <a:rPr lang="en-US" sz="2000" dirty="0">
                <a:solidFill>
                  <a:srgbClr val="032CE4"/>
                </a:solidFill>
              </a:rPr>
              <a:t> operational retrieval codes that will work for SAGE LS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Ozone and aerosol extinction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Based on existing OMPS retrievals</a:t>
            </a:r>
          </a:p>
          <a:p>
            <a:pPr marL="800100" lvl="1" indent="-342900">
              <a:buFont typeface="+mj-lt"/>
              <a:buAutoNum type="alphaLcParenR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32CE4"/>
                </a:solidFill>
              </a:rPr>
              <a:t>Correct Level 1 radiances for problems affecting product accuracy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Stray Light: out-of-band and out-of-field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Tangent Height registration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We assume the Level 1 SAGE LS product will have only basic TH registration and no SL correction</a:t>
            </a:r>
          </a:p>
          <a:p>
            <a:pPr marL="800100" lvl="1" indent="-342900">
              <a:buFont typeface="+mj-lt"/>
              <a:buAutoNum type="alphaLcParenR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32CE4"/>
                </a:solidFill>
              </a:rPr>
              <a:t>Recommend LS operations scenarios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C4C0F-BC9B-7E40-873A-85CC4633E148}"/>
              </a:ext>
            </a:extLst>
          </p:cNvPr>
          <p:cNvSpPr txBox="1"/>
          <p:nvPr/>
        </p:nvSpPr>
        <p:spPr>
          <a:xfrm>
            <a:off x="1544595" y="654908"/>
            <a:ext cx="589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Proposed effort</a:t>
            </a:r>
          </a:p>
        </p:txBody>
      </p:sp>
    </p:spTree>
    <p:extLst>
      <p:ext uri="{BB962C8B-B14F-4D97-AF65-F5344CB8AC3E}">
        <p14:creationId xmlns:p14="http://schemas.microsoft.com/office/powerpoint/2010/main" val="42923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2BBCD6-42CA-B046-8261-9061B9AB4074}"/>
              </a:ext>
            </a:extLst>
          </p:cNvPr>
          <p:cNvSpPr txBox="1"/>
          <p:nvPr/>
        </p:nvSpPr>
        <p:spPr>
          <a:xfrm>
            <a:off x="1544595" y="654908"/>
            <a:ext cx="589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OMPS LS retrieval algorithms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7D70E3-2E09-4644-BA9A-227B4EA2BC37}"/>
              </a:ext>
            </a:extLst>
          </p:cNvPr>
          <p:cNvSpPr txBox="1"/>
          <p:nvPr/>
        </p:nvSpPr>
        <p:spPr>
          <a:xfrm>
            <a:off x="317155" y="1683357"/>
            <a:ext cx="362464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Aerosol v1.5 algorithm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B66339-3547-BD4A-924C-D8E894CBF62B}"/>
              </a:ext>
            </a:extLst>
          </p:cNvPr>
          <p:cNvSpPr txBox="1"/>
          <p:nvPr/>
        </p:nvSpPr>
        <p:spPr>
          <a:xfrm>
            <a:off x="5138351" y="1683356"/>
            <a:ext cx="33528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Ozone v2.5 algorithm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37E1F-F4A9-114B-941A-573458C60F36}"/>
              </a:ext>
            </a:extLst>
          </p:cNvPr>
          <p:cNvSpPr txBox="1"/>
          <p:nvPr/>
        </p:nvSpPr>
        <p:spPr>
          <a:xfrm>
            <a:off x="317154" y="2427432"/>
            <a:ext cx="4230131" cy="30777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Computes extinction profile at 675 nm;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Radiances are normalized at 45 km;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Gamma size distribution in Mie calculation;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Chahine’s non-linear relaxation algorithm;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Cut off at cloud top;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Residuals calculated at 8 wavelengths.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A57EC-AF41-0F48-A78A-C1E4B14AABD6}"/>
              </a:ext>
            </a:extLst>
          </p:cNvPr>
          <p:cNvSpPr txBox="1"/>
          <p:nvPr/>
        </p:nvSpPr>
        <p:spPr>
          <a:xfrm>
            <a:off x="5138351" y="2427432"/>
            <a:ext cx="3657600" cy="3323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3 UV pairs and 1 VIS triplet;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Radiances are normalized at 55 km for UV and 40 km for VIS ranges (no retrievals above);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Include the explicit aerosol correction by using LP-derived aerosols;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Algorithm uses realistic a priori covariance matrices instead of </a:t>
            </a:r>
            <a:r>
              <a:rPr lang="en-US" dirty="0" err="1"/>
              <a:t>Tikhanov</a:t>
            </a:r>
            <a:r>
              <a:rPr lang="en-US" dirty="0"/>
              <a:t> regularization;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01281-E03F-924A-9063-EA534F51010D}"/>
              </a:ext>
            </a:extLst>
          </p:cNvPr>
          <p:cNvSpPr txBox="1"/>
          <p:nvPr/>
        </p:nvSpPr>
        <p:spPr>
          <a:xfrm>
            <a:off x="5138351" y="5993027"/>
            <a:ext cx="348666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Limited wavelengths allow us to better isolate instrumental issues </a:t>
            </a:r>
          </a:p>
        </p:txBody>
      </p:sp>
    </p:spTree>
    <p:extLst>
      <p:ext uri="{BB962C8B-B14F-4D97-AF65-F5344CB8AC3E}">
        <p14:creationId xmlns:p14="http://schemas.microsoft.com/office/powerpoint/2010/main" val="232175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didier\My Documents\AGU_Spring2005\SAGE3LS_SAGE3.eps">
            <a:extLst>
              <a:ext uri="{FF2B5EF4-FFF2-40B4-BE49-F238E27FC236}">
                <a16:creationId xmlns:a16="http://schemas.microsoft.com/office/drawing/2014/main" id="{07778A9F-75C7-CB46-A54E-D5205F5D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6172200" cy="49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28A3FF-5646-6C46-B43E-4E482FC4BE7D}"/>
              </a:ext>
            </a:extLst>
          </p:cNvPr>
          <p:cNvSpPr txBox="1"/>
          <p:nvPr/>
        </p:nvSpPr>
        <p:spPr>
          <a:xfrm>
            <a:off x="6814868" y="1949569"/>
            <a:ext cx="210671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Ozone retrieval approach is mostly unchanged from previous SAGE III LS retrievals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87863-D795-8E40-849A-4556D6767333}"/>
              </a:ext>
            </a:extLst>
          </p:cNvPr>
          <p:cNvSpPr txBox="1"/>
          <p:nvPr/>
        </p:nvSpPr>
        <p:spPr>
          <a:xfrm>
            <a:off x="1544595" y="654908"/>
            <a:ext cx="589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SAGE/M3 LS retrievals</a:t>
            </a:r>
          </a:p>
        </p:txBody>
      </p:sp>
    </p:spTree>
    <p:extLst>
      <p:ext uri="{BB962C8B-B14F-4D97-AF65-F5344CB8AC3E}">
        <p14:creationId xmlns:p14="http://schemas.microsoft.com/office/powerpoint/2010/main" val="298179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461E3654-CE71-FB4D-B021-9B7F51A9F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0011"/>
            <a:ext cx="609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/>
              <a:t>Out-of-Field stray light</a:t>
            </a:r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D7F11B9C-FC20-FA4D-98E3-1E902E8D7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2" name="Picture 6" descr="meteor_logo">
            <a:extLst>
              <a:ext uri="{FF2B5EF4-FFF2-40B4-BE49-F238E27FC236}">
                <a16:creationId xmlns:a16="http://schemas.microsoft.com/office/drawing/2014/main" id="{078EE7A5-D393-A941-87F3-A90B3B28D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500"/>
            <a:ext cx="15240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5D65A0-5FE8-1E47-B60F-7ED5E0575F1C}"/>
              </a:ext>
            </a:extLst>
          </p:cNvPr>
          <p:cNvSpPr txBox="1"/>
          <p:nvPr/>
        </p:nvSpPr>
        <p:spPr>
          <a:xfrm>
            <a:off x="603849" y="4718401"/>
            <a:ext cx="43563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Telescope scatters bright Earth signal into higher altitude angles (in-band)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Excess signal at retrieval normalization altitude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Primarily a VIS/NIR problem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D25CD2-DE77-924C-8414-D661689BD89F}"/>
              </a:ext>
            </a:extLst>
          </p:cNvPr>
          <p:cNvGrpSpPr/>
          <p:nvPr/>
        </p:nvGrpSpPr>
        <p:grpSpPr>
          <a:xfrm>
            <a:off x="603849" y="1411070"/>
            <a:ext cx="3365740" cy="3194936"/>
            <a:chOff x="603849" y="1411070"/>
            <a:chExt cx="3365740" cy="3194936"/>
          </a:xfrm>
        </p:grpSpPr>
        <p:pic>
          <p:nvPicPr>
            <p:cNvPr id="14338" name="Picture 2" descr="radiance">
              <a:extLst>
                <a:ext uri="{FF2B5EF4-FFF2-40B4-BE49-F238E27FC236}">
                  <a16:creationId xmlns:a16="http://schemas.microsoft.com/office/drawing/2014/main" id="{C8BC739C-C48D-A446-A822-B89C30384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49" y="1411070"/>
              <a:ext cx="3365740" cy="319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CB0728-AE7B-0242-B43D-C063C88931C8}"/>
                </a:ext>
              </a:extLst>
            </p:cNvPr>
            <p:cNvSpPr txBox="1"/>
            <p:nvPr/>
          </p:nvSpPr>
          <p:spPr>
            <a:xfrm>
              <a:off x="1688060" y="1425826"/>
              <a:ext cx="127983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M3-SAGE LS Signal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CE8E7F8-F055-4149-B6D3-C610B5FAAE32}"/>
              </a:ext>
            </a:extLst>
          </p:cNvPr>
          <p:cNvGrpSpPr/>
          <p:nvPr/>
        </p:nvGrpSpPr>
        <p:grpSpPr>
          <a:xfrm>
            <a:off x="4760416" y="1413543"/>
            <a:ext cx="3364228" cy="3192463"/>
            <a:chOff x="4760416" y="1413543"/>
            <a:chExt cx="3364228" cy="3192463"/>
          </a:xfrm>
        </p:grpSpPr>
        <p:pic>
          <p:nvPicPr>
            <p:cNvPr id="7" name="Picture 2" descr="radiance">
              <a:extLst>
                <a:ext uri="{FF2B5EF4-FFF2-40B4-BE49-F238E27FC236}">
                  <a16:creationId xmlns:a16="http://schemas.microsoft.com/office/drawing/2014/main" id="{1A586B5B-7B31-504F-AB0E-A6EAB8DED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416" y="1413543"/>
              <a:ext cx="3364228" cy="319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8E47A5-FB85-AD4D-92C7-B575F75AA00B}"/>
                </a:ext>
              </a:extLst>
            </p:cNvPr>
            <p:cNvSpPr txBox="1"/>
            <p:nvPr/>
          </p:nvSpPr>
          <p:spPr>
            <a:xfrm>
              <a:off x="4880806" y="1425826"/>
              <a:ext cx="138873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dirty="0"/>
                <a:t>M3-SAGE LS Signal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5CC74B2-E0FE-5D4A-8382-F627CE021DBC}"/>
              </a:ext>
            </a:extLst>
          </p:cNvPr>
          <p:cNvSpPr txBox="1"/>
          <p:nvPr/>
        </p:nvSpPr>
        <p:spPr>
          <a:xfrm>
            <a:off x="6442530" y="5195455"/>
            <a:ext cx="2435463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We will apply the same SL removal technique as used on M3 SAGE LS and GOMOS LS</a:t>
            </a:r>
          </a:p>
        </p:txBody>
      </p:sp>
    </p:spTree>
    <p:extLst>
      <p:ext uri="{BB962C8B-B14F-4D97-AF65-F5344CB8AC3E}">
        <p14:creationId xmlns:p14="http://schemas.microsoft.com/office/powerpoint/2010/main" val="272708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t="10573" r="41247" b="2382"/>
          <a:stretch/>
        </p:blipFill>
        <p:spPr bwMode="auto">
          <a:xfrm>
            <a:off x="3894667" y="1840611"/>
            <a:ext cx="2697326" cy="367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4667" y="1479085"/>
            <a:ext cx="295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OMPS residuals – Stray Light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600" y="1828800"/>
            <a:ext cx="3098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Rayleigh residual=(I</a:t>
            </a:r>
            <a:r>
              <a:rPr lang="en-US" b="1" baseline="-25000" dirty="0"/>
              <a:t>m</a:t>
            </a:r>
            <a:r>
              <a:rPr lang="en-US" b="1" dirty="0"/>
              <a:t>-I</a:t>
            </a:r>
            <a:r>
              <a:rPr lang="en-US" b="1" baseline="-25000" dirty="0"/>
              <a:t>0</a:t>
            </a:r>
            <a:r>
              <a:rPr lang="en-US" b="1" dirty="0"/>
              <a:t>)/I</a:t>
            </a:r>
            <a:r>
              <a:rPr lang="en-US" b="1" baseline="-25000" dirty="0"/>
              <a:t>0</a:t>
            </a:r>
          </a:p>
          <a:p>
            <a:r>
              <a:rPr lang="en-US" dirty="0"/>
              <a:t>where </a:t>
            </a:r>
            <a:r>
              <a:rPr lang="en-US" dirty="0" err="1"/>
              <a:t>I</a:t>
            </a:r>
            <a:r>
              <a:rPr lang="en-US" baseline="-25000" dirty="0" err="1"/>
              <a:t>m</a:t>
            </a:r>
            <a:r>
              <a:rPr lang="en-US" dirty="0"/>
              <a:t> is the measured radiances and I</a:t>
            </a:r>
            <a:r>
              <a:rPr lang="en-US" baseline="-25000" dirty="0"/>
              <a:t>0</a:t>
            </a:r>
            <a:r>
              <a:rPr lang="en-US" dirty="0"/>
              <a:t> is the calculated radiance for a Rayleigh atmosphere only. All radiances are normalized at 40.5km to reduce effects of surface/cloud reflectance and sensor absolute calibration.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94ED4-A3AF-824C-9342-2E11F65F226F}"/>
              </a:ext>
            </a:extLst>
          </p:cNvPr>
          <p:cNvSpPr txBox="1"/>
          <p:nvPr/>
        </p:nvSpPr>
        <p:spPr>
          <a:xfrm>
            <a:off x="4189614" y="5689983"/>
            <a:ext cx="4011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OOF stray light is inherently worse at longer wavelengths due to signal reduction with altitude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2771500-358E-A543-94DC-4257F95D8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619" y="698158"/>
            <a:ext cx="62319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/>
              <a:t>Diagnostics from RTM radiance residuals</a:t>
            </a:r>
          </a:p>
        </p:txBody>
      </p:sp>
    </p:spTree>
    <p:extLst>
      <p:ext uri="{BB962C8B-B14F-4D97-AF65-F5344CB8AC3E}">
        <p14:creationId xmlns:p14="http://schemas.microsoft.com/office/powerpoint/2010/main" val="191943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waveQ_Se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934" y="3625631"/>
            <a:ext cx="4004689" cy="32004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C67999A-EFF6-AA43-91B5-B34C7194A022}"/>
              </a:ext>
            </a:extLst>
          </p:cNvPr>
          <p:cNvGrpSpPr/>
          <p:nvPr/>
        </p:nvGrpSpPr>
        <p:grpSpPr>
          <a:xfrm>
            <a:off x="3060396" y="1333755"/>
            <a:ext cx="5869674" cy="2291876"/>
            <a:chOff x="952551" y="1365724"/>
            <a:chExt cx="5869674" cy="229187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89C1C25-8F15-0441-A1C3-4B72CF14EDC0}"/>
                </a:ext>
              </a:extLst>
            </p:cNvPr>
            <p:cNvGrpSpPr/>
            <p:nvPr/>
          </p:nvGrpSpPr>
          <p:grpSpPr>
            <a:xfrm>
              <a:off x="952551" y="1736849"/>
              <a:ext cx="2842503" cy="1920751"/>
              <a:chOff x="466788" y="1736849"/>
              <a:chExt cx="2842503" cy="1920751"/>
            </a:xfrm>
          </p:grpSpPr>
          <p:pic>
            <p:nvPicPr>
              <p:cNvPr id="7" name="Picture 8">
                <a:extLst>
                  <a:ext uri="{FF2B5EF4-FFF2-40B4-BE49-F238E27FC236}">
                    <a16:creationId xmlns:a16="http://schemas.microsoft.com/office/drawing/2014/main" id="{C14F71CE-9B07-F348-8186-816A0D03F6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679"/>
              <a:stretch/>
            </p:blipFill>
            <p:spPr bwMode="auto">
              <a:xfrm>
                <a:off x="466788" y="1736849"/>
                <a:ext cx="2842503" cy="1920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5ABD85-4065-6B47-83C1-F545190EF9BA}"/>
                  </a:ext>
                </a:extLst>
              </p:cNvPr>
              <p:cNvSpPr txBox="1"/>
              <p:nvPr/>
            </p:nvSpPr>
            <p:spPr>
              <a:xfrm>
                <a:off x="1108740" y="1773116"/>
                <a:ext cx="135883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7030A0"/>
                    </a:solidFill>
                  </a:rPr>
                  <a:t>Without Correction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C8CEEB6-0402-DC4F-A334-4EEC6EF016E3}"/>
                </a:ext>
              </a:extLst>
            </p:cNvPr>
            <p:cNvGrpSpPr/>
            <p:nvPr/>
          </p:nvGrpSpPr>
          <p:grpSpPr>
            <a:xfrm>
              <a:off x="3817789" y="1736849"/>
              <a:ext cx="3004436" cy="1920750"/>
              <a:chOff x="3817789" y="1736849"/>
              <a:chExt cx="3004436" cy="1920750"/>
            </a:xfrm>
          </p:grpSpPr>
          <p:pic>
            <p:nvPicPr>
              <p:cNvPr id="8" name="Picture 9">
                <a:extLst>
                  <a:ext uri="{FF2B5EF4-FFF2-40B4-BE49-F238E27FC236}">
                    <a16:creationId xmlns:a16="http://schemas.microsoft.com/office/drawing/2014/main" id="{F4364F78-8A3C-9F47-AAEC-7A3A842AFD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679"/>
              <a:stretch/>
            </p:blipFill>
            <p:spPr bwMode="auto">
              <a:xfrm>
                <a:off x="3817789" y="1736849"/>
                <a:ext cx="2842503" cy="1920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372D50-9AFC-6841-A2A7-471AAF4A8455}"/>
                  </a:ext>
                </a:extLst>
              </p:cNvPr>
              <p:cNvSpPr txBox="1"/>
              <p:nvPr/>
            </p:nvSpPr>
            <p:spPr>
              <a:xfrm>
                <a:off x="4437006" y="1773116"/>
                <a:ext cx="135883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7030A0"/>
                    </a:solidFill>
                  </a:rPr>
                  <a:t>With Correction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C1B97FD-2773-994B-B3E3-8AFC924C4F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38409" y="2252796"/>
                <a:ext cx="0" cy="1016568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E5C4A28-16B2-B349-B0B7-889A9BB8F8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59386" y="2303879"/>
                <a:ext cx="0" cy="965482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D9A41FE-7534-4A48-8A63-2DCBD226FB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0362" y="2303879"/>
                <a:ext cx="0" cy="965483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C956931-2F69-BD45-BA62-FB3C390387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50103" y="2303879"/>
                <a:ext cx="0" cy="965484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793743B-18A2-6E49-9C90-173EBD2D83E0}"/>
                  </a:ext>
                </a:extLst>
              </p:cNvPr>
              <p:cNvSpPr txBox="1"/>
              <p:nvPr/>
            </p:nvSpPr>
            <p:spPr>
              <a:xfrm>
                <a:off x="4241569" y="2853030"/>
                <a:ext cx="135883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Retrieval Wavelengths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1551C9-D2E1-434F-B074-D6907DBC1A21}"/>
                  </a:ext>
                </a:extLst>
              </p:cNvPr>
              <p:cNvSpPr txBox="1"/>
              <p:nvPr/>
            </p:nvSpPr>
            <p:spPr>
              <a:xfrm>
                <a:off x="5877173" y="2699141"/>
                <a:ext cx="9450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Pair Wavelength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AF4E3A-996F-F64F-8D2B-87A03382BC03}"/>
                </a:ext>
              </a:extLst>
            </p:cNvPr>
            <p:cNvSpPr txBox="1"/>
            <p:nvPr/>
          </p:nvSpPr>
          <p:spPr>
            <a:xfrm>
              <a:off x="2382787" y="1365724"/>
              <a:ext cx="3217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OMPS Res40km – Res55km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9D7E681-F7B9-1A44-8CBC-A4F0094CF0AA}"/>
              </a:ext>
            </a:extLst>
          </p:cNvPr>
          <p:cNvSpPr txBox="1"/>
          <p:nvPr/>
        </p:nvSpPr>
        <p:spPr>
          <a:xfrm>
            <a:off x="291414" y="2617274"/>
            <a:ext cx="26637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Primarily a UV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SAGE has more out-of-band SL than OMPS (grating vs. prism)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 error need not be zero, just spectrally flat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870EC8F6-0914-A841-AA05-DDE32D683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1" y="709198"/>
            <a:ext cx="609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/>
              <a:t>Out-of-Band stray light</a:t>
            </a:r>
          </a:p>
        </p:txBody>
      </p:sp>
    </p:spTree>
    <p:extLst>
      <p:ext uri="{BB962C8B-B14F-4D97-AF65-F5344CB8AC3E}">
        <p14:creationId xmlns:p14="http://schemas.microsoft.com/office/powerpoint/2010/main" val="48980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055079"/>
            <a:ext cx="121584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SAGE</a:t>
            </a:r>
            <a:r>
              <a:rPr lang="en-US" sz="2000" b="1" dirty="0"/>
              <a:t> O3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6660D-FEA4-774B-870B-54B97C54F6DB}"/>
              </a:ext>
            </a:extLst>
          </p:cNvPr>
          <p:cNvSpPr txBox="1"/>
          <p:nvPr/>
        </p:nvSpPr>
        <p:spPr>
          <a:xfrm>
            <a:off x="152400" y="2731698"/>
            <a:ext cx="133241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OMPS</a:t>
            </a:r>
            <a:r>
              <a:rPr lang="en-US" sz="2000" b="1" dirty="0"/>
              <a:t> O3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EBBEE-8977-4045-B126-BB8FE05CC9A1}"/>
              </a:ext>
            </a:extLst>
          </p:cNvPr>
          <p:cNvSpPr txBox="1"/>
          <p:nvPr/>
        </p:nvSpPr>
        <p:spPr>
          <a:xfrm>
            <a:off x="2928226" y="1398833"/>
            <a:ext cx="46151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OMPS radiance residuals from LS RTM</a:t>
            </a:r>
          </a:p>
          <a:p>
            <a:pPr algn="ctr"/>
            <a:r>
              <a:rPr lang="en-US" sz="1600" dirty="0"/>
              <a:t>(aerosol extinction from OMPS)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04"/>
          <a:stretch/>
        </p:blipFill>
        <p:spPr bwMode="auto">
          <a:xfrm>
            <a:off x="1644867" y="2014386"/>
            <a:ext cx="7181850" cy="461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40ADB74-29C3-AF40-B8AA-BC996602DA49}"/>
              </a:ext>
            </a:extLst>
          </p:cNvPr>
          <p:cNvGrpSpPr/>
          <p:nvPr/>
        </p:nvGrpSpPr>
        <p:grpSpPr>
          <a:xfrm>
            <a:off x="6647469" y="2245218"/>
            <a:ext cx="1194403" cy="1328468"/>
            <a:chOff x="6573328" y="1973369"/>
            <a:chExt cx="1194403" cy="132846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B86E96-C874-E641-8D32-671D9BBEA66E}"/>
                </a:ext>
              </a:extLst>
            </p:cNvPr>
            <p:cNvSpPr/>
            <p:nvPr/>
          </p:nvSpPr>
          <p:spPr>
            <a:xfrm>
              <a:off x="6573328" y="1973369"/>
              <a:ext cx="1194403" cy="1328468"/>
            </a:xfrm>
            <a:prstGeom prst="ellipse">
              <a:avLst/>
            </a:prstGeom>
            <a:noFill/>
            <a:ln w="19050">
              <a:solidFill>
                <a:srgbClr val="FF40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9B9355-BD02-E240-9B82-6B65CAE9F0D5}"/>
                </a:ext>
              </a:extLst>
            </p:cNvPr>
            <p:cNvSpPr txBox="1"/>
            <p:nvPr/>
          </p:nvSpPr>
          <p:spPr>
            <a:xfrm>
              <a:off x="6720338" y="2188098"/>
              <a:ext cx="102654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40FA"/>
                  </a:solidFill>
                </a:rPr>
                <a:t>Aerosol extinction and/or stray light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14B485-A356-8F4A-B163-C061080DA6B8}"/>
              </a:ext>
            </a:extLst>
          </p:cNvPr>
          <p:cNvGrpSpPr/>
          <p:nvPr/>
        </p:nvGrpSpPr>
        <p:grpSpPr>
          <a:xfrm>
            <a:off x="4059545" y="4893526"/>
            <a:ext cx="1397479" cy="985493"/>
            <a:chOff x="3985404" y="4621677"/>
            <a:chExt cx="1397479" cy="98549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086246-6D35-854E-A6F7-5035ED51F2D5}"/>
                </a:ext>
              </a:extLst>
            </p:cNvPr>
            <p:cNvSpPr/>
            <p:nvPr/>
          </p:nvSpPr>
          <p:spPr>
            <a:xfrm>
              <a:off x="3985404" y="4621677"/>
              <a:ext cx="1397479" cy="985493"/>
            </a:xfrm>
            <a:prstGeom prst="ellipse">
              <a:avLst/>
            </a:prstGeom>
            <a:noFill/>
            <a:ln w="19050">
              <a:solidFill>
                <a:srgbClr val="FF40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6734A9-90BD-2D48-A7A2-92E03CD7B53E}"/>
                </a:ext>
              </a:extLst>
            </p:cNvPr>
            <p:cNvSpPr txBox="1"/>
            <p:nvPr/>
          </p:nvSpPr>
          <p:spPr>
            <a:xfrm>
              <a:off x="4149306" y="4755835"/>
              <a:ext cx="123357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40FA"/>
                  </a:solidFill>
                </a:rPr>
                <a:t>SAGE-OMPS O</a:t>
              </a:r>
              <a:r>
                <a:rPr lang="en-US" sz="1400" baseline="-25000" dirty="0">
                  <a:solidFill>
                    <a:srgbClr val="FF40FA"/>
                  </a:solidFill>
                </a:rPr>
                <a:t>3</a:t>
              </a:r>
              <a:r>
                <a:rPr lang="en-US" sz="1400" dirty="0">
                  <a:solidFill>
                    <a:srgbClr val="FF40FA"/>
                  </a:solidFill>
                </a:rPr>
                <a:t> difference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FD4F27-8226-9942-8F20-F08ED1D3FB06}"/>
              </a:ext>
            </a:extLst>
          </p:cNvPr>
          <p:cNvGrpSpPr/>
          <p:nvPr/>
        </p:nvGrpSpPr>
        <p:grpSpPr>
          <a:xfrm>
            <a:off x="2355828" y="2570145"/>
            <a:ext cx="1200677" cy="1328468"/>
            <a:chOff x="2281687" y="2298296"/>
            <a:chExt cx="1200677" cy="132846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F8AB7F-97C1-DA49-9C8A-7276CECA9C7E}"/>
                </a:ext>
              </a:extLst>
            </p:cNvPr>
            <p:cNvSpPr/>
            <p:nvPr/>
          </p:nvSpPr>
          <p:spPr>
            <a:xfrm>
              <a:off x="2281687" y="2298296"/>
              <a:ext cx="871268" cy="1328468"/>
            </a:xfrm>
            <a:prstGeom prst="ellipse">
              <a:avLst/>
            </a:prstGeom>
            <a:noFill/>
            <a:ln w="19050">
              <a:solidFill>
                <a:srgbClr val="FF40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1C438A-384E-D64C-A417-9702401D7209}"/>
                </a:ext>
              </a:extLst>
            </p:cNvPr>
            <p:cNvSpPr txBox="1"/>
            <p:nvPr/>
          </p:nvSpPr>
          <p:spPr>
            <a:xfrm>
              <a:off x="2295707" y="2846379"/>
              <a:ext cx="1186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40FA"/>
                  </a:solidFill>
                </a:rPr>
                <a:t>Calibration 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F99970-CA59-7D40-8BCB-9749B06F0660}"/>
              </a:ext>
            </a:extLst>
          </p:cNvPr>
          <p:cNvGrpSpPr/>
          <p:nvPr/>
        </p:nvGrpSpPr>
        <p:grpSpPr>
          <a:xfrm>
            <a:off x="3135442" y="3573686"/>
            <a:ext cx="4685581" cy="585801"/>
            <a:chOff x="3061301" y="3301837"/>
            <a:chExt cx="4934308" cy="5858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C88586-FA5E-774E-91CC-CACF9905024E}"/>
                </a:ext>
              </a:extLst>
            </p:cNvPr>
            <p:cNvSpPr/>
            <p:nvPr/>
          </p:nvSpPr>
          <p:spPr>
            <a:xfrm>
              <a:off x="3061301" y="3301837"/>
              <a:ext cx="4934308" cy="58580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B61802-FEAB-5442-B084-77352E5C0760}"/>
                </a:ext>
              </a:extLst>
            </p:cNvPr>
            <p:cNvSpPr txBox="1"/>
            <p:nvPr/>
          </p:nvSpPr>
          <p:spPr>
            <a:xfrm>
              <a:off x="5161650" y="3409774"/>
              <a:ext cx="10265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Cloud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56E971-CCF7-D149-BC87-7C57F7790086}"/>
              </a:ext>
            </a:extLst>
          </p:cNvPr>
          <p:cNvGrpSpPr/>
          <p:nvPr/>
        </p:nvGrpSpPr>
        <p:grpSpPr>
          <a:xfrm>
            <a:off x="3556506" y="2262368"/>
            <a:ext cx="2416128" cy="571540"/>
            <a:chOff x="3482365" y="1990519"/>
            <a:chExt cx="2416128" cy="5715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4F1A52-C3CD-FF44-A8DD-BCD0AAFDFC6B}"/>
                </a:ext>
              </a:extLst>
            </p:cNvPr>
            <p:cNvSpPr txBox="1"/>
            <p:nvPr/>
          </p:nvSpPr>
          <p:spPr>
            <a:xfrm>
              <a:off x="3482365" y="1990519"/>
              <a:ext cx="241612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40FA"/>
                  </a:solidFill>
                </a:rPr>
                <a:t>UV to VIS retrieval transition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229DFE0-E380-9847-8D12-F7CC76E87A2A}"/>
                </a:ext>
              </a:extLst>
            </p:cNvPr>
            <p:cNvSpPr/>
            <p:nvPr/>
          </p:nvSpPr>
          <p:spPr>
            <a:xfrm>
              <a:off x="3482365" y="2257177"/>
              <a:ext cx="2416128" cy="304882"/>
            </a:xfrm>
            <a:prstGeom prst="ellipse">
              <a:avLst/>
            </a:prstGeom>
            <a:noFill/>
            <a:ln w="19050">
              <a:solidFill>
                <a:srgbClr val="FF40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59F92A28-F4E9-EC45-88F9-739E63C12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816" y="659055"/>
            <a:ext cx="609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/>
              <a:t>Instrumental and RTM issues</a:t>
            </a:r>
          </a:p>
        </p:txBody>
      </p:sp>
    </p:spTree>
    <p:extLst>
      <p:ext uri="{BB962C8B-B14F-4D97-AF65-F5344CB8AC3E}">
        <p14:creationId xmlns:p14="http://schemas.microsoft.com/office/powerpoint/2010/main" val="41244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34B6055-7906-3A40-82CA-35CC4CAAB0EC}"/>
              </a:ext>
            </a:extLst>
          </p:cNvPr>
          <p:cNvGrpSpPr/>
          <p:nvPr/>
        </p:nvGrpSpPr>
        <p:grpSpPr>
          <a:xfrm>
            <a:off x="2052494" y="1459401"/>
            <a:ext cx="6693769" cy="621880"/>
            <a:chOff x="856908" y="903435"/>
            <a:chExt cx="6693769" cy="6218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/>
                <p:cNvSpPr/>
                <p:nvPr/>
              </p:nvSpPr>
              <p:spPr>
                <a:xfrm>
                  <a:off x="856908" y="920278"/>
                  <a:ext cx="1337097" cy="605037"/>
                </a:xfrm>
                <a:prstGeom prst="rect">
                  <a:avLst/>
                </a:prstGeom>
                <a:ln>
                  <a:solidFill>
                    <a:srgbClr val="032CE4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smtClean="0">
                            <a:latin typeface="Cambria Math" charset="0"/>
                          </a:rPr>
                          <m:t>∆</m:t>
                        </m:r>
                        <m:r>
                          <a:rPr lang="en-US" sz="1600" i="1">
                            <a:latin typeface="Cambria Math" charset="0"/>
                          </a:rPr>
                          <m:t>𝑧</m:t>
                        </m:r>
                        <m:r>
                          <a:rPr lang="en-US" sz="1600" i="0"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sz="1600" i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600" i="1">
                                    <a:latin typeface="Cambria Math" charset="0"/>
                                  </a:rPr>
                                  <m:t>𝜆</m:t>
                                </m:r>
                                <m:r>
                                  <a:rPr lang="en-US" sz="1600" i="0"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1600" i="1">
                                    <a:latin typeface="Cambria Math" charset="0"/>
                                  </a:rPr>
                                  <m:t>𝑧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"/>
                                <m:endChr m:val="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𝜆</m:t>
                                    </m:r>
                                    <m:r>
                                      <a:rPr lang="en-US" sz="1600" i="0"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 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908" y="920278"/>
                  <a:ext cx="1337097" cy="605037"/>
                </a:xfrm>
                <a:prstGeom prst="rect">
                  <a:avLst/>
                </a:prstGeom>
                <a:blipFill>
                  <a:blip r:embed="rId2"/>
                  <a:stretch>
                    <a:fillRect t="-62000" r="-10280" b="-50000"/>
                  </a:stretch>
                </a:blipFill>
                <a:ln>
                  <a:solidFill>
                    <a:srgbClr val="032CE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692348" y="903435"/>
                  <a:ext cx="4858329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where </a:t>
                  </a:r>
                  <a:r>
                    <a:rPr lang="en-US" sz="1600" i="1" dirty="0">
                      <a:latin typeface="Times New Roman" charset="0"/>
                      <a:ea typeface="Times New Roman" charset="0"/>
                      <a:cs typeface="Times New Roman" charset="0"/>
                    </a:rPr>
                    <a:t>d</a:t>
                  </a:r>
                  <a:r>
                    <a:rPr lang="en-US" sz="1600" dirty="0"/>
                    <a:t> is a radiance residual</a:t>
                  </a:r>
                </a:p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  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𝑑</m:t>
                          </m:r>
                          <m:r>
                            <a:rPr lang="en-US" sz="1600">
                              <a:latin typeface="Cambria Math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𝜆</m:t>
                          </m:r>
                          <m:r>
                            <a:rPr lang="en-US" sz="1600">
                              <a:latin typeface="Cambria Math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𝑧</m:t>
                          </m:r>
                        </m:e>
                      </m:d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𝑙𝑛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𝑚𝑒𝑎𝑠</m:t>
                          </m:r>
                        </m:sub>
                      </m:sSub>
                      <m:d>
                        <m:dPr>
                          <m:begChr m:val="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>
                              <a:latin typeface="Cambria Math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𝜆</m:t>
                          </m:r>
                          <m:r>
                            <a:rPr lang="en-US" sz="1600">
                              <a:latin typeface="Cambria Math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𝑧</m:t>
                          </m:r>
                        </m:e>
                      </m:d>
                    </m:oMath>
                  </a14:m>
                  <a:r>
                    <a:rPr lang="en-US" sz="1600" dirty="0"/>
                    <a:t> - 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𝑙𝑛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𝑐𝑎𝑙𝑐</m:t>
                          </m:r>
                        </m:sub>
                      </m:sSub>
                      <m:d>
                        <m:dPr>
                          <m:begChr m:val="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>
                              <a:latin typeface="Cambria Math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𝜆</m:t>
                          </m:r>
                          <m:r>
                            <a:rPr lang="en-US" sz="1600">
                              <a:latin typeface="Cambria Math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𝑧</m:t>
                          </m:r>
                        </m:e>
                      </m:d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2348" y="903435"/>
                  <a:ext cx="4858329" cy="615553"/>
                </a:xfrm>
                <a:prstGeom prst="rect">
                  <a:avLst/>
                </a:prstGeom>
                <a:blipFill>
                  <a:blip r:embed="rId3"/>
                  <a:stretch>
                    <a:fillRect l="-521" t="-16327" b="-1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>
            <a:off x="7436565" y="3080365"/>
            <a:ext cx="152118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Use of 𝜆 &lt; 310 nm at z = 65 km minimizes DUR error</a:t>
            </a:r>
          </a:p>
        </p:txBody>
      </p:sp>
      <p:sp>
        <p:nvSpPr>
          <p:cNvPr id="15" name="Title 1"/>
          <p:cNvSpPr>
            <a:spLocks/>
          </p:cNvSpPr>
          <p:nvPr/>
        </p:nvSpPr>
        <p:spPr bwMode="auto">
          <a:xfrm>
            <a:off x="1599182" y="476921"/>
            <a:ext cx="6785811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</a:pPr>
            <a:r>
              <a:rPr lang="en-US" sz="2400" b="1" dirty="0"/>
              <a:t>Two tangent height verification methods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A25408-B660-BA4E-9C82-3E24C64B5CD1}"/>
              </a:ext>
            </a:extLst>
          </p:cNvPr>
          <p:cNvSpPr txBox="1"/>
          <p:nvPr/>
        </p:nvSpPr>
        <p:spPr>
          <a:xfrm>
            <a:off x="7436565" y="4270695"/>
            <a:ext cx="148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Also sensitive to stray light errors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321FE8-FBDB-3543-939E-28095D6D0E48}"/>
              </a:ext>
            </a:extLst>
          </p:cNvPr>
          <p:cNvSpPr txBox="1"/>
          <p:nvPr/>
        </p:nvSpPr>
        <p:spPr>
          <a:xfrm>
            <a:off x="2399956" y="3440904"/>
            <a:ext cx="1487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Susceptible to non-Rayleigh errors: aerosols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1AB0A-4906-E54F-A80E-EAB6DF6590D2}"/>
              </a:ext>
            </a:extLst>
          </p:cNvPr>
          <p:cNvSpPr txBox="1"/>
          <p:nvPr/>
        </p:nvSpPr>
        <p:spPr>
          <a:xfrm>
            <a:off x="2414479" y="2635358"/>
            <a:ext cx="9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RSAS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1F63BF-4742-E44A-8BB3-78DF3752E993}"/>
              </a:ext>
            </a:extLst>
          </p:cNvPr>
          <p:cNvSpPr txBox="1"/>
          <p:nvPr/>
        </p:nvSpPr>
        <p:spPr>
          <a:xfrm>
            <a:off x="7587427" y="2542934"/>
            <a:ext cx="9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ARRM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ABCF0B-C8CD-784C-97EE-7F20B098CC85}"/>
              </a:ext>
            </a:extLst>
          </p:cNvPr>
          <p:cNvGrpSpPr/>
          <p:nvPr/>
        </p:nvGrpSpPr>
        <p:grpSpPr>
          <a:xfrm>
            <a:off x="343489" y="2483708"/>
            <a:ext cx="1901594" cy="2467059"/>
            <a:chOff x="343489" y="2483708"/>
            <a:chExt cx="1901594" cy="24670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E5F18F4-1AAE-924D-B3B5-2B8BAFF1A817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97"/>
            <a:stretch/>
          </p:blipFill>
          <p:spPr>
            <a:xfrm>
              <a:off x="343489" y="2598888"/>
              <a:ext cx="1856839" cy="2351879"/>
            </a:xfrm>
            <a:prstGeom prst="rect">
              <a:avLst/>
            </a:prstGeom>
          </p:spPr>
        </p:pic>
        <p:sp>
          <p:nvSpPr>
            <p:cNvPr id="19" name="5-Point Star 18">
              <a:extLst>
                <a:ext uri="{FF2B5EF4-FFF2-40B4-BE49-F238E27FC236}">
                  <a16:creationId xmlns:a16="http://schemas.microsoft.com/office/drawing/2014/main" id="{03286AC4-5BE1-4342-B60B-3098372BB588}"/>
                </a:ext>
              </a:extLst>
            </p:cNvPr>
            <p:cNvSpPr/>
            <p:nvPr/>
          </p:nvSpPr>
          <p:spPr bwMode="auto">
            <a:xfrm>
              <a:off x="809219" y="2902305"/>
              <a:ext cx="103695" cy="119418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468D89A-19D8-F243-857E-CF9754F950D0}"/>
                </a:ext>
              </a:extLst>
            </p:cNvPr>
            <p:cNvSpPr/>
            <p:nvPr/>
          </p:nvSpPr>
          <p:spPr bwMode="auto">
            <a:xfrm>
              <a:off x="1401078" y="3643877"/>
              <a:ext cx="103695" cy="119418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33EE712-911A-E94E-B4EE-20C89F4F18B6}"/>
                    </a:ext>
                  </a:extLst>
                </p:cNvPr>
                <p:cNvSpPr txBox="1"/>
                <p:nvPr/>
              </p:nvSpPr>
              <p:spPr>
                <a:xfrm>
                  <a:off x="1091566" y="2843639"/>
                  <a:ext cx="93011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latin typeface="Cambria Math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0" smtClean="0">
                                <a:latin typeface="Cambria Math" panose="02040503050406030204" pitchFamily="18" charset="0"/>
                              </a:rPr>
                              <m:t>350</m:t>
                            </m:r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 charset="0"/>
                              </a:rPr>
                              <m:t>nm</m:t>
                            </m:r>
                            <m:r>
                              <a:rPr lang="en-US" sz="120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1200" i="1">
                                <a:latin typeface="Cambria Math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33EE712-911A-E94E-B4EE-20C89F4F1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566" y="2843639"/>
                  <a:ext cx="930110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34DFFD-3054-CD42-A926-27747D1CB552}"/>
                </a:ext>
              </a:extLst>
            </p:cNvPr>
            <p:cNvSpPr txBox="1"/>
            <p:nvPr/>
          </p:nvSpPr>
          <p:spPr>
            <a:xfrm>
              <a:off x="615465" y="2483708"/>
              <a:ext cx="1629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Calculated sensitivity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B8B080-39F9-9F4E-9A3A-296915A591E7}"/>
              </a:ext>
            </a:extLst>
          </p:cNvPr>
          <p:cNvGrpSpPr/>
          <p:nvPr/>
        </p:nvGrpSpPr>
        <p:grpSpPr>
          <a:xfrm>
            <a:off x="5097162" y="2471413"/>
            <a:ext cx="1857270" cy="2505395"/>
            <a:chOff x="4542205" y="2311112"/>
            <a:chExt cx="1857270" cy="2505395"/>
          </a:xfrm>
        </p:grpSpPr>
        <p:pic>
          <p:nvPicPr>
            <p:cNvPr id="7" name="Picture 6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3"/>
            <a:stretch/>
          </p:blipFill>
          <p:spPr>
            <a:xfrm>
              <a:off x="4542205" y="2483363"/>
              <a:ext cx="1857270" cy="23331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226873" y="2689255"/>
                  <a:ext cx="101093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latin typeface="Cambria Math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0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en-US" sz="1200" b="0" i="0" smtClean="0">
                                <a:latin typeface="Cambria Math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 charset="0"/>
                              </a:rPr>
                              <m:t>nm</m:t>
                            </m:r>
                            <m:r>
                              <a:rPr lang="en-US" sz="120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1200" i="1">
                                <a:latin typeface="Cambria Math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6873" y="2689255"/>
                  <a:ext cx="1010931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5-Point Star 16"/>
            <p:cNvSpPr/>
            <p:nvPr/>
          </p:nvSpPr>
          <p:spPr bwMode="auto">
            <a:xfrm>
              <a:off x="5079377" y="2558464"/>
              <a:ext cx="117806" cy="130791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88AE37-8423-2D4C-A0CC-6AA625F361C9}"/>
                </a:ext>
              </a:extLst>
            </p:cNvPr>
            <p:cNvSpPr txBox="1"/>
            <p:nvPr/>
          </p:nvSpPr>
          <p:spPr>
            <a:xfrm>
              <a:off x="4772151" y="2311112"/>
              <a:ext cx="1627323" cy="275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Calculated sensitivity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DBE8A4C-E315-8540-8AC6-2242142FA431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40" y="4940704"/>
            <a:ext cx="3017520" cy="1828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D22C098-B3D2-A848-A7A3-4582C81492D2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42" y="4942390"/>
            <a:ext cx="301752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1510B5-343F-8E4B-B85C-B2628C25BE16}"/>
              </a:ext>
            </a:extLst>
          </p:cNvPr>
          <p:cNvSpPr txBox="1"/>
          <p:nvPr/>
        </p:nvSpPr>
        <p:spPr>
          <a:xfrm>
            <a:off x="4528810" y="5545518"/>
            <a:ext cx="89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OMPS</a:t>
            </a:r>
          </a:p>
        </p:txBody>
      </p:sp>
    </p:spTree>
    <p:extLst>
      <p:ext uri="{BB962C8B-B14F-4D97-AF65-F5344CB8AC3E}">
        <p14:creationId xmlns:p14="http://schemas.microsoft.com/office/powerpoint/2010/main" val="380293366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28587</TotalTime>
  <Words>732</Words>
  <Application>Microsoft Macintosh PowerPoint</Application>
  <PresentationFormat>On-screen Show (4:3)</PresentationFormat>
  <Paragraphs>129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System Font Regular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Jaross</dc:creator>
  <cp:lastModifiedBy>Jaross</cp:lastModifiedBy>
  <cp:revision>118</cp:revision>
  <dcterms:created xsi:type="dcterms:W3CDTF">2017-03-31T00:37:49Z</dcterms:created>
  <dcterms:modified xsi:type="dcterms:W3CDTF">2018-10-29T16:19:16Z</dcterms:modified>
</cp:coreProperties>
</file>