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70" r:id="rId5"/>
    <p:sldId id="273" r:id="rId6"/>
    <p:sldId id="259" r:id="rId7"/>
    <p:sldId id="260" r:id="rId8"/>
    <p:sldId id="265" r:id="rId9"/>
    <p:sldId id="261" r:id="rId10"/>
    <p:sldId id="268" r:id="rId11"/>
    <p:sldId id="262" r:id="rId12"/>
    <p:sldId id="263" r:id="rId13"/>
    <p:sldId id="266" r:id="rId14"/>
    <p:sldId id="278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7"/>
    <p:restoredTop sz="96118"/>
  </p:normalViewPr>
  <p:slideViewPr>
    <p:cSldViewPr snapToGrid="0" snapToObjects="1">
      <p:cViewPr varScale="1">
        <p:scale>
          <a:sx n="138" d="100"/>
          <a:sy n="138" d="100"/>
        </p:scale>
        <p:origin x="17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6F2C-1397-D14F-BF35-5DDBC53EEE8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D342-EDEE-AF41-8B85-32D1A69C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5037-CAE7-8242-A3B3-74F2C361E7F1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03DC-A615-7048-AEA5-02759358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7E9-F428-FA4B-8F47-DD41F56C5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9416"/>
            <a:ext cx="9288328" cy="2387600"/>
          </a:xfrm>
        </p:spPr>
        <p:txBody>
          <a:bodyPr>
            <a:noAutofit/>
          </a:bodyPr>
          <a:lstStyle/>
          <a:p>
            <a:r>
              <a:rPr lang="en-US" sz="3200" b="1" dirty="0"/>
              <a:t>Using SAGE III measurements and numerical models to investigate aerosol, cloud, and water vapor physical processes in the upper troposphere/lower stratosphere region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D46F-7D68-4E4A-9018-A55D53409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573" y="3393617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E. J. Jensen PI</a:t>
            </a:r>
          </a:p>
          <a:p>
            <a:r>
              <a:rPr lang="en-US" sz="3200" dirty="0" err="1"/>
              <a:t>CoIs</a:t>
            </a:r>
            <a:r>
              <a:rPr lang="en-US" sz="3200" dirty="0"/>
              <a:t>: R. Ueyama, A. </a:t>
            </a:r>
            <a:r>
              <a:rPr lang="en-US" sz="3200" dirty="0" err="1"/>
              <a:t>Dessler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479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Yet another algorithm….</a:t>
            </a:r>
            <a:br>
              <a:rPr lang="en-US" sz="3200" dirty="0"/>
            </a:br>
            <a:r>
              <a:rPr lang="en-US" sz="3200" dirty="0"/>
              <a:t>Spectral Radiative Signature (SRS)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266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SRS was developed to analyze clouds from OMPS-LP radiance profiles</a:t>
            </a:r>
            <a:endParaRPr lang="en-US" sz="19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Based on cloud observations and RT calculation in Chiu et al. [2009].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In SRS the difference in extinction at two wavelengths is compared to the total extinction at those wavelengths.</a:t>
            </a:r>
          </a:p>
        </p:txBody>
      </p:sp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047570"/>
              </p:ext>
            </p:extLst>
          </p:nvPr>
        </p:nvGraphicFramePr>
        <p:xfrm>
          <a:off x="3037093" y="3617702"/>
          <a:ext cx="350233" cy="400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Equation" r:id="rId3" imgW="177800" imgH="203200" progId="Equation.3">
                  <p:embed/>
                </p:oleObj>
              </mc:Choice>
              <mc:Fallback>
                <p:oleObj name="Equation" r:id="rId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7093" y="3617702"/>
                        <a:ext cx="350233" cy="400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9762" y="4105940"/>
            <a:ext cx="1537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Average extinction at 520 nm and 600 nm</a:t>
            </a:r>
          </a:p>
        </p:txBody>
      </p:sp>
      <p:graphicFrame>
        <p:nvGraphicFramePr>
          <p:cNvPr id="2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85167"/>
              </p:ext>
            </p:extLst>
          </p:nvPr>
        </p:nvGraphicFramePr>
        <p:xfrm>
          <a:off x="1692480" y="3589663"/>
          <a:ext cx="302362" cy="42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5" imgW="152400" imgH="215900" progId="Equation.3">
                  <p:embed/>
                </p:oleObj>
              </mc:Choice>
              <mc:Fallback>
                <p:oleObj name="Equation" r:id="rId5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2480" y="3589663"/>
                        <a:ext cx="302362" cy="428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59422" y="4105940"/>
            <a:ext cx="241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Total Extinction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4787" y="4105940"/>
            <a:ext cx="274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(spectral) Differential extinction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533" y="3173234"/>
            <a:ext cx="204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Our </a:t>
            </a:r>
            <a:r>
              <a:rPr lang="en-US" i="1" dirty="0"/>
              <a:t>Notation</a:t>
            </a:r>
            <a:r>
              <a:rPr lang="en-US" sz="2000" i="1" dirty="0"/>
              <a:t>:</a:t>
            </a:r>
          </a:p>
        </p:txBody>
      </p:sp>
      <p:graphicFrame>
        <p:nvGraphicFramePr>
          <p:cNvPr id="1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403936"/>
              </p:ext>
            </p:extLst>
          </p:nvPr>
        </p:nvGraphicFramePr>
        <p:xfrm>
          <a:off x="4631545" y="3579225"/>
          <a:ext cx="1316010" cy="43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7" imgW="647700" imgH="215900" progId="Equation.3">
                  <p:embed/>
                </p:oleObj>
              </mc:Choice>
              <mc:Fallback>
                <p:oleObj name="Equation" r:id="rId7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31545" y="3579225"/>
                        <a:ext cx="1316010" cy="43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394277"/>
              </p:ext>
            </p:extLst>
          </p:nvPr>
        </p:nvGraphicFramePr>
        <p:xfrm>
          <a:off x="6878049" y="3573344"/>
          <a:ext cx="1307306" cy="44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9" imgW="635000" imgH="215900" progId="Equation.3">
                  <p:embed/>
                </p:oleObj>
              </mc:Choice>
              <mc:Fallback>
                <p:oleObj name="Equation" r:id="rId9" imgW="635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8049" y="3573344"/>
                        <a:ext cx="1307306" cy="444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33004" y="4105940"/>
            <a:ext cx="1537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Average extinction at 1020 nm and 1550 nm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1CAE46-BC38-B147-A960-2EE8C98D6858}"/>
              </a:ext>
            </a:extLst>
          </p:cNvPr>
          <p:cNvSpPr txBox="1">
            <a:spLocks/>
          </p:cNvSpPr>
          <p:nvPr/>
        </p:nvSpPr>
        <p:spPr>
          <a:xfrm>
            <a:off x="598268" y="5396465"/>
            <a:ext cx="8229600" cy="119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900" dirty="0"/>
              <a:t>The shape of the y=f(x) curve is surprisingly independent of whether we are measuring radiance or extinction.</a:t>
            </a:r>
          </a:p>
        </p:txBody>
      </p:sp>
    </p:spTree>
    <p:extLst>
      <p:ext uri="{BB962C8B-B14F-4D97-AF65-F5344CB8AC3E}">
        <p14:creationId xmlns:p14="http://schemas.microsoft.com/office/powerpoint/2010/main" val="147150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211"/>
          </a:xfrm>
        </p:spPr>
        <p:txBody>
          <a:bodyPr>
            <a:normAutofit/>
          </a:bodyPr>
          <a:lstStyle/>
          <a:p>
            <a:r>
              <a:rPr lang="en-US" sz="3600" dirty="0"/>
              <a:t>SRS Algorithm</a:t>
            </a:r>
          </a:p>
        </p:txBody>
      </p:sp>
      <p:pic>
        <p:nvPicPr>
          <p:cNvPr id="4" name="Picture 3" descr="cld_al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3" y="1273389"/>
            <a:ext cx="9144000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793" y="1168849"/>
            <a:ext cx="38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SAGE III Extinction Data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766440" y="3477306"/>
            <a:ext cx="27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[km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9726" y="5685379"/>
            <a:ext cx="27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[km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42928" y="3824248"/>
            <a:ext cx="5877209" cy="8209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34633" y="3236846"/>
            <a:ext cx="128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Clouds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990626" y="3606178"/>
            <a:ext cx="150864" cy="51310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19814597">
            <a:off x="1472563" y="2833775"/>
            <a:ext cx="3202392" cy="59280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10932" y="2306378"/>
            <a:ext cx="599886" cy="11431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39562" y="2121712"/>
            <a:ext cx="111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Aerosols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11657-73D1-5648-A8CF-65F4E5BF5BC8}"/>
              </a:ext>
            </a:extLst>
          </p:cNvPr>
          <p:cNvSpPr txBox="1"/>
          <p:nvPr/>
        </p:nvSpPr>
        <p:spPr>
          <a:xfrm>
            <a:off x="2274004" y="5041484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Opaque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D76C4B-8A2C-D047-A1A0-9958B9279C53}"/>
              </a:ext>
            </a:extLst>
          </p:cNvPr>
          <p:cNvSpPr txBox="1"/>
          <p:nvPr/>
        </p:nvSpPr>
        <p:spPr>
          <a:xfrm>
            <a:off x="7031867" y="5025027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Opaque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5596F-F140-1B4B-BA4F-109FFDB39C68}"/>
              </a:ext>
            </a:extLst>
          </p:cNvPr>
          <p:cNvSpPr txBox="1"/>
          <p:nvPr/>
        </p:nvSpPr>
        <p:spPr>
          <a:xfrm rot="16200000">
            <a:off x="1293796" y="4583784"/>
            <a:ext cx="974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</a:t>
            </a:r>
          </a:p>
          <a:p>
            <a:r>
              <a:rPr lang="en-US" dirty="0"/>
              <a:t>Particles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03B328-DEFB-2D41-8C6C-C0D9F6C22342}"/>
              </a:ext>
            </a:extLst>
          </p:cNvPr>
          <p:cNvSpPr txBox="1"/>
          <p:nvPr/>
        </p:nvSpPr>
        <p:spPr>
          <a:xfrm rot="16200000">
            <a:off x="1341374" y="2056630"/>
            <a:ext cx="974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</a:t>
            </a:r>
          </a:p>
          <a:p>
            <a:r>
              <a:rPr lang="en-US" dirty="0"/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42652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4" y="405641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Preliminary SAGE III Tropical Cloud Frequency Using 2-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>
                <a:latin typeface="+mn-lt"/>
              </a:rPr>
              <a:t> Algorithm (other algorithms give same results)</a:t>
            </a:r>
            <a:endParaRPr lang="en-US" sz="2400" dirty="0"/>
          </a:p>
        </p:txBody>
      </p:sp>
      <p:pic>
        <p:nvPicPr>
          <p:cNvPr id="3" name="Picture 2" descr="cld_freq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" y="1618135"/>
            <a:ext cx="9144000" cy="467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51107" y="3675198"/>
            <a:ext cx="237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Height [km]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5784" y="6060902"/>
            <a:ext cx="36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Occurrence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5773" y="1626533"/>
            <a:ext cx="479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+/- 15</a:t>
            </a:r>
            <a:r>
              <a:rPr lang="en-US" sz="2800" baseline="30000" dirty="0"/>
              <a:t>o</a:t>
            </a:r>
            <a:r>
              <a:rPr lang="en-US" sz="2800" dirty="0"/>
              <a:t> Latitude – all longitudes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2310582" y="2660409"/>
            <a:ext cx="1465005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1583" y="2475743"/>
            <a:ext cx="33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Occasional cloud  up to 18 km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60231" y="3448538"/>
            <a:ext cx="7043616" cy="586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9288" y="2158151"/>
            <a:ext cx="197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around 16 km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7777316" y="2475743"/>
            <a:ext cx="78658" cy="772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72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Initial results show that we can discriminate between clouds and aerosols.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SAGE III can provide size information about thin clouds and aerosols for low extinction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&lt; 0.1</a:t>
            </a:r>
            <a:r>
              <a:rPr lang="en-US" dirty="0"/>
              <a:t>) events.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For thick clouds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&gt; 0.1</a:t>
            </a:r>
            <a:r>
              <a:rPr lang="en-US" dirty="0"/>
              <a:t>) the size information is limited.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To compare with other measurement (OMPS-LP, CALIOP, MODIS) we need to carefully consider the sample volume and the viewing geometry.</a:t>
            </a:r>
          </a:p>
        </p:txBody>
      </p:sp>
    </p:spTree>
    <p:extLst>
      <p:ext uri="{BB962C8B-B14F-4D97-AF65-F5344CB8AC3E}">
        <p14:creationId xmlns:p14="http://schemas.microsoft.com/office/powerpoint/2010/main" val="154190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Thomason, L. W. and </a:t>
            </a:r>
            <a:r>
              <a:rPr lang="en-US" sz="1800" dirty="0" err="1"/>
              <a:t>Vernier</a:t>
            </a:r>
            <a:r>
              <a:rPr lang="en-US" sz="1800" dirty="0"/>
              <a:t>, J.-P.: Improved SAGE II cloud/aerosol categorization and observations of the Asian </a:t>
            </a:r>
            <a:r>
              <a:rPr lang="en-US" sz="1800" dirty="0" err="1"/>
              <a:t>tropopause</a:t>
            </a:r>
            <a:r>
              <a:rPr lang="en-US" sz="1800" dirty="0"/>
              <a:t> aerosol layer: 1989–2005, Atmos. Chem. Phys., 13, 4605-4616, https://</a:t>
            </a:r>
            <a:r>
              <a:rPr lang="en-US" sz="1800" dirty="0" err="1"/>
              <a:t>doi.org</a:t>
            </a:r>
            <a:r>
              <a:rPr lang="en-US" sz="1800" dirty="0"/>
              <a:t>/10.5194/acp-13-4605-2013, 2013.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G. S. Kent, K. H. Sage, C. R. </a:t>
            </a:r>
            <a:r>
              <a:rPr lang="en-US" sz="1800" dirty="0" err="1"/>
              <a:t>Trepte</a:t>
            </a:r>
            <a:r>
              <a:rPr lang="en-US" sz="1800" dirty="0"/>
              <a:t>, and P.-H. Wang, "Stratospheric Aerosol and Gas Experiment III cloud data product," Appl. Opt. 46, 1261-1278 (2007)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sz="1800" dirty="0"/>
              <a:t>Chiu, J. C., </a:t>
            </a:r>
            <a:r>
              <a:rPr lang="en-US" sz="1800" dirty="0" err="1"/>
              <a:t>Marshak</a:t>
            </a:r>
            <a:r>
              <a:rPr lang="en-US" sz="1800" dirty="0"/>
              <a:t>, A., </a:t>
            </a:r>
            <a:r>
              <a:rPr lang="en-US" sz="1800" dirty="0" err="1"/>
              <a:t>Knyazikhin</a:t>
            </a:r>
            <a:r>
              <a:rPr lang="en-US" sz="1800" dirty="0"/>
              <a:t>, Y., </a:t>
            </a:r>
            <a:r>
              <a:rPr lang="en-US" sz="1800" dirty="0" err="1"/>
              <a:t>Pilewski</a:t>
            </a:r>
            <a:r>
              <a:rPr lang="en-US" sz="1800" dirty="0"/>
              <a:t>, P., and </a:t>
            </a:r>
            <a:r>
              <a:rPr lang="en-US" sz="1800" dirty="0" err="1"/>
              <a:t>Wiscombe</a:t>
            </a:r>
            <a:r>
              <a:rPr lang="en-US" sz="1800" dirty="0"/>
              <a:t>, W. J.: Physical interpretation of the spectral </a:t>
            </a:r>
            <a:r>
              <a:rPr lang="en-US" sz="1800" dirty="0" err="1"/>
              <a:t>radiative</a:t>
            </a:r>
            <a:r>
              <a:rPr lang="en-US" sz="1800" dirty="0"/>
              <a:t> signature in the transition zone between cloud-free and cloudy regions, Atmos. Chem. Phys., 9, 1419-1430, https://</a:t>
            </a:r>
            <a:r>
              <a:rPr lang="en-US" sz="1800" dirty="0" err="1"/>
              <a:t>doi.org</a:t>
            </a:r>
            <a:r>
              <a:rPr lang="en-US" sz="1800" dirty="0"/>
              <a:t>/10.5194/acp-9-1419-2009, 2009.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7E0-53A8-834A-9B77-6190AA09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42" y="1906793"/>
            <a:ext cx="8229600" cy="1143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59921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42" y="5013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Three potential sources of error when retrieving cloud top height from SAGE III (from Kent et al. 1997)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2172"/>
            <a:ext cx="9144000" cy="39470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066636" y="2790818"/>
            <a:ext cx="1327729" cy="11430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673271" y="3899183"/>
            <a:ext cx="842819" cy="346364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423728" y="2691449"/>
            <a:ext cx="554181" cy="124237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4831" y="1953536"/>
            <a:ext cx="257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Low extinction</a:t>
            </a:r>
          </a:p>
          <a:p>
            <a:r>
              <a:rPr lang="en-US" dirty="0"/>
              <a:t>3. Inhomogeneous cloud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39B45-F134-E247-8062-1081ADDF539A}"/>
              </a:ext>
            </a:extLst>
          </p:cNvPr>
          <p:cNvSpPr txBox="1"/>
          <p:nvPr/>
        </p:nvSpPr>
        <p:spPr>
          <a:xfrm>
            <a:off x="465238" y="1175566"/>
            <a:ext cx="533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Low height bias from tangent height assignment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Low extinction (volume average)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Inhomogeneous clouds along the path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152E8-B81F-6544-BD65-0B0687EA86D0}"/>
              </a:ext>
            </a:extLst>
          </p:cNvPr>
          <p:cNvSpPr txBox="1"/>
          <p:nvPr/>
        </p:nvSpPr>
        <p:spPr>
          <a:xfrm>
            <a:off x="198832" y="2298903"/>
            <a:ext cx="235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SAGE Optical Path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A36395-6897-D84F-97CE-E92AF7573812}"/>
              </a:ext>
            </a:extLst>
          </p:cNvPr>
          <p:cNvCxnSpPr>
            <a:cxnSpLocks/>
          </p:cNvCxnSpPr>
          <p:nvPr/>
        </p:nvCxnSpPr>
        <p:spPr>
          <a:xfrm flipH="1">
            <a:off x="1322212" y="2691449"/>
            <a:ext cx="450399" cy="9824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912C9D-9DF3-6841-BAEE-8C338CDA4181}"/>
              </a:ext>
            </a:extLst>
          </p:cNvPr>
          <p:cNvSpPr txBox="1"/>
          <p:nvPr/>
        </p:nvSpPr>
        <p:spPr>
          <a:xfrm>
            <a:off x="3293634" y="2232363"/>
            <a:ext cx="250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Low height bias</a:t>
            </a:r>
          </a:p>
          <a:p>
            <a:r>
              <a:rPr lang="en-US" dirty="0"/>
              <a:t>3. Inhomogeneous cloud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2818" y="1216122"/>
            <a:ext cx="205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~0.2 km bias for cloud above 16 km</a:t>
            </a:r>
          </a:p>
        </p:txBody>
      </p:sp>
      <p:sp>
        <p:nvSpPr>
          <p:cNvPr id="5" name="Oval 4"/>
          <p:cNvSpPr/>
          <p:nvPr/>
        </p:nvSpPr>
        <p:spPr>
          <a:xfrm>
            <a:off x="5622636" y="1193032"/>
            <a:ext cx="2516909" cy="73741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15" idx="3"/>
          </p:cNvCxnSpPr>
          <p:nvPr/>
        </p:nvCxnSpPr>
        <p:spPr>
          <a:xfrm flipH="1" flipV="1">
            <a:off x="5403274" y="1489364"/>
            <a:ext cx="394251" cy="147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6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8FB9-0259-924E-A8B8-3E8626AB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90806"/>
            <a:ext cx="7886700" cy="1325563"/>
          </a:xfrm>
        </p:spPr>
        <p:txBody>
          <a:bodyPr/>
          <a:lstStyle/>
          <a:p>
            <a:r>
              <a:rPr lang="en-US" dirty="0"/>
              <a:t>Goals of the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24CD-20FB-9A4B-A2F3-00089CCD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32" y="1225858"/>
            <a:ext cx="7886700" cy="529292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Development of a SAGE III cloud-detection algorithm for both occulations and limb scans. The algorithm will be evaluated by comparison with OMPS-LP, CALIOP, and high-altitude aircraft aerosol and cloud measurements. Cloud products generated with our algorithm will be provided for community use.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2000" dirty="0"/>
              <a:t>Use of the SAGE III cloud product, along with OMPS-LP cloud products, to quantify the occurrence of high-altitude, optically-thin tropical tropopause layer (TTL) cirrus.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Combine SAGE II, HALOE, Aura MLS, and SAGE III data into a unified multi-decadal record of stratospheric water vapor.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Use of forward and backward trajectory models to analyze the dehydration process in the tropical upper troposphere, and use of the SAGE III, CALIOP and OMPS-LP cloud products as well as SAGE III and MLS water vapor products to constrain simulations of optically thin TTL cirrus and water vapor.</a:t>
            </a:r>
          </a:p>
        </p:txBody>
      </p:sp>
    </p:spTree>
    <p:extLst>
      <p:ext uri="{BB962C8B-B14F-4D97-AF65-F5344CB8AC3E}">
        <p14:creationId xmlns:p14="http://schemas.microsoft.com/office/powerpoint/2010/main" val="168218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0158-8853-1F47-BBF9-DDA09693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646E-EDE6-E949-870B-A4764FD5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Cloud algorithm development (occultation and limb scans) – Kummer and </a:t>
            </a:r>
            <a:r>
              <a:rPr lang="en-US" dirty="0" err="1"/>
              <a:t>Schoeberl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Quantify cloud layer occurrence and statistics – Jensen, Avery, Schoeberl, Kummer</a:t>
            </a:r>
          </a:p>
          <a:p>
            <a:pPr>
              <a:lnSpc>
                <a:spcPct val="120000"/>
              </a:lnSpc>
            </a:pPr>
            <a:r>
              <a:rPr lang="en-US" dirty="0"/>
              <a:t>Development of multi-decadal water vapor product - Dessler</a:t>
            </a:r>
          </a:p>
          <a:p>
            <a:pPr>
              <a:lnSpc>
                <a:spcPct val="120000"/>
              </a:lnSpc>
            </a:pPr>
            <a:r>
              <a:rPr lang="en-US" dirty="0"/>
              <a:t>Use water vapor/cloud  trajectory models – Jensen, Ueyama, Schoeberl, Dessler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for Cloud Product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37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Produce an algorithm that can be used to generate a standard cloud product from SAGE III extinction.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Compare different candidate algorithms and their performance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/>
              <a:t>First focus on the tropics due to linkages between clouds, dehydration and water vapor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/>
              <a:t>Evaluate our product  against OMPS-LP, CALIOP, and SAGE II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dirty="0"/>
              <a:t>Better understand the optical properties of thin clouds and aerosols</a:t>
            </a:r>
          </a:p>
        </p:txBody>
      </p:sp>
    </p:spTree>
    <p:extLst>
      <p:ext uri="{BB962C8B-B14F-4D97-AF65-F5344CB8AC3E}">
        <p14:creationId xmlns:p14="http://schemas.microsoft.com/office/powerpoint/2010/main" val="102535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4300-8403-E349-993D-12A3E7E2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407"/>
          </a:xfrm>
        </p:spPr>
        <p:txBody>
          <a:bodyPr>
            <a:normAutofit/>
          </a:bodyPr>
          <a:lstStyle/>
          <a:p>
            <a:r>
              <a:rPr lang="en-US" sz="4000" dirty="0"/>
              <a:t>Existing Cloud Aerosol Sensors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E21174-8B41-4B47-923E-54D814D97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57046"/>
              </p:ext>
            </p:extLst>
          </p:nvPr>
        </p:nvGraphicFramePr>
        <p:xfrm>
          <a:off x="297426" y="1226573"/>
          <a:ext cx="8549148" cy="400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03">
                  <a:extLst>
                    <a:ext uri="{9D8B030D-6E8A-4147-A177-3AD203B41FA5}">
                      <a16:colId xmlns:a16="http://schemas.microsoft.com/office/drawing/2014/main" val="3997940990"/>
                    </a:ext>
                  </a:extLst>
                </a:gridCol>
                <a:gridCol w="4237703">
                  <a:extLst>
                    <a:ext uri="{9D8B030D-6E8A-4147-A177-3AD203B41FA5}">
                      <a16:colId xmlns:a16="http://schemas.microsoft.com/office/drawing/2014/main" val="3917370773"/>
                    </a:ext>
                  </a:extLst>
                </a:gridCol>
                <a:gridCol w="3045542">
                  <a:extLst>
                    <a:ext uri="{9D8B030D-6E8A-4147-A177-3AD203B41FA5}">
                      <a16:colId xmlns:a16="http://schemas.microsoft.com/office/drawing/2014/main" val="3527064971"/>
                    </a:ext>
                  </a:extLst>
                </a:gridCol>
              </a:tblGrid>
              <a:tr h="377710">
                <a:tc>
                  <a:txBody>
                    <a:bodyPr/>
                    <a:lstStyle/>
                    <a:p>
                      <a:r>
                        <a:rPr lang="en-US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866151"/>
                  </a:ext>
                </a:extLst>
              </a:tr>
              <a:tr h="1210742">
                <a:tc>
                  <a:txBody>
                    <a:bodyPr/>
                    <a:lstStyle/>
                    <a:p>
                      <a:r>
                        <a:rPr lang="en-US" dirty="0"/>
                        <a:t>CALIOP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Highly sensitive to clouds and aerosol backscatter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vertical resolution (50 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Polarization (ice vs liquid aerosols)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swath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Only 2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80690"/>
                  </a:ext>
                </a:extLst>
              </a:tr>
              <a:tr h="1210742">
                <a:tc>
                  <a:txBody>
                    <a:bodyPr/>
                    <a:lstStyle/>
                    <a:p>
                      <a:r>
                        <a:rPr lang="en-US" dirty="0"/>
                        <a:t>SAGE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path extinction, highly sensitive to aerosols and clouds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Multiple channels -&gt; size distribution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Good vertical resolution (0.5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200km path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Measurement only at occultations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51488"/>
                  </a:ext>
                </a:extLst>
              </a:tr>
              <a:tr h="1210742">
                <a:tc>
                  <a:txBody>
                    <a:bodyPr/>
                    <a:lstStyle/>
                    <a:p>
                      <a:r>
                        <a:rPr lang="en-US" dirty="0"/>
                        <a:t>OMPS-LP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path scattering, highly sensitive to clouds and aerosols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Multiple channels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Moderate vertical resolution (1.4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200 km path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Interpreting the data requires RT code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Limited swath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3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SAGE III Cloud Algorithm Physical Basis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Aerosol extinction is expected to have a wavelength dependence.</a:t>
            </a:r>
          </a:p>
          <a:p>
            <a:r>
              <a:rPr lang="en-US" sz="2800" dirty="0"/>
              <a:t>Cloud extinction is expected to have weak or no wavelength dependence.</a:t>
            </a:r>
          </a:p>
          <a:p>
            <a:r>
              <a:rPr lang="en-US" sz="2800" dirty="0"/>
              <a:t>Cloud extinction will generally exceed aerosol extinction.</a:t>
            </a:r>
          </a:p>
          <a:p>
            <a:r>
              <a:rPr lang="en-US" sz="2800" dirty="0"/>
              <a:t>Algorithms therefore can use an extinction color ratio as well as absolute extinction to discriminate between clouds and aerosols. </a:t>
            </a:r>
          </a:p>
        </p:txBody>
      </p:sp>
    </p:spTree>
    <p:extLst>
      <p:ext uri="{BB962C8B-B14F-4D97-AF65-F5344CB8AC3E}">
        <p14:creationId xmlns:p14="http://schemas.microsoft.com/office/powerpoint/2010/main" val="88604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existing SAGE cloud algorithms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Thomason Algorithm  (2-λ)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Described in Thomason and Vernier [2013]</a:t>
            </a:r>
          </a:p>
          <a:p>
            <a:r>
              <a:rPr lang="en-US" dirty="0"/>
              <a:t>Uses two wavelengths 520 and 1021 nm extinction ratios</a:t>
            </a:r>
          </a:p>
          <a:p>
            <a:r>
              <a:rPr lang="en-US" dirty="0"/>
              <a:t>Can be used with SAGE II to extend the data record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08905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Kent Algorithm (3-λ)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r>
              <a:rPr lang="en-US" dirty="0"/>
              <a:t>Described in Kent et al. [2007]</a:t>
            </a:r>
          </a:p>
          <a:p>
            <a:r>
              <a:rPr lang="en-US" dirty="0"/>
              <a:t>Uses three wavelengths, 520, 1021 and 1550nm extinction ratios</a:t>
            </a:r>
          </a:p>
          <a:p>
            <a:r>
              <a:rPr lang="en-US" dirty="0"/>
              <a:t>Since 1550 nm channel is used, this method cannot be used with SAGE II</a:t>
            </a:r>
          </a:p>
        </p:txBody>
      </p:sp>
    </p:spTree>
    <p:extLst>
      <p:ext uri="{BB962C8B-B14F-4D97-AF65-F5344CB8AC3E}">
        <p14:creationId xmlns:p14="http://schemas.microsoft.com/office/powerpoint/2010/main" val="75448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Using the Existing Cloud Algorithms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Cloud is detected if: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3-λ (Kent algorithm)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Color Ratio (520/1020 and 1020/1550 ext.)  &lt; ~1.5 for both ratios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Does not use the magnitude of extinction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/>
              <a:t>2-λ (Thomason algorithm)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Color Ratio (520/1020 ext.) &lt; 2  and Log</a:t>
            </a:r>
            <a:r>
              <a:rPr lang="en-US" baseline="-25000" dirty="0"/>
              <a:t>10</a:t>
            </a:r>
            <a:r>
              <a:rPr lang="en-US" dirty="0"/>
              <a:t>(1020 ext.) &gt; -3.7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Uses magnitude of extinction</a:t>
            </a:r>
          </a:p>
          <a:p>
            <a:pPr>
              <a:lnSpc>
                <a:spcPct val="130000"/>
              </a:lnSpc>
            </a:pPr>
            <a:r>
              <a:rPr lang="en-US" dirty="0"/>
              <a:t>For both algorithms if a cloud is not detected, but the profile is terminated, we assign a cloud top height 0.5 km below the termination height.</a:t>
            </a:r>
          </a:p>
        </p:txBody>
      </p:sp>
    </p:spTree>
    <p:extLst>
      <p:ext uri="{BB962C8B-B14F-4D97-AF65-F5344CB8AC3E}">
        <p14:creationId xmlns:p14="http://schemas.microsoft.com/office/powerpoint/2010/main" val="175010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Look at some SAGE III </a:t>
            </a:r>
            <a:r>
              <a:rPr lang="en-US" sz="2800" dirty="0"/>
              <a:t>extinction</a:t>
            </a:r>
            <a:r>
              <a:rPr lang="en-US" sz="3200" dirty="0"/>
              <a:t> profiles </a:t>
            </a:r>
            <a:br>
              <a:rPr lang="en-US" sz="3200" dirty="0"/>
            </a:br>
            <a:r>
              <a:rPr lang="en-US" sz="2000" dirty="0"/>
              <a:t>(June 2017 </a:t>
            </a:r>
            <a:r>
              <a:rPr lang="mr-IN" sz="2000" dirty="0"/>
              <a:t>–</a:t>
            </a:r>
            <a:r>
              <a:rPr lang="en-US" sz="2000" dirty="0"/>
              <a:t> March 2018)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73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065587" y="1985235"/>
            <a:ext cx="36496" cy="3583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21810" y="4335402"/>
            <a:ext cx="3218921" cy="4379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1022" y="3266258"/>
            <a:ext cx="1379709" cy="37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Clouds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212" y="5962183"/>
            <a:ext cx="14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Clouds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00404" y="2182728"/>
            <a:ext cx="132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Aerosols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51726" y="2552060"/>
            <a:ext cx="744093" cy="42396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40854" y="2552060"/>
            <a:ext cx="910872" cy="42396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66593" y="2109466"/>
            <a:ext cx="202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Ratio 520/1020 threshold = 2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7873380" y="2754999"/>
            <a:ext cx="119200" cy="15804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76228" y="5969774"/>
            <a:ext cx="285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Log(1020extinction) = -3.7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195819" y="5326516"/>
            <a:ext cx="869768" cy="567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6956" y="1417638"/>
            <a:ext cx="57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i="1" dirty="0"/>
              <a:t>3-λ</a:t>
            </a:r>
          </a:p>
          <a:p>
            <a:pPr algn="ctr"/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6900" y="1828800"/>
            <a:ext cx="325888" cy="131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96856" y="1277349"/>
            <a:ext cx="57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i="1" dirty="0"/>
              <a:t>2-λ</a:t>
            </a:r>
          </a:p>
          <a:p>
            <a:pPr algn="ctr"/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414435" y="1708198"/>
            <a:ext cx="272365" cy="277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78AB633-5894-124B-AA33-40544AA3A576}"/>
              </a:ext>
            </a:extLst>
          </p:cNvPr>
          <p:cNvSpPr/>
          <p:nvPr/>
        </p:nvSpPr>
        <p:spPr>
          <a:xfrm>
            <a:off x="1437286" y="4398116"/>
            <a:ext cx="808563" cy="901100"/>
          </a:xfrm>
          <a:prstGeom prst="rect">
            <a:avLst/>
          </a:prstGeom>
          <a:solidFill>
            <a:srgbClr val="D9D9D9">
              <a:alpha val="36863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884A42-0254-254B-B221-643D2E33B215}"/>
              </a:ext>
            </a:extLst>
          </p:cNvPr>
          <p:cNvSpPr/>
          <p:nvPr/>
        </p:nvSpPr>
        <p:spPr>
          <a:xfrm>
            <a:off x="6065587" y="4379194"/>
            <a:ext cx="2175144" cy="1185557"/>
          </a:xfrm>
          <a:prstGeom prst="rect">
            <a:avLst/>
          </a:prstGeom>
          <a:solidFill>
            <a:srgbClr val="D9D9D9">
              <a:alpha val="2588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6959266" y="3640850"/>
            <a:ext cx="423551" cy="95081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1078184" y="5125513"/>
            <a:ext cx="484268" cy="83667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69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1126</Words>
  <Application>Microsoft Macintosh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Mangal</vt:lpstr>
      <vt:lpstr>Symbol</vt:lpstr>
      <vt:lpstr>Times New Roman</vt:lpstr>
      <vt:lpstr>Office Theme</vt:lpstr>
      <vt:lpstr>Equation</vt:lpstr>
      <vt:lpstr>Using SAGE III measurements and numerical models to investigate aerosol, cloud, and water vapor physical processes in the upper troposphere/lower stratosphere region</vt:lpstr>
      <vt:lpstr>Goals of the Proposal</vt:lpstr>
      <vt:lpstr>Team Mapping</vt:lpstr>
      <vt:lpstr>Goals for Cloud Product Proposal</vt:lpstr>
      <vt:lpstr>Existing Cloud Aerosol Sensors</vt:lpstr>
      <vt:lpstr>SAGE III Cloud Algorithm Physical Basis</vt:lpstr>
      <vt:lpstr>Two existing SAGE cloud algorithms</vt:lpstr>
      <vt:lpstr>Using the Existing Cloud Algorithms</vt:lpstr>
      <vt:lpstr>Look at some SAGE III extinction profiles  (June 2017 – March 2018)</vt:lpstr>
      <vt:lpstr>Yet another algorithm…. Spectral Radiative Signature (SRS) algorithm</vt:lpstr>
      <vt:lpstr>SRS Algorithm</vt:lpstr>
      <vt:lpstr>Preliminary SAGE III Tropical Cloud Frequency Using 2-l Algorithm (other algorithms give same results)</vt:lpstr>
      <vt:lpstr>Conclusions</vt:lpstr>
      <vt:lpstr>References</vt:lpstr>
      <vt:lpstr>Backup Slides</vt:lpstr>
      <vt:lpstr>Three potential sources of error when retrieving cloud top height from SAGE III (from Kent et al. 1997)</vt:lpstr>
    </vt:vector>
  </TitlesOfParts>
  <Company>Science and Technology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Top Height from SAGE III</dc:title>
  <dc:creator>John Kummer</dc:creator>
  <cp:lastModifiedBy>allison.b.leybold@nasa.gov</cp:lastModifiedBy>
  <cp:revision>118</cp:revision>
  <dcterms:created xsi:type="dcterms:W3CDTF">2018-10-18T16:41:48Z</dcterms:created>
  <dcterms:modified xsi:type="dcterms:W3CDTF">2018-11-13T18:47:57Z</dcterms:modified>
</cp:coreProperties>
</file>