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8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9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90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9CE6BDC-8938-4F96-915D-FA43BC826C45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49640" cy="43192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4143240" y="9118440"/>
            <a:ext cx="316836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3F219DB4-910D-442A-97A1-C8C4E69D13BF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ヒラギノ角ゴ Pro W3"/>
              </a:rPr>
              <a:t>1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200" cy="5141880"/>
          </a:xfrm>
          <a:prstGeom prst="rect">
            <a:avLst/>
          </a:prstGeom>
          <a:ln>
            <a:noFill/>
          </a:ln>
        </p:spPr>
      </p:pic>
      <p:pic>
        <p:nvPicPr>
          <p:cNvPr id="8" name="Picture 9"/>
          <p:cNvPicPr/>
          <p:nvPr/>
        </p:nvPicPr>
        <p:blipFill>
          <a:blip r:embed="rId15"/>
          <a:stretch/>
        </p:blipFill>
        <p:spPr>
          <a:xfrm>
            <a:off x="8290440" y="109440"/>
            <a:ext cx="791640" cy="624600"/>
          </a:xfrm>
          <a:prstGeom prst="rect">
            <a:avLst/>
          </a:prstGeom>
          <a:ln w="9360">
            <a:noFill/>
          </a:ln>
        </p:spPr>
      </p:pic>
      <p:sp>
        <p:nvSpPr>
          <p:cNvPr id="2" name="Line 1"/>
          <p:cNvSpPr/>
          <p:nvPr/>
        </p:nvSpPr>
        <p:spPr>
          <a:xfrm>
            <a:off x="1209600" y="734400"/>
            <a:ext cx="6791400" cy="1080"/>
          </a:xfrm>
          <a:prstGeom prst="line">
            <a:avLst/>
          </a:prstGeom>
          <a:ln w="255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Picture 9"/>
          <p:cNvPicPr/>
          <p:nvPr/>
        </p:nvPicPr>
        <p:blipFill>
          <a:blip r:embed="rId16"/>
          <a:stretch/>
        </p:blipFill>
        <p:spPr>
          <a:xfrm>
            <a:off x="240120" y="120240"/>
            <a:ext cx="678240" cy="700920"/>
          </a:xfrm>
          <a:prstGeom prst="rect">
            <a:avLst/>
          </a:prstGeom>
          <a:ln>
            <a:noFill/>
          </a:ln>
        </p:spPr>
      </p:pic>
      <p:pic>
        <p:nvPicPr>
          <p:cNvPr id="4" name="Picture 2"/>
          <p:cNvPicPr/>
          <p:nvPr/>
        </p:nvPicPr>
        <p:blipFill>
          <a:blip r:embed="rId17"/>
          <a:stretch/>
        </p:blipFill>
        <p:spPr>
          <a:xfrm>
            <a:off x="0" y="0"/>
            <a:ext cx="9142200" cy="5141880"/>
          </a:xfrm>
          <a:prstGeom prst="rect">
            <a:avLst/>
          </a:prstGeom>
          <a:ln>
            <a:noFill/>
          </a:ln>
        </p:spPr>
      </p:pic>
      <p:sp>
        <p:nvSpPr>
          <p:cNvPr id="5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200" cy="5141880"/>
          </a:xfrm>
          <a:prstGeom prst="rect">
            <a:avLst/>
          </a:prstGeom>
          <a:ln>
            <a:noFill/>
          </a:ln>
        </p:spPr>
      </p:pic>
      <p:pic>
        <p:nvPicPr>
          <p:cNvPr id="44" name="Picture 9"/>
          <p:cNvPicPr/>
          <p:nvPr/>
        </p:nvPicPr>
        <p:blipFill>
          <a:blip r:embed="rId15"/>
          <a:stretch/>
        </p:blipFill>
        <p:spPr>
          <a:xfrm>
            <a:off x="8290440" y="109440"/>
            <a:ext cx="791640" cy="624600"/>
          </a:xfrm>
          <a:prstGeom prst="rect">
            <a:avLst/>
          </a:prstGeom>
          <a:ln w="9360">
            <a:noFill/>
          </a:ln>
        </p:spPr>
      </p:pic>
      <p:sp>
        <p:nvSpPr>
          <p:cNvPr id="45" name="Line 1"/>
          <p:cNvSpPr/>
          <p:nvPr/>
        </p:nvSpPr>
        <p:spPr>
          <a:xfrm>
            <a:off x="1209600" y="734400"/>
            <a:ext cx="6791400" cy="1080"/>
          </a:xfrm>
          <a:prstGeom prst="line">
            <a:avLst/>
          </a:prstGeom>
          <a:ln w="255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" name="Picture 9"/>
          <p:cNvPicPr/>
          <p:nvPr/>
        </p:nvPicPr>
        <p:blipFill>
          <a:blip r:embed="rId16"/>
          <a:stretch/>
        </p:blipFill>
        <p:spPr>
          <a:xfrm>
            <a:off x="240120" y="120240"/>
            <a:ext cx="678240" cy="700920"/>
          </a:xfrm>
          <a:prstGeom prst="rect">
            <a:avLst/>
          </a:prstGeom>
          <a:ln>
            <a:noFill/>
          </a:ln>
        </p:spPr>
      </p:pic>
      <p:sp>
        <p:nvSpPr>
          <p:cNvPr id="47" name="CustomShape 2"/>
          <p:cNvSpPr/>
          <p:nvPr/>
        </p:nvSpPr>
        <p:spPr>
          <a:xfrm>
            <a:off x="6932520" y="4970880"/>
            <a:ext cx="2131920" cy="16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7DFAFAA-53F5-4B95-A533-4D8D7696C91F}" type="slidenum">
              <a:rPr lang="en-US" sz="7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ヒラギノ角ゴ Pro W3"/>
              </a:rPr>
              <a:t>‹#›</a:t>
            </a:fld>
            <a:endParaRPr lang="en-US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2713680" y="2770920"/>
            <a:ext cx="6125040" cy="1249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  <a:spcBef>
                <a:spcPts val="451"/>
              </a:spcBef>
            </a:pPr>
            <a:r>
              <a:rPr lang="en-US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SAGE-III/ISS Science Team Meeting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51"/>
              </a:spcBef>
            </a:pP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51"/>
              </a:spcBef>
            </a:pPr>
            <a:r>
              <a:rPr lang="en-US" sz="1200" b="1" strike="noStrike" spc="-1">
                <a:solidFill>
                  <a:srgbClr val="EF9337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Travis N. Knepp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51"/>
              </a:spcBef>
            </a:pPr>
            <a:r>
              <a:rPr lang="en-US" sz="1200" b="1" strike="noStrike" spc="-1">
                <a:solidFill>
                  <a:srgbClr val="EF933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Backscatter Coefficient Profiles from SAGE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51"/>
              </a:spcBef>
            </a:pPr>
            <a:r>
              <a:rPr lang="en-US" sz="1200" b="1" strike="noStrike" spc="-1">
                <a:solidFill>
                  <a:srgbClr val="EF933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Aerosol Products: Comparison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51"/>
              </a:spcBef>
            </a:pPr>
            <a:r>
              <a:rPr lang="en-US" sz="1200" b="1" strike="noStrike" spc="-1">
                <a:solidFill>
                  <a:srgbClr val="EF933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with NDACC Lidar Products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Nexus of Reality and Theory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2696D2F4-2EC4-426A-A01F-12D1B12F1731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5" name="Picture 134"/>
          <p:cNvPicPr/>
          <p:nvPr/>
        </p:nvPicPr>
        <p:blipFill>
          <a:blip r:embed="rId2"/>
          <a:stretch/>
        </p:blipFill>
        <p:spPr>
          <a:xfrm>
            <a:off x="1742400" y="842760"/>
            <a:ext cx="5484960" cy="4241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Nexus of Reality and Theory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AFF7CA73-996C-4331-AB31-ED5C9CEA976B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9" name="Picture 138"/>
          <p:cNvPicPr/>
          <p:nvPr/>
        </p:nvPicPr>
        <p:blipFill>
          <a:blip r:embed="rId2"/>
          <a:stretch/>
        </p:blipFill>
        <p:spPr>
          <a:xfrm>
            <a:off x="1742400" y="842760"/>
            <a:ext cx="5484960" cy="4241520"/>
          </a:xfrm>
          <a:prstGeom prst="rect">
            <a:avLst/>
          </a:prstGeom>
          <a:ln>
            <a:noFill/>
          </a:ln>
        </p:spPr>
      </p:pic>
      <p:sp>
        <p:nvSpPr>
          <p:cNvPr id="140" name="CustomShape 4"/>
          <p:cNvSpPr/>
          <p:nvPr/>
        </p:nvSpPr>
        <p:spPr>
          <a:xfrm>
            <a:off x="256320" y="2358360"/>
            <a:ext cx="1437840" cy="56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use 355 nm to match lidar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Nexus of Reality and Theory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C94525D2-687B-45B0-9031-8B78499B09F0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4" name="Picture 143"/>
          <p:cNvPicPr/>
          <p:nvPr/>
        </p:nvPicPr>
        <p:blipFill>
          <a:blip r:embed="rId2"/>
          <a:stretch/>
        </p:blipFill>
        <p:spPr>
          <a:xfrm>
            <a:off x="1971720" y="859680"/>
            <a:ext cx="5485680" cy="4232880"/>
          </a:xfrm>
          <a:prstGeom prst="rect">
            <a:avLst/>
          </a:prstGeom>
          <a:ln>
            <a:noFill/>
          </a:ln>
        </p:spPr>
      </p:pic>
      <p:sp>
        <p:nvSpPr>
          <p:cNvPr id="145" name="CustomShape 4"/>
          <p:cNvSpPr/>
          <p:nvPr/>
        </p:nvSpPr>
        <p:spPr>
          <a:xfrm>
            <a:off x="1971720" y="2417040"/>
            <a:ext cx="238320" cy="41724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5"/>
          <p:cNvSpPr/>
          <p:nvPr/>
        </p:nvSpPr>
        <p:spPr>
          <a:xfrm>
            <a:off x="1257840" y="2476800"/>
            <a:ext cx="904320" cy="23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Target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6"/>
          <p:cNvSpPr/>
          <p:nvPr/>
        </p:nvSpPr>
        <p:spPr>
          <a:xfrm>
            <a:off x="4732200" y="4693320"/>
            <a:ext cx="658440" cy="35784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7"/>
          <p:cNvSpPr/>
          <p:nvPr/>
        </p:nvSpPr>
        <p:spPr>
          <a:xfrm>
            <a:off x="5452200" y="4519080"/>
            <a:ext cx="1855800" cy="4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Wavelength should not matter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Evaluation of Method’s Robustness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7F362532-FD72-4C20-974E-DF620E030BC9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4"/>
          <p:cNvSpPr/>
          <p:nvPr/>
        </p:nvSpPr>
        <p:spPr>
          <a:xfrm>
            <a:off x="1006200" y="1103040"/>
            <a:ext cx="7496280" cy="34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Calculate backscatter using three wavelength combinations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5"/>
          <p:cNvSpPr/>
          <p:nvPr/>
        </p:nvSpPr>
        <p:spPr>
          <a:xfrm>
            <a:off x="1404720" y="1729440"/>
            <a:ext cx="6399360" cy="100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4" name="Picture 153"/>
          <p:cNvPicPr/>
          <p:nvPr/>
        </p:nvPicPr>
        <p:blipFill>
          <a:blip r:embed="rId2"/>
          <a:srcRect l="42072"/>
          <a:stretch/>
        </p:blipFill>
        <p:spPr>
          <a:xfrm>
            <a:off x="1468440" y="1960920"/>
            <a:ext cx="1644120" cy="596160"/>
          </a:xfrm>
          <a:prstGeom prst="rect">
            <a:avLst/>
          </a:prstGeom>
          <a:ln>
            <a:noFill/>
          </a:ln>
        </p:spPr>
      </p:pic>
      <p:pic>
        <p:nvPicPr>
          <p:cNvPr id="155" name="Picture 154"/>
          <p:cNvPicPr/>
          <p:nvPr/>
        </p:nvPicPr>
        <p:blipFill>
          <a:blip r:embed="rId3"/>
          <a:stretch/>
        </p:blipFill>
        <p:spPr>
          <a:xfrm>
            <a:off x="6107400" y="1957680"/>
            <a:ext cx="1568520" cy="587880"/>
          </a:xfrm>
          <a:prstGeom prst="rect">
            <a:avLst/>
          </a:prstGeom>
          <a:ln>
            <a:noFill/>
          </a:ln>
        </p:spPr>
      </p:pic>
      <p:pic>
        <p:nvPicPr>
          <p:cNvPr id="156" name="Picture 155"/>
          <p:cNvPicPr/>
          <p:nvPr/>
        </p:nvPicPr>
        <p:blipFill>
          <a:blip r:embed="rId4"/>
          <a:stretch/>
        </p:blipFill>
        <p:spPr>
          <a:xfrm>
            <a:off x="3796200" y="1960920"/>
            <a:ext cx="1576800" cy="621000"/>
          </a:xfrm>
          <a:prstGeom prst="rect">
            <a:avLst/>
          </a:prstGeom>
          <a:ln>
            <a:noFill/>
          </a:ln>
        </p:spPr>
      </p:pic>
      <p:sp>
        <p:nvSpPr>
          <p:cNvPr id="157" name="CustomShape 6"/>
          <p:cNvSpPr/>
          <p:nvPr/>
        </p:nvSpPr>
        <p:spPr>
          <a:xfrm>
            <a:off x="3169800" y="1888920"/>
            <a:ext cx="638280" cy="70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?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7"/>
          <p:cNvSpPr/>
          <p:nvPr/>
        </p:nvSpPr>
        <p:spPr>
          <a:xfrm>
            <a:off x="5365800" y="1889280"/>
            <a:ext cx="638280" cy="70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?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Evaluation of Method’s Robustness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BC63BDF2-718B-4846-93F6-61BA2981AA62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4"/>
          <p:cNvSpPr/>
          <p:nvPr/>
        </p:nvSpPr>
        <p:spPr>
          <a:xfrm>
            <a:off x="1006200" y="1103040"/>
            <a:ext cx="7496280" cy="34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Calculate backscatter using three wavelength combinations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5"/>
          <p:cNvSpPr/>
          <p:nvPr/>
        </p:nvSpPr>
        <p:spPr>
          <a:xfrm>
            <a:off x="1404720" y="1729440"/>
            <a:ext cx="6399360" cy="100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4" name="Picture 163"/>
          <p:cNvPicPr/>
          <p:nvPr/>
        </p:nvPicPr>
        <p:blipFill>
          <a:blip r:embed="rId2"/>
          <a:srcRect l="42072"/>
          <a:stretch/>
        </p:blipFill>
        <p:spPr>
          <a:xfrm>
            <a:off x="1468440" y="1960920"/>
            <a:ext cx="1644120" cy="596160"/>
          </a:xfrm>
          <a:prstGeom prst="rect">
            <a:avLst/>
          </a:prstGeom>
          <a:ln>
            <a:noFill/>
          </a:ln>
        </p:spPr>
      </p:pic>
      <p:pic>
        <p:nvPicPr>
          <p:cNvPr id="165" name="Picture 164"/>
          <p:cNvPicPr/>
          <p:nvPr/>
        </p:nvPicPr>
        <p:blipFill>
          <a:blip r:embed="rId3"/>
          <a:stretch/>
        </p:blipFill>
        <p:spPr>
          <a:xfrm>
            <a:off x="6107400" y="1957680"/>
            <a:ext cx="1568520" cy="587880"/>
          </a:xfrm>
          <a:prstGeom prst="rect">
            <a:avLst/>
          </a:prstGeom>
          <a:ln>
            <a:noFill/>
          </a:ln>
        </p:spPr>
      </p:pic>
      <p:pic>
        <p:nvPicPr>
          <p:cNvPr id="166" name="Picture 165"/>
          <p:cNvPicPr/>
          <p:nvPr/>
        </p:nvPicPr>
        <p:blipFill>
          <a:blip r:embed="rId4"/>
          <a:stretch/>
        </p:blipFill>
        <p:spPr>
          <a:xfrm>
            <a:off x="3796200" y="1960920"/>
            <a:ext cx="1576800" cy="621000"/>
          </a:xfrm>
          <a:prstGeom prst="rect">
            <a:avLst/>
          </a:prstGeom>
          <a:ln>
            <a:noFill/>
          </a:ln>
        </p:spPr>
      </p:pic>
      <p:sp>
        <p:nvSpPr>
          <p:cNvPr id="167" name="CustomShape 6"/>
          <p:cNvSpPr/>
          <p:nvPr/>
        </p:nvSpPr>
        <p:spPr>
          <a:xfrm>
            <a:off x="3169800" y="1888920"/>
            <a:ext cx="638280" cy="70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?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7"/>
          <p:cNvSpPr/>
          <p:nvPr/>
        </p:nvSpPr>
        <p:spPr>
          <a:xfrm>
            <a:off x="5365800" y="1889280"/>
            <a:ext cx="638280" cy="70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?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8"/>
          <p:cNvSpPr/>
          <p:nvPr/>
        </p:nvSpPr>
        <p:spPr>
          <a:xfrm>
            <a:off x="1548720" y="3061440"/>
            <a:ext cx="6399360" cy="15854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0" name="Picture 169"/>
          <p:cNvPicPr/>
          <p:nvPr/>
        </p:nvPicPr>
        <p:blipFill>
          <a:blip r:embed="rId2"/>
          <a:srcRect l="42072"/>
          <a:stretch/>
        </p:blipFill>
        <p:spPr>
          <a:xfrm>
            <a:off x="1890000" y="3092400"/>
            <a:ext cx="1644120" cy="596160"/>
          </a:xfrm>
          <a:prstGeom prst="rect">
            <a:avLst/>
          </a:prstGeom>
          <a:ln>
            <a:noFill/>
          </a:ln>
        </p:spPr>
      </p:pic>
      <p:pic>
        <p:nvPicPr>
          <p:cNvPr id="171" name="Picture 170"/>
          <p:cNvPicPr/>
          <p:nvPr/>
        </p:nvPicPr>
        <p:blipFill>
          <a:blip r:embed="rId3"/>
          <a:stretch/>
        </p:blipFill>
        <p:spPr>
          <a:xfrm>
            <a:off x="4541760" y="3092400"/>
            <a:ext cx="1568520" cy="587880"/>
          </a:xfrm>
          <a:prstGeom prst="rect">
            <a:avLst/>
          </a:prstGeom>
          <a:ln>
            <a:noFill/>
          </a:ln>
        </p:spPr>
      </p:pic>
      <p:pic>
        <p:nvPicPr>
          <p:cNvPr id="172" name="Picture 171"/>
          <p:cNvPicPr/>
          <p:nvPr/>
        </p:nvPicPr>
        <p:blipFill>
          <a:blip r:embed="rId4"/>
          <a:stretch/>
        </p:blipFill>
        <p:spPr>
          <a:xfrm>
            <a:off x="1890000" y="3915360"/>
            <a:ext cx="1576800" cy="621000"/>
          </a:xfrm>
          <a:prstGeom prst="rect">
            <a:avLst/>
          </a:prstGeom>
          <a:ln>
            <a:noFill/>
          </a:ln>
        </p:spPr>
      </p:pic>
      <p:pic>
        <p:nvPicPr>
          <p:cNvPr id="173" name="Picture 172"/>
          <p:cNvPicPr/>
          <p:nvPr/>
        </p:nvPicPr>
        <p:blipFill>
          <a:blip r:embed="rId3"/>
          <a:stretch/>
        </p:blipFill>
        <p:spPr>
          <a:xfrm>
            <a:off x="4542120" y="3915360"/>
            <a:ext cx="1568520" cy="587880"/>
          </a:xfrm>
          <a:prstGeom prst="rect">
            <a:avLst/>
          </a:prstGeom>
          <a:ln>
            <a:noFill/>
          </a:ln>
        </p:spPr>
      </p:pic>
      <p:sp>
        <p:nvSpPr>
          <p:cNvPr id="174" name="CustomShape 9"/>
          <p:cNvSpPr/>
          <p:nvPr/>
        </p:nvSpPr>
        <p:spPr>
          <a:xfrm>
            <a:off x="3709800" y="3148920"/>
            <a:ext cx="638280" cy="70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vs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10"/>
          <p:cNvSpPr/>
          <p:nvPr/>
        </p:nvSpPr>
        <p:spPr>
          <a:xfrm>
            <a:off x="3709800" y="3976920"/>
            <a:ext cx="638280" cy="70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vs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TextShape 11"/>
          <p:cNvSpPr txBox="1"/>
          <p:nvPr/>
        </p:nvSpPr>
        <p:spPr>
          <a:xfrm>
            <a:off x="6553440" y="3549600"/>
            <a:ext cx="1371600" cy="59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520 acts as reference</a:t>
            </a:r>
          </a:p>
        </p:txBody>
      </p:sp>
      <p:sp>
        <p:nvSpPr>
          <p:cNvPr id="177" name="Line 12"/>
          <p:cNvSpPr/>
          <p:nvPr/>
        </p:nvSpPr>
        <p:spPr>
          <a:xfrm>
            <a:off x="6204240" y="3366720"/>
            <a:ext cx="274320" cy="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Line 13"/>
          <p:cNvSpPr/>
          <p:nvPr/>
        </p:nvSpPr>
        <p:spPr>
          <a:xfrm>
            <a:off x="6478560" y="3366720"/>
            <a:ext cx="0" cy="9601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Line 14"/>
          <p:cNvSpPr/>
          <p:nvPr/>
        </p:nvSpPr>
        <p:spPr>
          <a:xfrm>
            <a:off x="6204240" y="4317120"/>
            <a:ext cx="274320" cy="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Evaluation of Method’s Robustness</a:t>
            </a:r>
            <a:br/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SAGE-II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8BB554B2-D6EC-4490-B028-14B5570387D4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3" name="Picture 182"/>
          <p:cNvPicPr/>
          <p:nvPr/>
        </p:nvPicPr>
        <p:blipFill>
          <a:blip r:embed="rId2"/>
          <a:srcRect b="64111"/>
          <a:stretch/>
        </p:blipFill>
        <p:spPr>
          <a:xfrm>
            <a:off x="1371600" y="914400"/>
            <a:ext cx="6856560" cy="1462320"/>
          </a:xfrm>
          <a:prstGeom prst="rect">
            <a:avLst/>
          </a:prstGeom>
          <a:ln>
            <a:noFill/>
          </a:ln>
        </p:spPr>
      </p:pic>
      <p:sp>
        <p:nvSpPr>
          <p:cNvPr id="184" name="CustomShape 4"/>
          <p:cNvSpPr/>
          <p:nvPr/>
        </p:nvSpPr>
        <p:spPr>
          <a:xfrm>
            <a:off x="52560" y="1482480"/>
            <a:ext cx="1249560" cy="4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Coefficient of correlation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5" name="Picture 184"/>
          <p:cNvPicPr/>
          <p:nvPr/>
        </p:nvPicPr>
        <p:blipFill>
          <a:blip r:embed="rId2"/>
          <a:srcRect t="89687"/>
          <a:stretch/>
        </p:blipFill>
        <p:spPr>
          <a:xfrm>
            <a:off x="1372320" y="2340000"/>
            <a:ext cx="6856560" cy="41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Evaluation of Method’s Robustness</a:t>
            </a:r>
            <a:br/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SAGE-II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1B63D76E-55AD-4999-B333-6E28162D3709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Picture 188"/>
          <p:cNvPicPr/>
          <p:nvPr/>
        </p:nvPicPr>
        <p:blipFill>
          <a:blip r:embed="rId2"/>
          <a:srcRect b="37199"/>
          <a:stretch/>
        </p:blipFill>
        <p:spPr>
          <a:xfrm>
            <a:off x="1371600" y="914400"/>
            <a:ext cx="6856560" cy="2559600"/>
          </a:xfrm>
          <a:prstGeom prst="rect">
            <a:avLst/>
          </a:prstGeom>
          <a:ln>
            <a:noFill/>
          </a:ln>
        </p:spPr>
      </p:pic>
      <p:sp>
        <p:nvSpPr>
          <p:cNvPr id="190" name="CustomShape 4"/>
          <p:cNvSpPr/>
          <p:nvPr/>
        </p:nvSpPr>
        <p:spPr>
          <a:xfrm>
            <a:off x="385200" y="2670840"/>
            <a:ext cx="700920" cy="2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Slope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5"/>
          <p:cNvSpPr/>
          <p:nvPr/>
        </p:nvSpPr>
        <p:spPr>
          <a:xfrm>
            <a:off x="52560" y="1482840"/>
            <a:ext cx="1249560" cy="4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Coefficient of correlation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Picture 191"/>
          <p:cNvPicPr/>
          <p:nvPr/>
        </p:nvPicPr>
        <p:blipFill>
          <a:blip r:embed="rId2"/>
          <a:srcRect t="89687"/>
          <a:stretch/>
        </p:blipFill>
        <p:spPr>
          <a:xfrm>
            <a:off x="1372320" y="3456000"/>
            <a:ext cx="6856560" cy="41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Evaluation of Method’s Robustness</a:t>
            </a:r>
            <a:br/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SAGE-II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8765EE53-322C-4801-A76A-A8CCD072858D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6" name="Picture 195"/>
          <p:cNvPicPr/>
          <p:nvPr/>
        </p:nvPicPr>
        <p:blipFill>
          <a:blip r:embed="rId2"/>
          <a:stretch/>
        </p:blipFill>
        <p:spPr>
          <a:xfrm>
            <a:off x="1371600" y="914400"/>
            <a:ext cx="6856560" cy="4076640"/>
          </a:xfrm>
          <a:prstGeom prst="rect">
            <a:avLst/>
          </a:prstGeom>
          <a:ln>
            <a:noFill/>
          </a:ln>
        </p:spPr>
      </p:pic>
      <p:sp>
        <p:nvSpPr>
          <p:cNvPr id="197" name="CustomShape 4"/>
          <p:cNvSpPr/>
          <p:nvPr/>
        </p:nvSpPr>
        <p:spPr>
          <a:xfrm>
            <a:off x="-319680" y="3822840"/>
            <a:ext cx="1477800" cy="4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Percent Difference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5"/>
          <p:cNvSpPr/>
          <p:nvPr/>
        </p:nvSpPr>
        <p:spPr>
          <a:xfrm>
            <a:off x="385200" y="2670840"/>
            <a:ext cx="700920" cy="2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Slope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6"/>
          <p:cNvSpPr/>
          <p:nvPr/>
        </p:nvSpPr>
        <p:spPr>
          <a:xfrm>
            <a:off x="52560" y="1482840"/>
            <a:ext cx="1249560" cy="4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Coefficient of correlation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Evaluation of Method’s Robustness</a:t>
            </a:r>
            <a:br/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SAGE-III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1633FD5A-48CF-49F4-A7F7-9C0622C59138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3" name="Picture 202"/>
          <p:cNvPicPr/>
          <p:nvPr/>
        </p:nvPicPr>
        <p:blipFill>
          <a:blip r:embed="rId2"/>
          <a:srcRect b="63192"/>
          <a:stretch/>
        </p:blipFill>
        <p:spPr>
          <a:xfrm>
            <a:off x="1280160" y="887040"/>
            <a:ext cx="6856560" cy="1489680"/>
          </a:xfrm>
          <a:prstGeom prst="rect">
            <a:avLst/>
          </a:prstGeom>
          <a:ln>
            <a:noFill/>
          </a:ln>
        </p:spPr>
      </p:pic>
      <p:sp>
        <p:nvSpPr>
          <p:cNvPr id="204" name="CustomShape 4"/>
          <p:cNvSpPr/>
          <p:nvPr/>
        </p:nvSpPr>
        <p:spPr>
          <a:xfrm>
            <a:off x="52560" y="1482840"/>
            <a:ext cx="1249560" cy="4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Coefficient of correlation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" name="Picture 204"/>
          <p:cNvPicPr/>
          <p:nvPr/>
        </p:nvPicPr>
        <p:blipFill>
          <a:blip r:embed="rId3"/>
          <a:srcRect t="89687"/>
          <a:stretch/>
        </p:blipFill>
        <p:spPr>
          <a:xfrm>
            <a:off x="1264320" y="2304000"/>
            <a:ext cx="6856560" cy="41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Evaluation of Method’s Robustness</a:t>
            </a:r>
            <a:br/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SAGE-III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9A99DEF6-29FE-4D87-9A0C-D3C5AA0CAC7E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9" name="Picture 208"/>
          <p:cNvPicPr/>
          <p:nvPr/>
        </p:nvPicPr>
        <p:blipFill>
          <a:blip r:embed="rId2"/>
          <a:srcRect b="36102"/>
          <a:stretch/>
        </p:blipFill>
        <p:spPr>
          <a:xfrm>
            <a:off x="1280160" y="887040"/>
            <a:ext cx="6856560" cy="2586960"/>
          </a:xfrm>
          <a:prstGeom prst="rect">
            <a:avLst/>
          </a:prstGeom>
          <a:ln>
            <a:noFill/>
          </a:ln>
        </p:spPr>
      </p:pic>
      <p:sp>
        <p:nvSpPr>
          <p:cNvPr id="210" name="CustomShape 4"/>
          <p:cNvSpPr/>
          <p:nvPr/>
        </p:nvSpPr>
        <p:spPr>
          <a:xfrm>
            <a:off x="385200" y="2670840"/>
            <a:ext cx="700920" cy="2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Slope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5"/>
          <p:cNvSpPr/>
          <p:nvPr/>
        </p:nvSpPr>
        <p:spPr>
          <a:xfrm>
            <a:off x="52560" y="1482840"/>
            <a:ext cx="1249560" cy="4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Coefficient of correlation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2" name="Picture 211"/>
          <p:cNvPicPr/>
          <p:nvPr/>
        </p:nvPicPr>
        <p:blipFill>
          <a:blip r:embed="rId3"/>
          <a:srcRect t="89687"/>
          <a:stretch/>
        </p:blipFill>
        <p:spPr>
          <a:xfrm>
            <a:off x="1265040" y="3420000"/>
            <a:ext cx="6856560" cy="41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Aerosol Evaluation?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09A201A0-7EBF-4D1C-8B24-2B556E6ADB3D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4"/>
          <p:cNvSpPr/>
          <p:nvPr/>
        </p:nvSpPr>
        <p:spPr>
          <a:xfrm>
            <a:off x="197280" y="929880"/>
            <a:ext cx="8593560" cy="236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Traditional options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Balloon-borne OPC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Space-based observations: OSIRIS (750 nm), OMPS LP (675 nm)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Ground-based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lidar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(old method)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           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assume constant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lidar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ratio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        – may not represent current atmosphere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lidar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ratio is </a:t>
            </a:r>
            <a:r>
              <a:rPr lang="en-US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static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– Ground-based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lidar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(current focus)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NDACC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lidar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working group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	– long-term observations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	– high quality observations (suitable for climatological studies)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	– standardized observations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	– data publicly available within one year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Evaluation of Method’s Robustness</a:t>
            </a:r>
            <a:br/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SAGE-III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EC5B5D52-1348-4B2C-83A7-2B0A7D564EAB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6" name="Picture 215"/>
          <p:cNvPicPr/>
          <p:nvPr/>
        </p:nvPicPr>
        <p:blipFill>
          <a:blip r:embed="rId2"/>
          <a:stretch/>
        </p:blipFill>
        <p:spPr>
          <a:xfrm>
            <a:off x="1280160" y="887040"/>
            <a:ext cx="6856560" cy="4049280"/>
          </a:xfrm>
          <a:prstGeom prst="rect">
            <a:avLst/>
          </a:prstGeom>
          <a:ln>
            <a:noFill/>
          </a:ln>
        </p:spPr>
      </p:pic>
      <p:sp>
        <p:nvSpPr>
          <p:cNvPr id="217" name="CustomShape 4"/>
          <p:cNvSpPr/>
          <p:nvPr/>
        </p:nvSpPr>
        <p:spPr>
          <a:xfrm>
            <a:off x="-319680" y="3823200"/>
            <a:ext cx="1477800" cy="4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Percent Difference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5"/>
          <p:cNvSpPr/>
          <p:nvPr/>
        </p:nvSpPr>
        <p:spPr>
          <a:xfrm>
            <a:off x="385200" y="2670840"/>
            <a:ext cx="700920" cy="2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Slope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6"/>
          <p:cNvSpPr/>
          <p:nvPr/>
        </p:nvSpPr>
        <p:spPr>
          <a:xfrm>
            <a:off x="52560" y="1482840"/>
            <a:ext cx="1249560" cy="4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Coefficient of correlation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Evaluation of Method’s Robustness</a:t>
            </a:r>
            <a:br/>
            <a:r>
              <a:rPr lang="en-US" sz="20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Overall Impression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487CD5E5-E255-40A5-A849-12226D385210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197280" y="1003680"/>
            <a:ext cx="8593560" cy="236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method is robust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SAGE-II slightly different (better?) than SAGE-III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– SAGE-II had Pinatubo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– removing Pinatubo makes SAGE-II similar to SAGE-III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consistent between 16–30 km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how about some statistics?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Evaluation of Method’s Robustness</a:t>
            </a:r>
            <a:br/>
            <a:r>
              <a:rPr lang="en-US" sz="18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Summary Statistics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466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F15BF324-A0CA-4691-ADA8-365FE5163675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7" name="Picture 226"/>
          <p:cNvPicPr/>
          <p:nvPr/>
        </p:nvPicPr>
        <p:blipFill>
          <a:blip r:embed="rId2"/>
          <a:srcRect r="23656" b="63890"/>
          <a:stretch/>
        </p:blipFill>
        <p:spPr>
          <a:xfrm>
            <a:off x="1152360" y="2238120"/>
            <a:ext cx="6875640" cy="777960"/>
          </a:xfrm>
          <a:prstGeom prst="rect">
            <a:avLst/>
          </a:prstGeom>
          <a:ln>
            <a:noFill/>
          </a:ln>
        </p:spPr>
      </p:pic>
      <p:sp>
        <p:nvSpPr>
          <p:cNvPr id="228" name="CustomShape 4"/>
          <p:cNvSpPr/>
          <p:nvPr/>
        </p:nvSpPr>
        <p:spPr>
          <a:xfrm>
            <a:off x="679320" y="877320"/>
            <a:ext cx="7496280" cy="34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Compared to backscatter using 520/1020 ratio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9" name="Picture 228"/>
          <p:cNvPicPr/>
          <p:nvPr/>
        </p:nvPicPr>
        <p:blipFill>
          <a:blip r:embed="rId3"/>
          <a:stretch/>
        </p:blipFill>
        <p:spPr>
          <a:xfrm>
            <a:off x="4803480" y="1380960"/>
            <a:ext cx="1568520" cy="587880"/>
          </a:xfrm>
          <a:prstGeom prst="rect">
            <a:avLst/>
          </a:prstGeom>
          <a:ln>
            <a:noFill/>
          </a:ln>
        </p:spPr>
      </p:pic>
      <p:pic>
        <p:nvPicPr>
          <p:cNvPr id="230" name="Picture 229"/>
          <p:cNvPicPr/>
          <p:nvPr/>
        </p:nvPicPr>
        <p:blipFill>
          <a:blip r:embed="rId4"/>
          <a:stretch/>
        </p:blipFill>
        <p:spPr>
          <a:xfrm>
            <a:off x="2492280" y="1384200"/>
            <a:ext cx="1576800" cy="621000"/>
          </a:xfrm>
          <a:prstGeom prst="rect">
            <a:avLst/>
          </a:prstGeom>
          <a:ln>
            <a:noFill/>
          </a:ln>
        </p:spPr>
      </p:pic>
      <p:sp>
        <p:nvSpPr>
          <p:cNvPr id="231" name="CustomShape 5"/>
          <p:cNvSpPr/>
          <p:nvPr/>
        </p:nvSpPr>
        <p:spPr>
          <a:xfrm>
            <a:off x="4133880" y="1492560"/>
            <a:ext cx="638280" cy="39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vs.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6"/>
          <p:cNvSpPr/>
          <p:nvPr/>
        </p:nvSpPr>
        <p:spPr>
          <a:xfrm>
            <a:off x="3328920" y="1365480"/>
            <a:ext cx="546840" cy="341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X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7"/>
          <p:cNvSpPr/>
          <p:nvPr/>
        </p:nvSpPr>
        <p:spPr>
          <a:xfrm>
            <a:off x="2244240" y="3447000"/>
            <a:ext cx="821880" cy="300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 data</a:t>
            </a:r>
            <a:endParaRPr lang="en-US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8"/>
          <p:cNvSpPr/>
          <p:nvPr/>
        </p:nvSpPr>
        <p:spPr>
          <a:xfrm>
            <a:off x="4620240" y="3447360"/>
            <a:ext cx="1479960" cy="300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Altitude filtered</a:t>
            </a:r>
            <a:endParaRPr lang="en-US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Line 9"/>
          <p:cNvSpPr/>
          <p:nvPr/>
        </p:nvSpPr>
        <p:spPr>
          <a:xfrm>
            <a:off x="3067200" y="3566160"/>
            <a:ext cx="548640" cy="360"/>
          </a:xfrm>
          <a:prstGeom prst="line">
            <a:avLst/>
          </a:prstGeom>
          <a:ln w="29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Line 10"/>
          <p:cNvSpPr/>
          <p:nvPr/>
        </p:nvSpPr>
        <p:spPr>
          <a:xfrm flipV="1">
            <a:off x="3615840" y="3017160"/>
            <a:ext cx="360" cy="549000"/>
          </a:xfrm>
          <a:prstGeom prst="line">
            <a:avLst/>
          </a:prstGeom>
          <a:ln w="291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Line 11"/>
          <p:cNvSpPr/>
          <p:nvPr/>
        </p:nvSpPr>
        <p:spPr>
          <a:xfrm flipH="1">
            <a:off x="4073040" y="3566160"/>
            <a:ext cx="547200" cy="360"/>
          </a:xfrm>
          <a:prstGeom prst="line">
            <a:avLst/>
          </a:prstGeom>
          <a:ln w="29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Line 12"/>
          <p:cNvSpPr/>
          <p:nvPr/>
        </p:nvSpPr>
        <p:spPr>
          <a:xfrm flipV="1">
            <a:off x="4073040" y="3017160"/>
            <a:ext cx="360" cy="549000"/>
          </a:xfrm>
          <a:prstGeom prst="line">
            <a:avLst/>
          </a:prstGeom>
          <a:ln w="291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Evaluation of Method’s Robustness</a:t>
            </a:r>
            <a:br/>
            <a:r>
              <a:rPr lang="en-US" sz="18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Summary Statistics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7F0D93B8-D873-4ACC-A29E-6E36323CF675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4"/>
          <p:cNvSpPr/>
          <p:nvPr/>
        </p:nvSpPr>
        <p:spPr>
          <a:xfrm>
            <a:off x="679320" y="877320"/>
            <a:ext cx="7496280" cy="34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Compared to backscatter using 520/1020 ratio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3" name="Picture 242"/>
          <p:cNvPicPr/>
          <p:nvPr/>
        </p:nvPicPr>
        <p:blipFill>
          <a:blip r:embed="rId2"/>
          <a:stretch/>
        </p:blipFill>
        <p:spPr>
          <a:xfrm>
            <a:off x="4803480" y="1380960"/>
            <a:ext cx="1568520" cy="587880"/>
          </a:xfrm>
          <a:prstGeom prst="rect">
            <a:avLst/>
          </a:prstGeom>
          <a:ln>
            <a:noFill/>
          </a:ln>
        </p:spPr>
      </p:pic>
      <p:pic>
        <p:nvPicPr>
          <p:cNvPr id="244" name="Picture 243"/>
          <p:cNvPicPr/>
          <p:nvPr/>
        </p:nvPicPr>
        <p:blipFill>
          <a:blip r:embed="rId3"/>
          <a:stretch/>
        </p:blipFill>
        <p:spPr>
          <a:xfrm>
            <a:off x="2492280" y="1384200"/>
            <a:ext cx="1576800" cy="621000"/>
          </a:xfrm>
          <a:prstGeom prst="rect">
            <a:avLst/>
          </a:prstGeom>
          <a:ln>
            <a:noFill/>
          </a:ln>
        </p:spPr>
      </p:pic>
      <p:sp>
        <p:nvSpPr>
          <p:cNvPr id="245" name="CustomShape 5"/>
          <p:cNvSpPr/>
          <p:nvPr/>
        </p:nvSpPr>
        <p:spPr>
          <a:xfrm>
            <a:off x="4133880" y="1492560"/>
            <a:ext cx="638280" cy="39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vs.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6"/>
          <p:cNvSpPr/>
          <p:nvPr/>
        </p:nvSpPr>
        <p:spPr>
          <a:xfrm>
            <a:off x="3328920" y="1365480"/>
            <a:ext cx="546840" cy="341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X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7" name="Picture 246"/>
          <p:cNvPicPr/>
          <p:nvPr/>
        </p:nvPicPr>
        <p:blipFill>
          <a:blip r:embed="rId4"/>
          <a:srcRect r="22640" b="80859"/>
          <a:stretch/>
        </p:blipFill>
        <p:spPr>
          <a:xfrm>
            <a:off x="936360" y="2238120"/>
            <a:ext cx="6967080" cy="412200"/>
          </a:xfrm>
          <a:prstGeom prst="rect">
            <a:avLst/>
          </a:prstGeom>
          <a:ln>
            <a:noFill/>
          </a:ln>
        </p:spPr>
      </p:pic>
      <p:pic>
        <p:nvPicPr>
          <p:cNvPr id="248" name="Picture 247"/>
          <p:cNvPicPr/>
          <p:nvPr/>
        </p:nvPicPr>
        <p:blipFill>
          <a:blip r:embed="rId4"/>
          <a:srcRect t="55100" r="22236" b="25441"/>
          <a:stretch/>
        </p:blipFill>
        <p:spPr>
          <a:xfrm>
            <a:off x="900000" y="2597400"/>
            <a:ext cx="7003440" cy="418680"/>
          </a:xfrm>
          <a:prstGeom prst="rect">
            <a:avLst/>
          </a:prstGeom>
          <a:ln>
            <a:noFill/>
          </a:ln>
        </p:spPr>
      </p:pic>
      <p:sp>
        <p:nvSpPr>
          <p:cNvPr id="249" name="CustomShape 7"/>
          <p:cNvSpPr/>
          <p:nvPr/>
        </p:nvSpPr>
        <p:spPr>
          <a:xfrm>
            <a:off x="2028240" y="3447360"/>
            <a:ext cx="821880" cy="300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 data</a:t>
            </a:r>
            <a:endParaRPr lang="en-US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8"/>
          <p:cNvSpPr/>
          <p:nvPr/>
        </p:nvSpPr>
        <p:spPr>
          <a:xfrm>
            <a:off x="4404240" y="3447720"/>
            <a:ext cx="1479960" cy="300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Altitude filtered</a:t>
            </a:r>
            <a:endParaRPr lang="en-US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Line 9"/>
          <p:cNvSpPr/>
          <p:nvPr/>
        </p:nvSpPr>
        <p:spPr>
          <a:xfrm>
            <a:off x="2851200" y="3566520"/>
            <a:ext cx="548640" cy="360"/>
          </a:xfrm>
          <a:prstGeom prst="line">
            <a:avLst/>
          </a:prstGeom>
          <a:ln w="29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Line 10"/>
          <p:cNvSpPr/>
          <p:nvPr/>
        </p:nvSpPr>
        <p:spPr>
          <a:xfrm flipV="1">
            <a:off x="3399840" y="3017520"/>
            <a:ext cx="360" cy="549000"/>
          </a:xfrm>
          <a:prstGeom prst="line">
            <a:avLst/>
          </a:prstGeom>
          <a:ln w="291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Line 11"/>
          <p:cNvSpPr/>
          <p:nvPr/>
        </p:nvSpPr>
        <p:spPr>
          <a:xfrm flipH="1">
            <a:off x="3857040" y="3566520"/>
            <a:ext cx="547200" cy="360"/>
          </a:xfrm>
          <a:prstGeom prst="line">
            <a:avLst/>
          </a:prstGeom>
          <a:ln w="29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Line 12"/>
          <p:cNvSpPr/>
          <p:nvPr/>
        </p:nvSpPr>
        <p:spPr>
          <a:xfrm flipV="1">
            <a:off x="3857040" y="3017520"/>
            <a:ext cx="360" cy="549000"/>
          </a:xfrm>
          <a:prstGeom prst="line">
            <a:avLst/>
          </a:prstGeom>
          <a:ln w="291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13"/>
          <p:cNvSpPr/>
          <p:nvPr/>
        </p:nvSpPr>
        <p:spPr>
          <a:xfrm>
            <a:off x="822960" y="2560320"/>
            <a:ext cx="1096920" cy="548280"/>
          </a:xfrm>
          <a:prstGeom prst="rect">
            <a:avLst/>
          </a:prstGeom>
          <a:noFill/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Stepping further into reality...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FAD61CD6-CB3F-41B3-BEEC-049CBBC7258F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4"/>
          <p:cNvSpPr/>
          <p:nvPr/>
        </p:nvSpPr>
        <p:spPr>
          <a:xfrm>
            <a:off x="679320" y="1777320"/>
            <a:ext cx="7496280" cy="34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Method compared well with itself, how does it compare to another data set (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lidar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Remainder of analysis using:                                                             </a:t>
            </a: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0" name="Picture 259"/>
          <p:cNvPicPr/>
          <p:nvPr/>
        </p:nvPicPr>
        <p:blipFill>
          <a:blip r:embed="rId2"/>
          <a:stretch/>
        </p:blipFill>
        <p:spPr>
          <a:xfrm>
            <a:off x="6001049" y="2745180"/>
            <a:ext cx="1568520" cy="587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Comparison to Lidar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3CBFD4D6-C30B-4A69-BA57-5F229E206236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4" name="Picture 263"/>
          <p:cNvPicPr/>
          <p:nvPr/>
        </p:nvPicPr>
        <p:blipFill>
          <a:blip r:embed="rId2"/>
          <a:stretch/>
        </p:blipFill>
        <p:spPr>
          <a:xfrm>
            <a:off x="1325880" y="858240"/>
            <a:ext cx="6627960" cy="416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Comparison to Lidar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FAE98386-0B98-4FA0-957D-54105247D89F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8" name="Picture 267"/>
          <p:cNvPicPr/>
          <p:nvPr/>
        </p:nvPicPr>
        <p:blipFill>
          <a:blip r:embed="rId2"/>
          <a:stretch/>
        </p:blipFill>
        <p:spPr>
          <a:xfrm>
            <a:off x="1234440" y="819360"/>
            <a:ext cx="6627960" cy="4150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Comparison to Lidar</a:t>
            </a:r>
            <a:br/>
            <a:r>
              <a:rPr lang="en-US" sz="20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Summary Statistics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790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10259EB5-FB14-43D0-B49C-FBE0F1C27DB2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2" name="Picture 271"/>
          <p:cNvPicPr/>
          <p:nvPr/>
        </p:nvPicPr>
        <p:blipFill>
          <a:blip r:embed="rId2"/>
          <a:srcRect r="54993" b="58817"/>
          <a:stretch/>
        </p:blipFill>
        <p:spPr>
          <a:xfrm>
            <a:off x="1653840" y="905400"/>
            <a:ext cx="3290760" cy="1470600"/>
          </a:xfrm>
          <a:prstGeom prst="rect">
            <a:avLst/>
          </a:prstGeom>
          <a:ln>
            <a:noFill/>
          </a:ln>
        </p:spPr>
      </p:pic>
      <p:pic>
        <p:nvPicPr>
          <p:cNvPr id="273" name="Picture 272"/>
          <p:cNvPicPr/>
          <p:nvPr/>
        </p:nvPicPr>
        <p:blipFill>
          <a:blip r:embed="rId2"/>
          <a:srcRect t="40676" r="55000" b="31166"/>
          <a:stretch/>
        </p:blipFill>
        <p:spPr>
          <a:xfrm>
            <a:off x="1654200" y="2396160"/>
            <a:ext cx="3290400" cy="1004760"/>
          </a:xfrm>
          <a:prstGeom prst="rect">
            <a:avLst/>
          </a:prstGeom>
          <a:ln>
            <a:noFill/>
          </a:ln>
        </p:spPr>
      </p:pic>
      <p:sp>
        <p:nvSpPr>
          <p:cNvPr id="274" name="CustomShape 4"/>
          <p:cNvSpPr/>
          <p:nvPr/>
        </p:nvSpPr>
        <p:spPr>
          <a:xfrm>
            <a:off x="1670400" y="3843720"/>
            <a:ext cx="1736640" cy="300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Pinatubo Eruption</a:t>
            </a:r>
            <a:endParaRPr lang="en-US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5"/>
          <p:cNvSpPr/>
          <p:nvPr/>
        </p:nvSpPr>
        <p:spPr>
          <a:xfrm>
            <a:off x="5052240" y="3844080"/>
            <a:ext cx="1264320" cy="300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Background</a:t>
            </a:r>
            <a:endParaRPr lang="en-US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Line 6"/>
          <p:cNvSpPr/>
          <p:nvPr/>
        </p:nvSpPr>
        <p:spPr>
          <a:xfrm>
            <a:off x="3391200" y="3962880"/>
            <a:ext cx="548640" cy="360"/>
          </a:xfrm>
          <a:prstGeom prst="line">
            <a:avLst/>
          </a:prstGeom>
          <a:ln w="29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Line 7"/>
          <p:cNvSpPr/>
          <p:nvPr/>
        </p:nvSpPr>
        <p:spPr>
          <a:xfrm flipV="1">
            <a:off x="3939840" y="3413880"/>
            <a:ext cx="360" cy="549000"/>
          </a:xfrm>
          <a:prstGeom prst="line">
            <a:avLst/>
          </a:prstGeom>
          <a:ln w="291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Line 8"/>
          <p:cNvSpPr/>
          <p:nvPr/>
        </p:nvSpPr>
        <p:spPr>
          <a:xfrm flipH="1">
            <a:off x="4505040" y="3962880"/>
            <a:ext cx="547200" cy="360"/>
          </a:xfrm>
          <a:prstGeom prst="line">
            <a:avLst/>
          </a:prstGeom>
          <a:ln w="29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Line 9"/>
          <p:cNvSpPr/>
          <p:nvPr/>
        </p:nvSpPr>
        <p:spPr>
          <a:xfrm flipV="1">
            <a:off x="4505040" y="3413880"/>
            <a:ext cx="360" cy="549000"/>
          </a:xfrm>
          <a:prstGeom prst="line">
            <a:avLst/>
          </a:prstGeom>
          <a:ln w="291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10"/>
          <p:cNvSpPr/>
          <p:nvPr/>
        </p:nvSpPr>
        <p:spPr>
          <a:xfrm>
            <a:off x="6810480" y="1371600"/>
            <a:ext cx="456480" cy="9136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11"/>
          <p:cNvSpPr/>
          <p:nvPr/>
        </p:nvSpPr>
        <p:spPr>
          <a:xfrm>
            <a:off x="3657600" y="905400"/>
            <a:ext cx="1188000" cy="2495520"/>
          </a:xfrm>
          <a:prstGeom prst="rect">
            <a:avLst/>
          </a:prstGeom>
          <a:noFill/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Comparison to Lidar</a:t>
            </a:r>
            <a:br/>
            <a:r>
              <a:rPr lang="en-US" sz="20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Summary Statistics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34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8B96662A-89E9-434F-8A45-2ED70FE5EE9E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4"/>
          <p:cNvSpPr/>
          <p:nvPr/>
        </p:nvSpPr>
        <p:spPr>
          <a:xfrm>
            <a:off x="3110400" y="3843720"/>
            <a:ext cx="1736640" cy="300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Pinatubo Eruption</a:t>
            </a:r>
            <a:endParaRPr lang="en-US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5"/>
          <p:cNvSpPr/>
          <p:nvPr/>
        </p:nvSpPr>
        <p:spPr>
          <a:xfrm>
            <a:off x="7176240" y="3844080"/>
            <a:ext cx="1264320" cy="300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Background</a:t>
            </a:r>
            <a:endParaRPr lang="en-US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Line 6"/>
          <p:cNvSpPr/>
          <p:nvPr/>
        </p:nvSpPr>
        <p:spPr>
          <a:xfrm>
            <a:off x="4831200" y="3962880"/>
            <a:ext cx="548640" cy="360"/>
          </a:xfrm>
          <a:prstGeom prst="line">
            <a:avLst/>
          </a:prstGeom>
          <a:ln w="29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Line 7"/>
          <p:cNvSpPr/>
          <p:nvPr/>
        </p:nvSpPr>
        <p:spPr>
          <a:xfrm flipV="1">
            <a:off x="5379840" y="3413880"/>
            <a:ext cx="360" cy="549000"/>
          </a:xfrm>
          <a:prstGeom prst="line">
            <a:avLst/>
          </a:prstGeom>
          <a:ln w="291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Line 8"/>
          <p:cNvSpPr/>
          <p:nvPr/>
        </p:nvSpPr>
        <p:spPr>
          <a:xfrm flipH="1">
            <a:off x="6629040" y="3962880"/>
            <a:ext cx="547200" cy="360"/>
          </a:xfrm>
          <a:prstGeom prst="line">
            <a:avLst/>
          </a:prstGeom>
          <a:ln w="29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Line 9"/>
          <p:cNvSpPr/>
          <p:nvPr/>
        </p:nvSpPr>
        <p:spPr>
          <a:xfrm flipV="1">
            <a:off x="6629040" y="3413880"/>
            <a:ext cx="360" cy="549000"/>
          </a:xfrm>
          <a:prstGeom prst="line">
            <a:avLst/>
          </a:prstGeom>
          <a:ln w="291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1" name="Picture 290"/>
          <p:cNvPicPr/>
          <p:nvPr/>
        </p:nvPicPr>
        <p:blipFill>
          <a:blip r:embed="rId2"/>
          <a:stretch/>
        </p:blipFill>
        <p:spPr>
          <a:xfrm>
            <a:off x="4206240" y="4389120"/>
            <a:ext cx="3656880" cy="584640"/>
          </a:xfrm>
          <a:prstGeom prst="rect">
            <a:avLst/>
          </a:prstGeom>
          <a:ln>
            <a:noFill/>
          </a:ln>
        </p:spPr>
      </p:pic>
      <p:pic>
        <p:nvPicPr>
          <p:cNvPr id="292" name="Picture 291"/>
          <p:cNvPicPr/>
          <p:nvPr/>
        </p:nvPicPr>
        <p:blipFill>
          <a:blip r:embed="rId3"/>
          <a:srcRect r="54993" b="58817"/>
          <a:stretch/>
        </p:blipFill>
        <p:spPr>
          <a:xfrm>
            <a:off x="1653840" y="905400"/>
            <a:ext cx="3290760" cy="1470600"/>
          </a:xfrm>
          <a:prstGeom prst="rect">
            <a:avLst/>
          </a:prstGeom>
          <a:ln>
            <a:noFill/>
          </a:ln>
        </p:spPr>
      </p:pic>
      <p:pic>
        <p:nvPicPr>
          <p:cNvPr id="293" name="Picture 292"/>
          <p:cNvPicPr/>
          <p:nvPr/>
        </p:nvPicPr>
        <p:blipFill>
          <a:blip r:embed="rId3"/>
          <a:srcRect t="40676" r="55000" b="31166"/>
          <a:stretch/>
        </p:blipFill>
        <p:spPr>
          <a:xfrm>
            <a:off x="1654200" y="2396160"/>
            <a:ext cx="3290400" cy="1004760"/>
          </a:xfrm>
          <a:prstGeom prst="rect">
            <a:avLst/>
          </a:prstGeom>
          <a:ln>
            <a:noFill/>
          </a:ln>
        </p:spPr>
      </p:pic>
      <p:pic>
        <p:nvPicPr>
          <p:cNvPr id="294" name="Picture 293"/>
          <p:cNvPicPr/>
          <p:nvPr/>
        </p:nvPicPr>
        <p:blipFill>
          <a:blip r:embed="rId3"/>
          <a:srcRect l="65752" t="40676" r="-757" b="31166"/>
          <a:stretch/>
        </p:blipFill>
        <p:spPr>
          <a:xfrm>
            <a:off x="4880160" y="2396520"/>
            <a:ext cx="2559240" cy="1004760"/>
          </a:xfrm>
          <a:prstGeom prst="rect">
            <a:avLst/>
          </a:prstGeom>
          <a:ln>
            <a:noFill/>
          </a:ln>
        </p:spPr>
      </p:pic>
      <p:pic>
        <p:nvPicPr>
          <p:cNvPr id="295" name="Picture 294"/>
          <p:cNvPicPr/>
          <p:nvPr/>
        </p:nvPicPr>
        <p:blipFill>
          <a:blip r:embed="rId3"/>
          <a:srcRect l="66246" r="-5" b="58817"/>
          <a:stretch/>
        </p:blipFill>
        <p:spPr>
          <a:xfrm>
            <a:off x="4880160" y="905760"/>
            <a:ext cx="2467800" cy="1470600"/>
          </a:xfrm>
          <a:prstGeom prst="rect">
            <a:avLst/>
          </a:prstGeom>
          <a:ln>
            <a:noFill/>
          </a:ln>
        </p:spPr>
      </p:pic>
      <p:sp>
        <p:nvSpPr>
          <p:cNvPr id="296" name="CustomShape 10"/>
          <p:cNvSpPr/>
          <p:nvPr/>
        </p:nvSpPr>
        <p:spPr>
          <a:xfrm>
            <a:off x="6810480" y="1371600"/>
            <a:ext cx="456480" cy="9136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11"/>
          <p:cNvSpPr/>
          <p:nvPr/>
        </p:nvSpPr>
        <p:spPr>
          <a:xfrm>
            <a:off x="6846480" y="2909520"/>
            <a:ext cx="456480" cy="455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12"/>
          <p:cNvSpPr/>
          <p:nvPr/>
        </p:nvSpPr>
        <p:spPr>
          <a:xfrm>
            <a:off x="6774480" y="2657520"/>
            <a:ext cx="564480" cy="2678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13"/>
          <p:cNvSpPr/>
          <p:nvPr/>
        </p:nvSpPr>
        <p:spPr>
          <a:xfrm>
            <a:off x="6846480" y="2441520"/>
            <a:ext cx="456480" cy="2152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14"/>
          <p:cNvSpPr/>
          <p:nvPr/>
        </p:nvSpPr>
        <p:spPr>
          <a:xfrm>
            <a:off x="5097600" y="905400"/>
            <a:ext cx="2169360" cy="2495520"/>
          </a:xfrm>
          <a:prstGeom prst="rect">
            <a:avLst/>
          </a:prstGeom>
          <a:noFill/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15"/>
          <p:cNvSpPr/>
          <p:nvPr/>
        </p:nvSpPr>
        <p:spPr>
          <a:xfrm>
            <a:off x="5514480" y="1371600"/>
            <a:ext cx="456480" cy="9136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16"/>
          <p:cNvSpPr/>
          <p:nvPr/>
        </p:nvSpPr>
        <p:spPr>
          <a:xfrm>
            <a:off x="5622480" y="2415600"/>
            <a:ext cx="456480" cy="913680"/>
          </a:xfrm>
          <a:prstGeom prst="rect">
            <a:avLst/>
          </a:prstGeom>
          <a:solidFill>
            <a:srgbClr val="FFFFFF"/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Recap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2977AC8C-01C3-4D12-8707-A4D4ECB2A358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4"/>
          <p:cNvSpPr/>
          <p:nvPr/>
        </p:nvSpPr>
        <p:spPr>
          <a:xfrm>
            <a:off x="197280" y="1055160"/>
            <a:ext cx="8593560" cy="236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New method of evaluating SAGE aerosol extinction products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– based on Mie theory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– robust (wavelength independent)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– reproduced ground lidar time series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– showed high correlation/low percent difference with ground lidar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Requirements for Ground Site Selection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8380F02C-2D84-4DC9-8B7A-75D15608A8F7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12240" y="684360"/>
            <a:ext cx="6204960" cy="224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Ideal requirements: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	</a:t>
            </a: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– long-term record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	– part of NDACC network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	– provide backscatter coefficient 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	– frequent operation schedule (10+ nights per month)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	– overlap with SAGE-II and SAGE-III/ISS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Questions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3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5828CE8B-E9CA-4DEE-B847-8069DFA1E849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Requirements for Ground Site Selection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1A5E9E4B-9910-41A7-AFD8-697F57B28F0C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12240" y="684360"/>
            <a:ext cx="6204960" cy="224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Ideal requirements: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	</a:t>
            </a: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– long-term record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	– part of NDACC network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	– provide backscatter coefficient 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	– frequent operation schedule (10+ nights per month)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	– overlap with SAGE-II and SAGE-III/ISS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2"/>
          <a:stretch/>
        </p:blipFill>
        <p:spPr>
          <a:xfrm>
            <a:off x="16920" y="2445480"/>
            <a:ext cx="9097560" cy="251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Apples and Eggplants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F0430CFE-C722-45D8-A876-2BF746D0396B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665280" y="1510920"/>
            <a:ext cx="7862040" cy="59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Backscatter (lidar) </a:t>
            </a: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≠</a:t>
            </a: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Extinction (SAGE)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5"/>
          <p:cNvSpPr/>
          <p:nvPr/>
        </p:nvSpPr>
        <p:spPr>
          <a:xfrm>
            <a:off x="665280" y="2555280"/>
            <a:ext cx="7862040" cy="42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Need a workaround for comparison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Mie Theory Conversion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7F2F2655-5029-4520-9813-7227FD6A3E71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182880" y="849240"/>
            <a:ext cx="7862040" cy="132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Mie assumptions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– spherical particles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– predominantly sulfate (75% sulfate, 25% water)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– particles are log-normally distributed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Mie Theory Conversion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B6F92562-ACDE-4CD7-9BAA-D6CD9CA2DE15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5" name="Picture 114"/>
          <p:cNvPicPr/>
          <p:nvPr/>
        </p:nvPicPr>
        <p:blipFill>
          <a:blip r:embed="rId2"/>
          <a:stretch/>
        </p:blipFill>
        <p:spPr>
          <a:xfrm>
            <a:off x="2266560" y="815760"/>
            <a:ext cx="4570200" cy="126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Mie Theory Conversion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81182E62-CDDC-477B-9E18-BCC9F13B1929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9" name="Picture 118"/>
          <p:cNvPicPr/>
          <p:nvPr/>
        </p:nvPicPr>
        <p:blipFill>
          <a:blip r:embed="rId2"/>
          <a:stretch/>
        </p:blipFill>
        <p:spPr>
          <a:xfrm>
            <a:off x="2266560" y="815760"/>
            <a:ext cx="4570200" cy="1269360"/>
          </a:xfrm>
          <a:prstGeom prst="rect">
            <a:avLst/>
          </a:prstGeom>
          <a:ln>
            <a:noFill/>
          </a:ln>
        </p:spPr>
      </p:pic>
      <p:pic>
        <p:nvPicPr>
          <p:cNvPr id="120" name="Picture 119"/>
          <p:cNvPicPr/>
          <p:nvPr/>
        </p:nvPicPr>
        <p:blipFill>
          <a:blip r:embed="rId3"/>
          <a:stretch/>
        </p:blipFill>
        <p:spPr>
          <a:xfrm>
            <a:off x="424080" y="2250360"/>
            <a:ext cx="3655800" cy="903600"/>
          </a:xfrm>
          <a:prstGeom prst="rect">
            <a:avLst/>
          </a:prstGeom>
          <a:ln>
            <a:noFill/>
          </a:ln>
        </p:spPr>
      </p:pic>
      <p:pic>
        <p:nvPicPr>
          <p:cNvPr id="121" name="Picture 120"/>
          <p:cNvPicPr/>
          <p:nvPr/>
        </p:nvPicPr>
        <p:blipFill>
          <a:blip r:embed="rId4"/>
          <a:stretch/>
        </p:blipFill>
        <p:spPr>
          <a:xfrm>
            <a:off x="5727600" y="2433240"/>
            <a:ext cx="2741400" cy="64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76320" y="857160"/>
            <a:ext cx="8989920" cy="40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2"/>
          <p:cNvSpPr/>
          <p:nvPr/>
        </p:nvSpPr>
        <p:spPr>
          <a:xfrm>
            <a:off x="1221840" y="147600"/>
            <a:ext cx="6677640" cy="48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Mie Theory Conversion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142920" y="4970880"/>
            <a:ext cx="2131920" cy="1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FA86AB21-06B8-431F-B1B0-B92B37A1970E}" type="datetime"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10/28/19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Picture 124"/>
          <p:cNvPicPr/>
          <p:nvPr/>
        </p:nvPicPr>
        <p:blipFill>
          <a:blip r:embed="rId2"/>
          <a:stretch/>
        </p:blipFill>
        <p:spPr>
          <a:xfrm>
            <a:off x="2266560" y="815760"/>
            <a:ext cx="4570200" cy="1269360"/>
          </a:xfrm>
          <a:prstGeom prst="rect">
            <a:avLst/>
          </a:prstGeom>
          <a:ln>
            <a:noFill/>
          </a:ln>
        </p:spPr>
      </p:pic>
      <p:pic>
        <p:nvPicPr>
          <p:cNvPr id="126" name="Picture 125"/>
          <p:cNvPicPr/>
          <p:nvPr/>
        </p:nvPicPr>
        <p:blipFill>
          <a:blip r:embed="rId3"/>
          <a:stretch/>
        </p:blipFill>
        <p:spPr>
          <a:xfrm>
            <a:off x="424080" y="2250360"/>
            <a:ext cx="3655800" cy="903600"/>
          </a:xfrm>
          <a:prstGeom prst="rect">
            <a:avLst/>
          </a:prstGeom>
          <a:ln>
            <a:noFill/>
          </a:ln>
        </p:spPr>
      </p:pic>
      <p:pic>
        <p:nvPicPr>
          <p:cNvPr id="127" name="Picture 126"/>
          <p:cNvPicPr/>
          <p:nvPr/>
        </p:nvPicPr>
        <p:blipFill>
          <a:blip r:embed="rId4"/>
          <a:stretch/>
        </p:blipFill>
        <p:spPr>
          <a:xfrm>
            <a:off x="5727600" y="2433240"/>
            <a:ext cx="2741400" cy="647280"/>
          </a:xfrm>
          <a:prstGeom prst="rect">
            <a:avLst/>
          </a:prstGeom>
          <a:ln>
            <a:noFill/>
          </a:ln>
        </p:spPr>
      </p:pic>
      <p:sp>
        <p:nvSpPr>
          <p:cNvPr id="128" name="CustomShape 4"/>
          <p:cNvSpPr/>
          <p:nvPr/>
        </p:nvSpPr>
        <p:spPr>
          <a:xfrm>
            <a:off x="3827160" y="3686040"/>
            <a:ext cx="1827000" cy="363960"/>
          </a:xfrm>
          <a:custGeom>
            <a:avLst/>
            <a:gdLst/>
            <a:ahLst/>
            <a:cxnLst/>
            <a:rect l="l" t="t" r="r" b="b"/>
            <a:pathLst>
              <a:path w="5082" h="1018">
                <a:moveTo>
                  <a:pt x="0" y="254"/>
                </a:moveTo>
                <a:lnTo>
                  <a:pt x="3810" y="254"/>
                </a:lnTo>
                <a:lnTo>
                  <a:pt x="3810" y="0"/>
                </a:lnTo>
                <a:lnTo>
                  <a:pt x="5081" y="508"/>
                </a:lnTo>
                <a:lnTo>
                  <a:pt x="3810" y="1017"/>
                </a:lnTo>
                <a:lnTo>
                  <a:pt x="3810" y="762"/>
                </a:lnTo>
                <a:lnTo>
                  <a:pt x="0" y="762"/>
                </a:lnTo>
                <a:lnTo>
                  <a:pt x="0" y="254"/>
                </a:lnTo>
              </a:path>
            </a:pathLst>
          </a:cu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5"/>
          <p:cNvSpPr/>
          <p:nvPr/>
        </p:nvSpPr>
        <p:spPr>
          <a:xfrm>
            <a:off x="5761080" y="3428280"/>
            <a:ext cx="3381480" cy="13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Tables of backscatter/extinction coefficients based on wavelength, mode radius, and distribution width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Picture 129"/>
          <p:cNvPicPr/>
          <p:nvPr/>
        </p:nvPicPr>
        <p:blipFill>
          <a:blip r:embed="rId5"/>
          <a:stretch/>
        </p:blipFill>
        <p:spPr>
          <a:xfrm>
            <a:off x="94680" y="3383280"/>
            <a:ext cx="3655800" cy="492120"/>
          </a:xfrm>
          <a:prstGeom prst="rect">
            <a:avLst/>
          </a:prstGeom>
          <a:ln>
            <a:noFill/>
          </a:ln>
        </p:spPr>
      </p:pic>
      <p:pic>
        <p:nvPicPr>
          <p:cNvPr id="131" name="Picture 130"/>
          <p:cNvPicPr/>
          <p:nvPr/>
        </p:nvPicPr>
        <p:blipFill>
          <a:blip r:embed="rId6"/>
          <a:stretch/>
        </p:blipFill>
        <p:spPr>
          <a:xfrm>
            <a:off x="111240" y="3948480"/>
            <a:ext cx="3655800" cy="49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48527</TotalTime>
  <Words>373</Words>
  <Application>Microsoft Macintosh PowerPoint</Application>
  <PresentationFormat>On-screen Show (16:9)</PresentationFormat>
  <Paragraphs>161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Helvetica Neue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ODIN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Jonathan Behun</dc:creator>
  <dc:description/>
  <cp:lastModifiedBy>Leybold, Allison B. (LARC-E3)[Science Systems &amp; Applications, Inc.]</cp:lastModifiedBy>
  <cp:revision>1120</cp:revision>
  <cp:lastPrinted>2011-12-08T16:21:20Z</cp:lastPrinted>
  <dcterms:created xsi:type="dcterms:W3CDTF">2012-04-24T19:27:23Z</dcterms:created>
  <dcterms:modified xsi:type="dcterms:W3CDTF">2019-10-28T19:31:26Z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Company">
    <vt:lpwstr>ODIN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</vt:i4>
  </property>
</Properties>
</file>