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70" r:id="rId3"/>
    <p:sldId id="303" r:id="rId4"/>
    <p:sldId id="307" r:id="rId5"/>
    <p:sldId id="314" r:id="rId6"/>
    <p:sldId id="315" r:id="rId7"/>
    <p:sldId id="308" r:id="rId8"/>
    <p:sldId id="309" r:id="rId9"/>
    <p:sldId id="310" r:id="rId10"/>
    <p:sldId id="316" r:id="rId11"/>
    <p:sldId id="311" r:id="rId12"/>
    <p:sldId id="312" r:id="rId13"/>
    <p:sldId id="313"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7" autoAdjust="0"/>
    <p:restoredTop sz="94694"/>
  </p:normalViewPr>
  <p:slideViewPr>
    <p:cSldViewPr snapToGrid="0">
      <p:cViewPr varScale="1">
        <p:scale>
          <a:sx n="121" d="100"/>
          <a:sy n="121" d="100"/>
        </p:scale>
        <p:origin x="1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C51C0-48D4-4BE9-875B-8AF82D9CF719}" type="datetimeFigureOut">
              <a:rPr lang="en-US" smtClean="0"/>
              <a:t>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6C0E-3D46-420F-8C4A-130C6B600BDE}" type="slidenum">
              <a:rPr lang="en-US" smtClean="0"/>
              <a:t>‹#›</a:t>
            </a:fld>
            <a:endParaRPr lang="en-US"/>
          </a:p>
        </p:txBody>
      </p:sp>
    </p:spTree>
    <p:extLst>
      <p:ext uri="{BB962C8B-B14F-4D97-AF65-F5344CB8AC3E}">
        <p14:creationId xmlns:p14="http://schemas.microsoft.com/office/powerpoint/2010/main" val="73235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156C0E-3D46-420F-8C4A-130C6B600BDE}" type="slidenum">
              <a:rPr lang="en-US" smtClean="0"/>
              <a:t>1</a:t>
            </a:fld>
            <a:endParaRPr lang="en-US"/>
          </a:p>
        </p:txBody>
      </p:sp>
    </p:spTree>
    <p:extLst>
      <p:ext uri="{BB962C8B-B14F-4D97-AF65-F5344CB8AC3E}">
        <p14:creationId xmlns:p14="http://schemas.microsoft.com/office/powerpoint/2010/main" val="346689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model simulations use chemical and greenhouse gas conditions for 2005. The model results are from the Goddard Earth Observing System Chemistry Climate Model (GEOSCCM). It couples the comprehensive stratospheric/tropospheric chemistry package developed within the Global Modeling Initiative (GMI) (Duncan et al., 2007; Strahan et al., 2007; Oman et al., 2011) to version 5 of the GEOS GCM (</a:t>
            </a:r>
            <a:r>
              <a:rPr lang="en-US" sz="1200" b="0" i="0" u="none" strike="noStrike" kern="1200" dirty="0" err="1">
                <a:solidFill>
                  <a:schemeClr val="tx1"/>
                </a:solidFill>
                <a:effectLst/>
                <a:latin typeface="+mn-lt"/>
                <a:ea typeface="+mn-ea"/>
                <a:cs typeface="+mn-cs"/>
              </a:rPr>
              <a:t>Rienicker</a:t>
            </a:r>
            <a:r>
              <a:rPr lang="en-US" sz="1200" b="0" i="0" u="none" strike="noStrike" kern="1200" dirty="0">
                <a:solidFill>
                  <a:schemeClr val="tx1"/>
                </a:solidFill>
                <a:effectLst/>
                <a:latin typeface="+mn-lt"/>
                <a:ea typeface="+mn-ea"/>
                <a:cs typeface="+mn-cs"/>
              </a:rPr>
              <a:t> et al., 2011). It does not include a full representation of mesospheric processes but the processes controlling ozone in the middle to upper stratosphere are complete and the model diurnal cycle is thought to be realistic at altitudes &lt; ∼ 52 km (0.5 </a:t>
            </a:r>
            <a:r>
              <a:rPr lang="en-US" sz="1200" b="0" i="0" u="none" strike="noStrike" kern="1200" dirty="0" err="1">
                <a:solidFill>
                  <a:schemeClr val="tx1"/>
                </a:solidFill>
                <a:effectLst/>
                <a:latin typeface="+mn-lt"/>
                <a:ea typeface="+mn-ea"/>
                <a:cs typeface="+mn-cs"/>
              </a:rPr>
              <a:t>hPa</a:t>
            </a:r>
            <a:r>
              <a:rPr lang="en-US" sz="1200" b="0" i="0" u="none" strike="noStrike" kern="1200" dirty="0">
                <a:solidFill>
                  <a:schemeClr val="tx1"/>
                </a:solidFill>
                <a:effectLst/>
                <a:latin typeface="+mn-lt"/>
                <a:ea typeface="+mn-ea"/>
                <a:cs typeface="+mn-cs"/>
              </a:rPr>
              <a:t>). The modeled diurnal variations are simulated using chemical and greenhouse gas conditions for 2005. Previous versions of the GEOSCCM have been thoroughly validated in the CCMVal-1 and CCMVal-2 model </a:t>
            </a:r>
            <a:r>
              <a:rPr lang="en-US" sz="1200" b="0" i="0" u="none" strike="noStrike" kern="1200" dirty="0" err="1">
                <a:solidFill>
                  <a:schemeClr val="tx1"/>
                </a:solidFill>
                <a:effectLst/>
                <a:latin typeface="+mn-lt"/>
                <a:ea typeface="+mn-ea"/>
                <a:cs typeface="+mn-cs"/>
              </a:rPr>
              <a:t>intercomparison</a:t>
            </a:r>
            <a:r>
              <a:rPr lang="en-US" sz="1200" b="0" i="0" u="none" strike="noStrike" kern="1200" dirty="0">
                <a:solidFill>
                  <a:schemeClr val="tx1"/>
                </a:solidFill>
                <a:effectLst/>
                <a:latin typeface="+mn-lt"/>
                <a:ea typeface="+mn-ea"/>
                <a:cs typeface="+mn-cs"/>
              </a:rPr>
              <a:t> campaigns.</a:t>
            </a:r>
            <a:br>
              <a:rPr lang="en-US" dirty="0"/>
            </a:br>
            <a:r>
              <a:rPr lang="en-US" sz="1200" b="0" i="0" u="none" strike="noStrike" kern="1200" dirty="0">
                <a:solidFill>
                  <a:schemeClr val="tx1"/>
                </a:solidFill>
                <a:effectLst/>
                <a:latin typeface="+mn-lt"/>
                <a:ea typeface="+mn-ea"/>
                <a:cs typeface="+mn-cs"/>
              </a:rPr>
              <a:t>&gt; Comparisons with recent versions of the model are ongoing, but initial results indicate only small differences in the modeled diurnal cycle.</a:t>
            </a:r>
            <a:endParaRPr lang="en-US" dirty="0"/>
          </a:p>
        </p:txBody>
      </p:sp>
      <p:sp>
        <p:nvSpPr>
          <p:cNvPr id="4" name="Slide Number Placeholder 3"/>
          <p:cNvSpPr>
            <a:spLocks noGrp="1"/>
          </p:cNvSpPr>
          <p:nvPr>
            <p:ph type="sldNum" sz="quarter" idx="5"/>
          </p:nvPr>
        </p:nvSpPr>
        <p:spPr/>
        <p:txBody>
          <a:bodyPr/>
          <a:lstStyle/>
          <a:p>
            <a:fld id="{EC3A6D54-3067-4954-B05A-8AF6083ACB41}" type="slidenum">
              <a:rPr lang="en-US" smtClean="0"/>
              <a:t>2</a:t>
            </a:fld>
            <a:endParaRPr lang="en-US"/>
          </a:p>
        </p:txBody>
      </p:sp>
    </p:spTree>
    <p:extLst>
      <p:ext uri="{BB962C8B-B14F-4D97-AF65-F5344CB8AC3E}">
        <p14:creationId xmlns:p14="http://schemas.microsoft.com/office/powerpoint/2010/main" val="183351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plot with the UARS MLS and SMILES, the seasonal cycle was removed from SMILES empirically by subtracting the 30-day running mean ozone from each daily value before binning by hour. </a:t>
            </a:r>
          </a:p>
          <a:p>
            <a:endParaRPr lang="en-US" dirty="0"/>
          </a:p>
        </p:txBody>
      </p:sp>
      <p:sp>
        <p:nvSpPr>
          <p:cNvPr id="4" name="Slide Number Placeholder 3"/>
          <p:cNvSpPr>
            <a:spLocks noGrp="1"/>
          </p:cNvSpPr>
          <p:nvPr>
            <p:ph type="sldNum" sz="quarter" idx="5"/>
          </p:nvPr>
        </p:nvSpPr>
        <p:spPr/>
        <p:txBody>
          <a:bodyPr/>
          <a:lstStyle/>
          <a:p>
            <a:fld id="{A1156C0E-3D46-420F-8C4A-130C6B600BDE}" type="slidenum">
              <a:rPr lang="en-US" smtClean="0"/>
              <a:t>5</a:t>
            </a:fld>
            <a:endParaRPr lang="en-US"/>
          </a:p>
        </p:txBody>
      </p:sp>
    </p:spTree>
    <p:extLst>
      <p:ext uri="{BB962C8B-B14F-4D97-AF65-F5344CB8AC3E}">
        <p14:creationId xmlns:p14="http://schemas.microsoft.com/office/powerpoint/2010/main" val="297318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41C270-F6F2-4AEE-9F5C-D156B4397EB9}" type="datetime1">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24851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35DFF-EE36-4958-AFDA-277034230ED2}" type="datetime1">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96226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1C957B-EEE8-4AAF-A1E8-344D2A391C77}" type="datetime1">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80647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DFD8D5-AD46-4742-B72A-52A57A4E668A}" type="datetime1">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18497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554BF7-2D57-4C76-A7A3-B79B32195551}" type="datetime1">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22719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709455-46BB-48F1-A4DE-9C0E3E788F08}" type="datetime1">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366558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70EA8A-A17F-4F88-822E-5D0476A9E60E}" type="datetime1">
              <a:rPr lang="en-US" smtClean="0"/>
              <a:t>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147575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D0858D-5366-4A83-92DF-770C39DDF399}" type="datetime1">
              <a:rPr lang="en-US" smtClean="0"/>
              <a:t>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75135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DEA49-88B8-4510-B292-60B7888050E4}" type="datetime1">
              <a:rPr lang="en-US" smtClean="0"/>
              <a:t>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100876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F8E222-B7A5-48AD-96CF-18A38CD2A502}" type="datetime1">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23548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3BBE57-5927-4003-8B4C-D30703EEA538}" type="datetime1">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BF904-BAD5-4BE3-B290-36557FE24AA0}" type="slidenum">
              <a:rPr lang="en-US" smtClean="0"/>
              <a:t>‹#›</a:t>
            </a:fld>
            <a:endParaRPr lang="en-US"/>
          </a:p>
        </p:txBody>
      </p:sp>
    </p:spTree>
    <p:extLst>
      <p:ext uri="{BB962C8B-B14F-4D97-AF65-F5344CB8AC3E}">
        <p14:creationId xmlns:p14="http://schemas.microsoft.com/office/powerpoint/2010/main" val="83850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E5654-A761-46EA-AC72-DFEFFB00D33B}" type="datetime1">
              <a:rPr lang="en-US" smtClean="0"/>
              <a:t>11/8/19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BF904-BAD5-4BE3-B290-36557FE24AA0}" type="slidenum">
              <a:rPr lang="en-US" smtClean="0"/>
              <a:t>‹#›</a:t>
            </a:fld>
            <a:endParaRPr lang="en-US"/>
          </a:p>
        </p:txBody>
      </p:sp>
    </p:spTree>
    <p:extLst>
      <p:ext uri="{BB962C8B-B14F-4D97-AF65-F5344CB8AC3E}">
        <p14:creationId xmlns:p14="http://schemas.microsoft.com/office/powerpoint/2010/main" val="55250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806" y="156278"/>
            <a:ext cx="8820058" cy="3693828"/>
          </a:xfrm>
          <a:gradFill flip="none" rotWithShape="1">
            <a:gsLst>
              <a:gs pos="0">
                <a:srgbClr val="00B0F0"/>
              </a:gs>
              <a:gs pos="50000">
                <a:schemeClr val="bg2">
                  <a:lumMod val="90000"/>
                  <a:alpha val="48000"/>
                </a:schemeClr>
              </a:gs>
              <a:gs pos="100000">
                <a:srgbClr val="0070C0"/>
              </a:gs>
            </a:gsLst>
            <a:lin ang="13500000" scaled="1"/>
            <a:tileRect/>
          </a:gradFill>
        </p:spPr>
        <p:txBody>
          <a:bodyPr>
            <a:noAutofit/>
          </a:bodyPr>
          <a:lstStyle/>
          <a:p>
            <a:r>
              <a:rPr lang="en-US" sz="6600" b="1" dirty="0">
                <a:solidFill>
                  <a:schemeClr val="accent1">
                    <a:lumMod val="50000"/>
                  </a:schemeClr>
                </a:solidFill>
                <a:effectLst>
                  <a:outerShdw blurRad="38100" dist="38100" dir="2700000" algn="tl">
                    <a:srgbClr val="000000">
                      <a:alpha val="43137"/>
                    </a:srgbClr>
                  </a:outerShdw>
                </a:effectLst>
                <a:latin typeface="+mn-lt"/>
              </a:rPr>
              <a:t>The Diurnal Ozone Climatology: applications for satellite comparisons</a:t>
            </a:r>
          </a:p>
        </p:txBody>
      </p:sp>
      <p:sp>
        <p:nvSpPr>
          <p:cNvPr id="3" name="TextBox 2"/>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Title 1"/>
          <p:cNvSpPr txBox="1">
            <a:spLocks/>
          </p:cNvSpPr>
          <p:nvPr/>
        </p:nvSpPr>
        <p:spPr>
          <a:xfrm>
            <a:off x="1423738" y="5269831"/>
            <a:ext cx="9731138" cy="959337"/>
          </a:xfrm>
          <a:prstGeom prst="rect">
            <a:avLst/>
          </a:prstGeom>
          <a:gradFill flip="none" rotWithShape="1">
            <a:gsLst>
              <a:gs pos="0">
                <a:srgbClr val="00B0F0"/>
              </a:gs>
              <a:gs pos="50000">
                <a:schemeClr val="bg2">
                  <a:lumMod val="90000"/>
                  <a:alpha val="48000"/>
                </a:schemeClr>
              </a:gs>
              <a:gs pos="100000">
                <a:srgbClr val="0070C0"/>
              </a:gs>
            </a:gsLst>
            <a:lin ang="13500000" scaled="1"/>
            <a:tileRect/>
          </a:gra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002060"/>
                </a:solidFill>
              </a:rPr>
              <a:t>Natalya Kramarova, Stacey Frith, Luke Oman, P.K. Bhartia, Richard </a:t>
            </a:r>
            <a:r>
              <a:rPr lang="en-US" sz="3200" dirty="0" err="1">
                <a:solidFill>
                  <a:srgbClr val="002060"/>
                </a:solidFill>
              </a:rPr>
              <a:t>McPeters</a:t>
            </a:r>
            <a:r>
              <a:rPr lang="en-US" sz="3200" dirty="0">
                <a:solidFill>
                  <a:srgbClr val="002060"/>
                </a:solidFill>
              </a:rPr>
              <a:t> and Gordon Labow</a:t>
            </a:r>
          </a:p>
        </p:txBody>
      </p:sp>
    </p:spTree>
    <p:extLst>
      <p:ext uri="{BB962C8B-B14F-4D97-AF65-F5344CB8AC3E}">
        <p14:creationId xmlns:p14="http://schemas.microsoft.com/office/powerpoint/2010/main" val="60949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E897B3-92BD-4259-AA5A-B3728A33B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387" y="971864"/>
            <a:ext cx="7568075" cy="5852160"/>
          </a:xfrm>
          <a:prstGeom prst="rect">
            <a:avLst/>
          </a:prstGeom>
        </p:spPr>
      </p:pic>
      <p:sp>
        <p:nvSpPr>
          <p:cNvPr id="5" name="Title 1">
            <a:extLst>
              <a:ext uri="{FF2B5EF4-FFF2-40B4-BE49-F238E27FC236}">
                <a16:creationId xmlns:a16="http://schemas.microsoft.com/office/drawing/2014/main" id="{19D128F0-6861-B24E-A086-46CA3FB16C73}"/>
              </a:ext>
            </a:extLst>
          </p:cNvPr>
          <p:cNvSpPr txBox="1">
            <a:spLocks/>
          </p:cNvSpPr>
          <p:nvPr/>
        </p:nvSpPr>
        <p:spPr>
          <a:xfrm>
            <a:off x="1652337" y="136525"/>
            <a:ext cx="8666746" cy="1047602"/>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Example Diurnal Climatology Applications: SAGE III/ISS Comparisons with OMPS NP</a:t>
            </a:r>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10</a:t>
            </a:fld>
            <a:endParaRPr lang="en-US"/>
          </a:p>
        </p:txBody>
      </p:sp>
      <p:sp>
        <p:nvSpPr>
          <p:cNvPr id="10" name="TextBox 9">
            <a:extLst>
              <a:ext uri="{FF2B5EF4-FFF2-40B4-BE49-F238E27FC236}">
                <a16:creationId xmlns:a16="http://schemas.microsoft.com/office/drawing/2014/main" id="{F298E74D-A8EF-4579-854B-DB08A5F80277}"/>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363131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D128F0-6861-B24E-A086-46CA3FB16C73}"/>
              </a:ext>
            </a:extLst>
          </p:cNvPr>
          <p:cNvSpPr txBox="1">
            <a:spLocks/>
          </p:cNvSpPr>
          <p:nvPr/>
        </p:nvSpPr>
        <p:spPr>
          <a:xfrm>
            <a:off x="2054342" y="97898"/>
            <a:ext cx="8666746" cy="1047602"/>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Example Diurnal Climatology Applications:  Merging SBUV Ozone Records</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11</a:t>
            </a:fld>
            <a:endParaRPr lang="en-US"/>
          </a:p>
        </p:txBody>
      </p:sp>
      <p:pic>
        <p:nvPicPr>
          <p:cNvPr id="8" name="Picture 7">
            <a:extLst>
              <a:ext uri="{FF2B5EF4-FFF2-40B4-BE49-F238E27FC236}">
                <a16:creationId xmlns:a16="http://schemas.microsoft.com/office/drawing/2014/main" id="{5010384F-EB89-4F0F-8C74-6106918F0EBC}"/>
              </a:ext>
            </a:extLst>
          </p:cNvPr>
          <p:cNvPicPr/>
          <p:nvPr/>
        </p:nvPicPr>
        <p:blipFill>
          <a:blip r:embed="rId3">
            <a:extLst>
              <a:ext uri="{28A0092B-C50C-407E-A947-70E740481C1C}">
                <a14:useLocalDpi xmlns:a14="http://schemas.microsoft.com/office/drawing/2010/main" val="0"/>
              </a:ext>
            </a:extLst>
          </a:blip>
          <a:stretch>
            <a:fillRect/>
          </a:stretch>
        </p:blipFill>
        <p:spPr>
          <a:xfrm>
            <a:off x="1767292" y="713478"/>
            <a:ext cx="7954871" cy="5913260"/>
          </a:xfrm>
          <a:prstGeom prst="rect">
            <a:avLst/>
          </a:prstGeom>
        </p:spPr>
      </p:pic>
      <p:sp>
        <p:nvSpPr>
          <p:cNvPr id="9" name="TextBox 8">
            <a:extLst>
              <a:ext uri="{FF2B5EF4-FFF2-40B4-BE49-F238E27FC236}">
                <a16:creationId xmlns:a16="http://schemas.microsoft.com/office/drawing/2014/main" id="{CE87A485-F650-4593-B271-D4AB30013ED2}"/>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254328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D128F0-6861-B24E-A086-46CA3FB16C73}"/>
              </a:ext>
            </a:extLst>
          </p:cNvPr>
          <p:cNvSpPr txBox="1">
            <a:spLocks/>
          </p:cNvSpPr>
          <p:nvPr/>
        </p:nvSpPr>
        <p:spPr>
          <a:xfrm>
            <a:off x="2066644" y="88487"/>
            <a:ext cx="8666746" cy="1047602"/>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Example Diurnal Climatology Applications:  Merging SBUV Ozone Records</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12</a:t>
            </a:fld>
            <a:endParaRPr lang="en-US"/>
          </a:p>
        </p:txBody>
      </p:sp>
      <p:pic>
        <p:nvPicPr>
          <p:cNvPr id="8" name="Picture 7">
            <a:extLst>
              <a:ext uri="{FF2B5EF4-FFF2-40B4-BE49-F238E27FC236}">
                <a16:creationId xmlns:a16="http://schemas.microsoft.com/office/drawing/2014/main" id="{E771D66E-F3E4-4377-B020-80C7BFBD2745}"/>
              </a:ext>
            </a:extLst>
          </p:cNvPr>
          <p:cNvPicPr/>
          <p:nvPr/>
        </p:nvPicPr>
        <p:blipFill>
          <a:blip r:embed="rId3">
            <a:extLst>
              <a:ext uri="{28A0092B-C50C-407E-A947-70E740481C1C}">
                <a14:useLocalDpi xmlns:a14="http://schemas.microsoft.com/office/drawing/2010/main" val="0"/>
              </a:ext>
            </a:extLst>
          </a:blip>
          <a:stretch>
            <a:fillRect/>
          </a:stretch>
        </p:blipFill>
        <p:spPr>
          <a:xfrm>
            <a:off x="1919009" y="671777"/>
            <a:ext cx="8463325" cy="6117405"/>
          </a:xfrm>
          <a:prstGeom prst="rect">
            <a:avLst/>
          </a:prstGeom>
        </p:spPr>
      </p:pic>
      <p:sp>
        <p:nvSpPr>
          <p:cNvPr id="9" name="TextBox 8">
            <a:extLst>
              <a:ext uri="{FF2B5EF4-FFF2-40B4-BE49-F238E27FC236}">
                <a16:creationId xmlns:a16="http://schemas.microsoft.com/office/drawing/2014/main" id="{F234941F-72EF-4AD6-B5E4-632F6656BE7D}"/>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382465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D128F0-6861-B24E-A086-46CA3FB16C73}"/>
              </a:ext>
            </a:extLst>
          </p:cNvPr>
          <p:cNvSpPr txBox="1">
            <a:spLocks/>
          </p:cNvSpPr>
          <p:nvPr/>
        </p:nvSpPr>
        <p:spPr>
          <a:xfrm>
            <a:off x="2152754" y="112442"/>
            <a:ext cx="8666746" cy="1047602"/>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Example Diurnal Climatology Applications:  Merging SBUV Ozone Records</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13</a:t>
            </a:fld>
            <a:endParaRPr lang="en-US"/>
          </a:p>
        </p:txBody>
      </p:sp>
      <p:pic>
        <p:nvPicPr>
          <p:cNvPr id="8" name="Picture 7">
            <a:extLst>
              <a:ext uri="{FF2B5EF4-FFF2-40B4-BE49-F238E27FC236}">
                <a16:creationId xmlns:a16="http://schemas.microsoft.com/office/drawing/2014/main" id="{6E8CF9EE-B0AD-461A-A16A-DE36C4DA3B80}"/>
              </a:ext>
            </a:extLst>
          </p:cNvPr>
          <p:cNvPicPr/>
          <p:nvPr/>
        </p:nvPicPr>
        <p:blipFill>
          <a:blip r:embed="rId3">
            <a:extLst>
              <a:ext uri="{28A0092B-C50C-407E-A947-70E740481C1C}">
                <a14:useLocalDpi xmlns:a14="http://schemas.microsoft.com/office/drawing/2010/main" val="0"/>
              </a:ext>
            </a:extLst>
          </a:blip>
          <a:stretch>
            <a:fillRect/>
          </a:stretch>
        </p:blipFill>
        <p:spPr>
          <a:xfrm>
            <a:off x="1919011" y="688875"/>
            <a:ext cx="8451024" cy="6130171"/>
          </a:xfrm>
          <a:prstGeom prst="rect">
            <a:avLst/>
          </a:prstGeom>
        </p:spPr>
      </p:pic>
      <p:sp>
        <p:nvSpPr>
          <p:cNvPr id="9" name="TextBox 8">
            <a:extLst>
              <a:ext uri="{FF2B5EF4-FFF2-40B4-BE49-F238E27FC236}">
                <a16:creationId xmlns:a16="http://schemas.microsoft.com/office/drawing/2014/main" id="{71869989-9991-4D6E-8703-1498D015CEB9}"/>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93294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OMI/OMPS Science Meeting, May 16, 2018 </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54BF904-BAD5-4BE3-B290-36557FE24AA0}" type="slidenum">
              <a:rPr lang="en-US" smtClean="0"/>
              <a:t>14</a:t>
            </a:fld>
            <a:endParaRPr lang="en-US"/>
          </a:p>
        </p:txBody>
      </p:sp>
      <p:sp>
        <p:nvSpPr>
          <p:cNvPr id="8" name="Title 1">
            <a:extLst>
              <a:ext uri="{FF2B5EF4-FFF2-40B4-BE49-F238E27FC236}">
                <a16:creationId xmlns:a16="http://schemas.microsoft.com/office/drawing/2014/main" id="{19D128F0-6861-B24E-A086-46CA3FB16C73}"/>
              </a:ext>
            </a:extLst>
          </p:cNvPr>
          <p:cNvSpPr txBox="1">
            <a:spLocks/>
          </p:cNvSpPr>
          <p:nvPr/>
        </p:nvSpPr>
        <p:spPr>
          <a:xfrm>
            <a:off x="1848540" y="0"/>
            <a:ext cx="8133660" cy="824752"/>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SUMMARY:</a:t>
            </a:r>
          </a:p>
        </p:txBody>
      </p:sp>
      <p:sp>
        <p:nvSpPr>
          <p:cNvPr id="9" name="Content Placeholder 3">
            <a:extLst>
              <a:ext uri="{FF2B5EF4-FFF2-40B4-BE49-F238E27FC236}">
                <a16:creationId xmlns:a16="http://schemas.microsoft.com/office/drawing/2014/main" id="{1517B237-3638-3D44-A058-E8A1CC2B5B69}"/>
              </a:ext>
            </a:extLst>
          </p:cNvPr>
          <p:cNvSpPr txBox="1">
            <a:spLocks/>
          </p:cNvSpPr>
          <p:nvPr/>
        </p:nvSpPr>
        <p:spPr>
          <a:xfrm>
            <a:off x="475228" y="959093"/>
            <a:ext cx="11005629" cy="493981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600"/>
              </a:spcBef>
              <a:spcAft>
                <a:spcPts val="1200"/>
              </a:spcAft>
              <a:buFont typeface="Wingdings" pitchFamily="2" charset="2"/>
              <a:buChar char="ü"/>
            </a:pPr>
            <a:r>
              <a:rPr lang="en-US" sz="2000" dirty="0"/>
              <a:t>We present a global, easily accessible climatology of the ozone diurnal cycle based on the NASA GEOS-GMI model with 30 minutes resolution (5° latitude bins, 1 km vertical resolution, 12 months). The climatology is expressed as the ratio of the O3 at given time to midnight. </a:t>
            </a:r>
          </a:p>
          <a:p>
            <a:pPr marL="342900" indent="-342900" algn="just">
              <a:spcBef>
                <a:spcPts val="600"/>
              </a:spcBef>
              <a:spcAft>
                <a:spcPts val="1200"/>
              </a:spcAft>
              <a:buFont typeface="Wingdings" pitchFamily="2" charset="2"/>
              <a:buChar char="ü"/>
            </a:pPr>
            <a:r>
              <a:rPr lang="en-US" sz="2000" dirty="0"/>
              <a:t>We compare the climatology with UARS MLS, SMILES, Aura MLS and to previously published results including model analyses and diurnally resolved data from ground-based microwave radiometers. The GEOS-GMI diurnal climatology compares well with all sources; the most quantitative comparison against Aura MLS daytime to nighttime profiles ratios shows agreement typically within 2%.   </a:t>
            </a:r>
          </a:p>
          <a:p>
            <a:pPr marL="342900" indent="-342900" algn="just">
              <a:spcBef>
                <a:spcPts val="600"/>
              </a:spcBef>
              <a:spcAft>
                <a:spcPts val="1200"/>
              </a:spcAft>
              <a:buFont typeface="Wingdings" pitchFamily="2" charset="2"/>
              <a:buChar char="ü"/>
            </a:pPr>
            <a:r>
              <a:rPr lang="en-US" sz="2000" dirty="0"/>
              <a:t> The diurnal climatology depicts the largest variability during summer near the polar day boundary (65-70°). The amplitude and the altitude of the transitions from a mesospheric pattern of low daytime ozone and high ozone at night to a stratospheric pattern of low ozone in the morning and high ozone in the afternoon vary significantly with season, leading to very complicated diurnal patterns that are not easily characterized in data inter-comparisons.  </a:t>
            </a:r>
          </a:p>
          <a:p>
            <a:pPr marL="342900" indent="-342900" algn="just">
              <a:spcBef>
                <a:spcPts val="600"/>
              </a:spcBef>
              <a:spcAft>
                <a:spcPts val="1200"/>
              </a:spcAft>
              <a:buFont typeface="Wingdings" pitchFamily="2" charset="2"/>
              <a:buChar char="ü"/>
            </a:pPr>
            <a:r>
              <a:rPr lang="en-US" sz="2000" dirty="0"/>
              <a:t>We present a series of examples where the diurnal climatology helps to interpret ozone observations. For example, a large fraction of differences between ISS SAGE III sunset and sunrise measurements can be attributed to the diurnal ozone variations. </a:t>
            </a:r>
          </a:p>
        </p:txBody>
      </p:sp>
      <p:sp>
        <p:nvSpPr>
          <p:cNvPr id="2" name="TextBox 1">
            <a:extLst>
              <a:ext uri="{FF2B5EF4-FFF2-40B4-BE49-F238E27FC236}">
                <a16:creationId xmlns:a16="http://schemas.microsoft.com/office/drawing/2014/main" id="{08C4C900-F235-46A5-AB09-896DD4DC0774}"/>
              </a:ext>
            </a:extLst>
          </p:cNvPr>
          <p:cNvSpPr txBox="1"/>
          <p:nvPr/>
        </p:nvSpPr>
        <p:spPr>
          <a:xfrm>
            <a:off x="748614" y="5987018"/>
            <a:ext cx="10033687" cy="369332"/>
          </a:xfrm>
          <a:prstGeom prst="rect">
            <a:avLst/>
          </a:prstGeom>
          <a:noFill/>
        </p:spPr>
        <p:txBody>
          <a:bodyPr wrap="square" rtlCol="0">
            <a:spAutoFit/>
          </a:bodyPr>
          <a:lstStyle/>
          <a:p>
            <a:r>
              <a:rPr lang="en-US" i="1" dirty="0">
                <a:solidFill>
                  <a:srgbClr val="0033CC"/>
                </a:solidFill>
              </a:rPr>
              <a:t>Frith et al., Atmos. Meas. Tech. Discuss., https://doi.org/10.5194/amt-2019-320, in review, 2019. </a:t>
            </a:r>
          </a:p>
        </p:txBody>
      </p:sp>
    </p:spTree>
    <p:extLst>
      <p:ext uri="{BB962C8B-B14F-4D97-AF65-F5344CB8AC3E}">
        <p14:creationId xmlns:p14="http://schemas.microsoft.com/office/powerpoint/2010/main" val="85005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D128F0-6861-B24E-A086-46CA3FB16C73}"/>
              </a:ext>
            </a:extLst>
          </p:cNvPr>
          <p:cNvSpPr txBox="1">
            <a:spLocks/>
          </p:cNvSpPr>
          <p:nvPr/>
        </p:nvSpPr>
        <p:spPr>
          <a:xfrm>
            <a:off x="1815354" y="129990"/>
            <a:ext cx="8133660" cy="824752"/>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Ozone Diurnal Cycle</a:t>
            </a:r>
          </a:p>
        </p:txBody>
      </p:sp>
      <p:pic>
        <p:nvPicPr>
          <p:cNvPr id="7" name="Picture 2"/>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4BF904-BAD5-4BE3-B290-36557FE24AA0}" type="slidenum">
              <a:rPr lang="en-US" smtClean="0"/>
              <a:pPr/>
              <a:t>2</a:t>
            </a:fld>
            <a:endParaRPr lang="en-US" dirty="0"/>
          </a:p>
        </p:txBody>
      </p:sp>
      <p:sp>
        <p:nvSpPr>
          <p:cNvPr id="10" name="TextBox 9">
            <a:extLst>
              <a:ext uri="{FF2B5EF4-FFF2-40B4-BE49-F238E27FC236}">
                <a16:creationId xmlns:a16="http://schemas.microsoft.com/office/drawing/2014/main" id="{CA00735C-3C9C-4453-8002-0FE20D761A6A}"/>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pic>
        <p:nvPicPr>
          <p:cNvPr id="3" name="Picture 2">
            <a:extLst>
              <a:ext uri="{FF2B5EF4-FFF2-40B4-BE49-F238E27FC236}">
                <a16:creationId xmlns:a16="http://schemas.microsoft.com/office/drawing/2014/main" id="{9892A7E3-4693-4463-9A46-F8B143DCB263}"/>
              </a:ext>
            </a:extLst>
          </p:cNvPr>
          <p:cNvPicPr>
            <a:picLocks noChangeAspect="1"/>
          </p:cNvPicPr>
          <p:nvPr/>
        </p:nvPicPr>
        <p:blipFill rotWithShape="1">
          <a:blip r:embed="rId4"/>
          <a:srcRect l="64577" t="2163" r="6387" b="82307"/>
          <a:stretch/>
        </p:blipFill>
        <p:spPr>
          <a:xfrm>
            <a:off x="603070" y="1835405"/>
            <a:ext cx="3388923" cy="2468880"/>
          </a:xfrm>
          <a:prstGeom prst="rect">
            <a:avLst/>
          </a:prstGeom>
        </p:spPr>
      </p:pic>
      <p:pic>
        <p:nvPicPr>
          <p:cNvPr id="12" name="Picture 11">
            <a:extLst>
              <a:ext uri="{FF2B5EF4-FFF2-40B4-BE49-F238E27FC236}">
                <a16:creationId xmlns:a16="http://schemas.microsoft.com/office/drawing/2014/main" id="{BF1E5928-5CCD-4C84-8E4F-93E41B830527}"/>
              </a:ext>
            </a:extLst>
          </p:cNvPr>
          <p:cNvPicPr preferRelativeResize="0">
            <a:picLocks/>
          </p:cNvPicPr>
          <p:nvPr/>
        </p:nvPicPr>
        <p:blipFill rotWithShape="1">
          <a:blip r:embed="rId4"/>
          <a:srcRect l="36388" t="63978" r="34692" b="20558"/>
          <a:stretch/>
        </p:blipFill>
        <p:spPr>
          <a:xfrm>
            <a:off x="8342118" y="1842972"/>
            <a:ext cx="3476983" cy="2532285"/>
          </a:xfrm>
          <a:prstGeom prst="rect">
            <a:avLst/>
          </a:prstGeom>
        </p:spPr>
      </p:pic>
      <p:pic>
        <p:nvPicPr>
          <p:cNvPr id="13" name="Picture 12">
            <a:extLst>
              <a:ext uri="{FF2B5EF4-FFF2-40B4-BE49-F238E27FC236}">
                <a16:creationId xmlns:a16="http://schemas.microsoft.com/office/drawing/2014/main" id="{23EC3662-BC26-4D11-9FA2-C834FD60A561}"/>
              </a:ext>
            </a:extLst>
          </p:cNvPr>
          <p:cNvPicPr>
            <a:picLocks noChangeAspect="1"/>
          </p:cNvPicPr>
          <p:nvPr/>
        </p:nvPicPr>
        <p:blipFill rotWithShape="1">
          <a:blip r:embed="rId4"/>
          <a:srcRect l="64680" t="79392" r="5906" b="4596"/>
          <a:stretch/>
        </p:blipFill>
        <p:spPr>
          <a:xfrm>
            <a:off x="4461848" y="1855308"/>
            <a:ext cx="3453182" cy="2560320"/>
          </a:xfrm>
          <a:prstGeom prst="rect">
            <a:avLst/>
          </a:prstGeom>
        </p:spPr>
      </p:pic>
      <p:sp>
        <p:nvSpPr>
          <p:cNvPr id="5" name="TextBox 4">
            <a:extLst>
              <a:ext uri="{FF2B5EF4-FFF2-40B4-BE49-F238E27FC236}">
                <a16:creationId xmlns:a16="http://schemas.microsoft.com/office/drawing/2014/main" id="{5540D57C-167A-4206-987B-18DE4EA123C6}"/>
              </a:ext>
            </a:extLst>
          </p:cNvPr>
          <p:cNvSpPr txBox="1"/>
          <p:nvPr/>
        </p:nvSpPr>
        <p:spPr>
          <a:xfrm>
            <a:off x="247216" y="1842972"/>
            <a:ext cx="508455" cy="2277547"/>
          </a:xfrm>
          <a:prstGeom prst="rect">
            <a:avLst/>
          </a:prstGeom>
          <a:noFill/>
        </p:spPr>
        <p:txBody>
          <a:bodyPr wrap="square" rtlCol="0">
            <a:spAutoFit/>
          </a:bodyPr>
          <a:lstStyle/>
          <a:p>
            <a:r>
              <a:rPr lang="en-US" sz="1600" b="1" dirty="0"/>
              <a:t>   </a:t>
            </a:r>
            <a:r>
              <a:rPr lang="en-US" sz="1400" b="1" dirty="0"/>
              <a:t>0</a:t>
            </a:r>
          </a:p>
          <a:p>
            <a:endParaRPr lang="en-US" sz="1400" b="1" dirty="0"/>
          </a:p>
          <a:p>
            <a:endParaRPr lang="en-US" sz="1400" b="1" dirty="0"/>
          </a:p>
          <a:p>
            <a:r>
              <a:rPr lang="en-US" sz="1400" b="1" dirty="0"/>
              <a:t>-20</a:t>
            </a:r>
          </a:p>
          <a:p>
            <a:endParaRPr lang="en-US" sz="1400" b="1" dirty="0"/>
          </a:p>
          <a:p>
            <a:endParaRPr lang="en-US" sz="1400" b="1" dirty="0"/>
          </a:p>
          <a:p>
            <a:r>
              <a:rPr lang="en-US" sz="1400" b="1" dirty="0"/>
              <a:t>-40</a:t>
            </a:r>
          </a:p>
          <a:p>
            <a:endParaRPr lang="en-US" sz="1400" b="1" dirty="0"/>
          </a:p>
          <a:p>
            <a:endParaRPr lang="en-US" sz="1400" b="1" dirty="0"/>
          </a:p>
          <a:p>
            <a:r>
              <a:rPr lang="en-US" sz="1400" b="1" dirty="0"/>
              <a:t>-60</a:t>
            </a:r>
          </a:p>
        </p:txBody>
      </p:sp>
      <p:sp>
        <p:nvSpPr>
          <p:cNvPr id="14" name="TextBox 13">
            <a:extLst>
              <a:ext uri="{FF2B5EF4-FFF2-40B4-BE49-F238E27FC236}">
                <a16:creationId xmlns:a16="http://schemas.microsoft.com/office/drawing/2014/main" id="{F461DEAF-01E7-41AD-9313-0241B75ADEBA}"/>
              </a:ext>
            </a:extLst>
          </p:cNvPr>
          <p:cNvSpPr txBox="1"/>
          <p:nvPr/>
        </p:nvSpPr>
        <p:spPr>
          <a:xfrm>
            <a:off x="4163050" y="1768843"/>
            <a:ext cx="508455" cy="2613023"/>
          </a:xfrm>
          <a:prstGeom prst="rect">
            <a:avLst/>
          </a:prstGeom>
          <a:noFill/>
        </p:spPr>
        <p:txBody>
          <a:bodyPr wrap="square" rtlCol="0">
            <a:spAutoFit/>
          </a:bodyPr>
          <a:lstStyle/>
          <a:p>
            <a:pPr>
              <a:lnSpc>
                <a:spcPct val="90000"/>
              </a:lnSpc>
            </a:pPr>
            <a:r>
              <a:rPr lang="en-US" sz="1400" b="1" dirty="0"/>
              <a:t>  5</a:t>
            </a:r>
          </a:p>
          <a:p>
            <a:pPr>
              <a:lnSpc>
                <a:spcPct val="90000"/>
              </a:lnSpc>
            </a:pPr>
            <a:r>
              <a:rPr lang="en-US" sz="1400" b="1" dirty="0"/>
              <a:t>  </a:t>
            </a:r>
          </a:p>
          <a:p>
            <a:pPr>
              <a:lnSpc>
                <a:spcPct val="90000"/>
              </a:lnSpc>
            </a:pPr>
            <a:endParaRPr lang="en-US" sz="1400" b="1" dirty="0"/>
          </a:p>
          <a:p>
            <a:pPr>
              <a:lnSpc>
                <a:spcPct val="90000"/>
              </a:lnSpc>
            </a:pPr>
            <a:endParaRPr lang="en-US" sz="1400" b="1" dirty="0"/>
          </a:p>
          <a:p>
            <a:pPr>
              <a:lnSpc>
                <a:spcPct val="90000"/>
              </a:lnSpc>
            </a:pPr>
            <a:r>
              <a:rPr lang="en-US" sz="1400" b="1" dirty="0"/>
              <a:t> 0</a:t>
            </a:r>
          </a:p>
          <a:p>
            <a:pPr>
              <a:lnSpc>
                <a:spcPct val="90000"/>
              </a:lnSpc>
            </a:pPr>
            <a:endParaRPr lang="en-US" sz="1400" b="1" dirty="0"/>
          </a:p>
          <a:p>
            <a:pPr>
              <a:lnSpc>
                <a:spcPct val="90000"/>
              </a:lnSpc>
            </a:pPr>
            <a:endParaRPr lang="en-US" sz="1400" b="1" dirty="0"/>
          </a:p>
          <a:p>
            <a:pPr>
              <a:lnSpc>
                <a:spcPct val="90000"/>
              </a:lnSpc>
            </a:pPr>
            <a:endParaRPr lang="en-US" sz="1400" b="1" dirty="0"/>
          </a:p>
          <a:p>
            <a:pPr>
              <a:lnSpc>
                <a:spcPct val="90000"/>
              </a:lnSpc>
            </a:pPr>
            <a:r>
              <a:rPr lang="en-US" sz="1400" b="1" dirty="0"/>
              <a:t>-5</a:t>
            </a:r>
          </a:p>
          <a:p>
            <a:pPr>
              <a:lnSpc>
                <a:spcPct val="90000"/>
              </a:lnSpc>
            </a:pPr>
            <a:endParaRPr lang="en-US" sz="1400" b="1" dirty="0"/>
          </a:p>
          <a:p>
            <a:pPr>
              <a:lnSpc>
                <a:spcPct val="90000"/>
              </a:lnSpc>
            </a:pPr>
            <a:endParaRPr lang="en-US" sz="1400" b="1" dirty="0"/>
          </a:p>
          <a:p>
            <a:pPr>
              <a:lnSpc>
                <a:spcPct val="90000"/>
              </a:lnSpc>
            </a:pPr>
            <a:endParaRPr lang="en-US" sz="1400" b="1" dirty="0"/>
          </a:p>
          <a:p>
            <a:pPr>
              <a:lnSpc>
                <a:spcPct val="90000"/>
              </a:lnSpc>
            </a:pPr>
            <a:r>
              <a:rPr lang="en-US" sz="1400" b="1" dirty="0"/>
              <a:t>-10</a:t>
            </a:r>
          </a:p>
        </p:txBody>
      </p:sp>
      <p:sp>
        <p:nvSpPr>
          <p:cNvPr id="15" name="TextBox 14">
            <a:extLst>
              <a:ext uri="{FF2B5EF4-FFF2-40B4-BE49-F238E27FC236}">
                <a16:creationId xmlns:a16="http://schemas.microsoft.com/office/drawing/2014/main" id="{9D3C92B1-5514-4A05-A751-AA89939CE702}"/>
              </a:ext>
            </a:extLst>
          </p:cNvPr>
          <p:cNvSpPr txBox="1"/>
          <p:nvPr/>
        </p:nvSpPr>
        <p:spPr>
          <a:xfrm>
            <a:off x="8004172" y="1694390"/>
            <a:ext cx="508455" cy="2778902"/>
          </a:xfrm>
          <a:prstGeom prst="rect">
            <a:avLst/>
          </a:prstGeom>
          <a:noFill/>
        </p:spPr>
        <p:txBody>
          <a:bodyPr wrap="square" rtlCol="0">
            <a:spAutoFit/>
          </a:bodyPr>
          <a:lstStyle/>
          <a:p>
            <a:pPr>
              <a:lnSpc>
                <a:spcPct val="140000"/>
              </a:lnSpc>
            </a:pPr>
            <a:r>
              <a:rPr lang="en-US" sz="1400" b="1" dirty="0"/>
              <a:t>  5</a:t>
            </a:r>
          </a:p>
          <a:p>
            <a:pPr>
              <a:lnSpc>
                <a:spcPct val="140000"/>
              </a:lnSpc>
            </a:pPr>
            <a:r>
              <a:rPr lang="en-US" sz="1400" b="1" dirty="0"/>
              <a:t>  </a:t>
            </a:r>
          </a:p>
          <a:p>
            <a:pPr>
              <a:lnSpc>
                <a:spcPct val="140000"/>
              </a:lnSpc>
            </a:pPr>
            <a:endParaRPr lang="en-US" sz="1400" b="1" dirty="0"/>
          </a:p>
          <a:p>
            <a:pPr>
              <a:lnSpc>
                <a:spcPct val="140000"/>
              </a:lnSpc>
            </a:pPr>
            <a:endParaRPr lang="en-US" sz="1400" b="1" dirty="0"/>
          </a:p>
          <a:p>
            <a:pPr>
              <a:lnSpc>
                <a:spcPct val="140000"/>
              </a:lnSpc>
            </a:pPr>
            <a:r>
              <a:rPr lang="en-US" sz="1400" b="1" dirty="0"/>
              <a:t> 0</a:t>
            </a:r>
          </a:p>
          <a:p>
            <a:pPr>
              <a:lnSpc>
                <a:spcPct val="140000"/>
              </a:lnSpc>
            </a:pPr>
            <a:endParaRPr lang="en-US" sz="1400" b="1" dirty="0"/>
          </a:p>
          <a:p>
            <a:pPr>
              <a:lnSpc>
                <a:spcPct val="140000"/>
              </a:lnSpc>
            </a:pPr>
            <a:endParaRPr lang="en-US" sz="1400" b="1" dirty="0"/>
          </a:p>
          <a:p>
            <a:pPr>
              <a:lnSpc>
                <a:spcPct val="140000"/>
              </a:lnSpc>
            </a:pPr>
            <a:endParaRPr lang="en-US" sz="1400" b="1" dirty="0"/>
          </a:p>
          <a:p>
            <a:pPr>
              <a:lnSpc>
                <a:spcPct val="140000"/>
              </a:lnSpc>
            </a:pPr>
            <a:r>
              <a:rPr lang="en-US" sz="1400" b="1" dirty="0"/>
              <a:t>-5</a:t>
            </a:r>
          </a:p>
        </p:txBody>
      </p:sp>
      <p:sp>
        <p:nvSpPr>
          <p:cNvPr id="16" name="TextBox 15">
            <a:extLst>
              <a:ext uri="{FF2B5EF4-FFF2-40B4-BE49-F238E27FC236}">
                <a16:creationId xmlns:a16="http://schemas.microsoft.com/office/drawing/2014/main" id="{7A5E42DC-D535-4E16-8099-DA1F77A9EB2C}"/>
              </a:ext>
            </a:extLst>
          </p:cNvPr>
          <p:cNvSpPr txBox="1"/>
          <p:nvPr/>
        </p:nvSpPr>
        <p:spPr>
          <a:xfrm>
            <a:off x="603070" y="4298671"/>
            <a:ext cx="3453182" cy="646331"/>
          </a:xfrm>
          <a:prstGeom prst="rect">
            <a:avLst/>
          </a:prstGeom>
          <a:noFill/>
        </p:spPr>
        <p:txBody>
          <a:bodyPr wrap="square" rtlCol="0">
            <a:spAutoFit/>
          </a:bodyPr>
          <a:lstStyle/>
          <a:p>
            <a:r>
              <a:rPr lang="en-US" dirty="0"/>
              <a:t>0            6           12           18          24</a:t>
            </a:r>
          </a:p>
          <a:p>
            <a:r>
              <a:rPr lang="en-US" dirty="0"/>
              <a:t>               Local Solar Time</a:t>
            </a:r>
          </a:p>
        </p:txBody>
      </p:sp>
      <p:sp>
        <p:nvSpPr>
          <p:cNvPr id="17" name="TextBox 16">
            <a:extLst>
              <a:ext uri="{FF2B5EF4-FFF2-40B4-BE49-F238E27FC236}">
                <a16:creationId xmlns:a16="http://schemas.microsoft.com/office/drawing/2014/main" id="{FC74A597-9649-4FB4-8C88-B058BF964765}"/>
              </a:ext>
            </a:extLst>
          </p:cNvPr>
          <p:cNvSpPr txBox="1"/>
          <p:nvPr/>
        </p:nvSpPr>
        <p:spPr>
          <a:xfrm>
            <a:off x="4414539" y="4307352"/>
            <a:ext cx="3525374" cy="646331"/>
          </a:xfrm>
          <a:prstGeom prst="rect">
            <a:avLst/>
          </a:prstGeom>
          <a:noFill/>
        </p:spPr>
        <p:txBody>
          <a:bodyPr wrap="square" rtlCol="0">
            <a:spAutoFit/>
          </a:bodyPr>
          <a:lstStyle/>
          <a:p>
            <a:r>
              <a:rPr lang="en-US" dirty="0"/>
              <a:t>0             6            12           18          24</a:t>
            </a:r>
          </a:p>
          <a:p>
            <a:r>
              <a:rPr lang="en-US" dirty="0"/>
              <a:t>               Local Solar Time</a:t>
            </a:r>
          </a:p>
        </p:txBody>
      </p:sp>
      <p:sp>
        <p:nvSpPr>
          <p:cNvPr id="18" name="TextBox 17">
            <a:extLst>
              <a:ext uri="{FF2B5EF4-FFF2-40B4-BE49-F238E27FC236}">
                <a16:creationId xmlns:a16="http://schemas.microsoft.com/office/drawing/2014/main" id="{B3F26550-F0B7-4165-876B-C756FD46C177}"/>
              </a:ext>
            </a:extLst>
          </p:cNvPr>
          <p:cNvSpPr txBox="1"/>
          <p:nvPr/>
        </p:nvSpPr>
        <p:spPr>
          <a:xfrm>
            <a:off x="8342118" y="4364557"/>
            <a:ext cx="3525374" cy="646331"/>
          </a:xfrm>
          <a:prstGeom prst="rect">
            <a:avLst/>
          </a:prstGeom>
          <a:noFill/>
        </p:spPr>
        <p:txBody>
          <a:bodyPr wrap="square" rtlCol="0">
            <a:spAutoFit/>
          </a:bodyPr>
          <a:lstStyle/>
          <a:p>
            <a:r>
              <a:rPr lang="en-US" dirty="0"/>
              <a:t>0            6            12            18          24</a:t>
            </a:r>
          </a:p>
          <a:p>
            <a:r>
              <a:rPr lang="en-US" dirty="0"/>
              <a:t>               Local Solar Time</a:t>
            </a:r>
          </a:p>
        </p:txBody>
      </p:sp>
      <p:sp>
        <p:nvSpPr>
          <p:cNvPr id="19" name="TextBox 18">
            <a:extLst>
              <a:ext uri="{FF2B5EF4-FFF2-40B4-BE49-F238E27FC236}">
                <a16:creationId xmlns:a16="http://schemas.microsoft.com/office/drawing/2014/main" id="{87CB22A6-2465-4603-9ED2-F7F68772F29F}"/>
              </a:ext>
            </a:extLst>
          </p:cNvPr>
          <p:cNvSpPr txBox="1"/>
          <p:nvPr/>
        </p:nvSpPr>
        <p:spPr>
          <a:xfrm>
            <a:off x="5907027" y="6034751"/>
            <a:ext cx="6556694" cy="369332"/>
          </a:xfrm>
          <a:prstGeom prst="rect">
            <a:avLst/>
          </a:prstGeom>
          <a:noFill/>
        </p:spPr>
        <p:txBody>
          <a:bodyPr wrap="square" rtlCol="0">
            <a:spAutoFit/>
          </a:bodyPr>
          <a:lstStyle/>
          <a:p>
            <a:r>
              <a:rPr lang="en-US" dirty="0"/>
              <a:t>From Parrish et al., ACP, 2014, doi:10.5194/acp-14-7255-2014 </a:t>
            </a:r>
          </a:p>
        </p:txBody>
      </p:sp>
      <p:sp>
        <p:nvSpPr>
          <p:cNvPr id="20" name="TextBox 19">
            <a:extLst>
              <a:ext uri="{FF2B5EF4-FFF2-40B4-BE49-F238E27FC236}">
                <a16:creationId xmlns:a16="http://schemas.microsoft.com/office/drawing/2014/main" id="{EC6235F6-BED5-4FC7-83C1-7D86F5D65D63}"/>
              </a:ext>
            </a:extLst>
          </p:cNvPr>
          <p:cNvSpPr txBox="1"/>
          <p:nvPr/>
        </p:nvSpPr>
        <p:spPr>
          <a:xfrm>
            <a:off x="3268057" y="1207341"/>
            <a:ext cx="5603439" cy="369332"/>
          </a:xfrm>
          <a:prstGeom prst="rect">
            <a:avLst/>
          </a:prstGeom>
          <a:noFill/>
        </p:spPr>
        <p:txBody>
          <a:bodyPr wrap="square" rtlCol="0">
            <a:spAutoFit/>
          </a:bodyPr>
          <a:lstStyle/>
          <a:p>
            <a:r>
              <a:rPr lang="en-US" b="1" dirty="0"/>
              <a:t>Ground-based Microwave measurements at Mauna-Loa</a:t>
            </a:r>
          </a:p>
        </p:txBody>
      </p:sp>
    </p:spTree>
    <p:extLst>
      <p:ext uri="{BB962C8B-B14F-4D97-AF65-F5344CB8AC3E}">
        <p14:creationId xmlns:p14="http://schemas.microsoft.com/office/powerpoint/2010/main" val="134198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D128F0-6861-B24E-A086-46CA3FB16C73}"/>
              </a:ext>
            </a:extLst>
          </p:cNvPr>
          <p:cNvSpPr txBox="1">
            <a:spLocks/>
          </p:cNvSpPr>
          <p:nvPr/>
        </p:nvSpPr>
        <p:spPr>
          <a:xfrm>
            <a:off x="1552574" y="139515"/>
            <a:ext cx="10239375" cy="832350"/>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Diurnal ozone climatology</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3</a:t>
            </a:fld>
            <a:endParaRPr lang="en-US"/>
          </a:p>
        </p:txBody>
      </p:sp>
      <p:pic>
        <p:nvPicPr>
          <p:cNvPr id="8" name="Picture 7">
            <a:extLst>
              <a:ext uri="{FF2B5EF4-FFF2-40B4-BE49-F238E27FC236}">
                <a16:creationId xmlns:a16="http://schemas.microsoft.com/office/drawing/2014/main" id="{B37D6C52-AC6A-47C7-96E7-27C20E4FC86F}"/>
              </a:ext>
            </a:extLst>
          </p:cNvPr>
          <p:cNvPicPr/>
          <p:nvPr/>
        </p:nvPicPr>
        <p:blipFill rotWithShape="1">
          <a:blip r:embed="rId3">
            <a:extLst>
              <a:ext uri="{28A0092B-C50C-407E-A947-70E740481C1C}">
                <a14:useLocalDpi xmlns:a14="http://schemas.microsoft.com/office/drawing/2010/main" val="0"/>
              </a:ext>
            </a:extLst>
          </a:blip>
          <a:srcRect l="9909" t="7917" r="6762" b="8893"/>
          <a:stretch/>
        </p:blipFill>
        <p:spPr>
          <a:xfrm>
            <a:off x="4117551" y="1199147"/>
            <a:ext cx="7058525" cy="5157203"/>
          </a:xfrm>
          <a:prstGeom prst="rect">
            <a:avLst/>
          </a:prstGeom>
        </p:spPr>
      </p:pic>
      <p:sp>
        <p:nvSpPr>
          <p:cNvPr id="9" name="TextBox 8">
            <a:extLst>
              <a:ext uri="{FF2B5EF4-FFF2-40B4-BE49-F238E27FC236}">
                <a16:creationId xmlns:a16="http://schemas.microsoft.com/office/drawing/2014/main" id="{95CB4AC9-D732-476C-9FCF-ADAC5DE2E996}"/>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
        <p:nvSpPr>
          <p:cNvPr id="10" name="TextBox 9">
            <a:extLst>
              <a:ext uri="{FF2B5EF4-FFF2-40B4-BE49-F238E27FC236}">
                <a16:creationId xmlns:a16="http://schemas.microsoft.com/office/drawing/2014/main" id="{F4FC21A8-CF1D-49FC-90B6-799F71B072F8}"/>
              </a:ext>
            </a:extLst>
          </p:cNvPr>
          <p:cNvSpPr txBox="1"/>
          <p:nvPr/>
        </p:nvSpPr>
        <p:spPr>
          <a:xfrm>
            <a:off x="204886" y="1064537"/>
            <a:ext cx="3834057" cy="5355312"/>
          </a:xfrm>
          <a:prstGeom prst="rect">
            <a:avLst/>
          </a:prstGeom>
          <a:solidFill>
            <a:schemeClr val="accent1">
              <a:lumMod val="60000"/>
              <a:lumOff val="40000"/>
            </a:schemeClr>
          </a:solidFill>
          <a:effectLst>
            <a:outerShdw blurRad="50800" dist="50800" dir="5400000" algn="ctr" rotWithShape="0">
              <a:schemeClr val="tx1"/>
            </a:outerShdw>
          </a:effectLst>
        </p:spPr>
        <p:txBody>
          <a:bodyPr wrap="square" rtlCol="0">
            <a:spAutoFit/>
          </a:bodyPr>
          <a:lstStyle/>
          <a:p>
            <a:pPr algn="ctr">
              <a:spcBef>
                <a:spcPts val="1200"/>
              </a:spcBef>
            </a:pPr>
            <a:r>
              <a:rPr lang="en-US" sz="2400" b="1" dirty="0"/>
              <a:t>GEOS-GMI simulations:</a:t>
            </a:r>
          </a:p>
          <a:p>
            <a:pPr>
              <a:spcBef>
                <a:spcPts val="1200"/>
              </a:spcBef>
            </a:pPr>
            <a:r>
              <a:rPr lang="en-US" dirty="0"/>
              <a:t>The diurnal climatology is based on output from the NASA GMAO Version 5 GEOS general circulation model, GEOS-5, [</a:t>
            </a:r>
            <a:r>
              <a:rPr lang="en-US" dirty="0" err="1"/>
              <a:t>Molod</a:t>
            </a:r>
            <a:r>
              <a:rPr lang="en-US" dirty="0"/>
              <a:t> et al., 2015] coupled with the NASA Global Modeling Initiative (GMI) chemistry package [Strahan et al., 2007; Oman et al., 2013; Nielsen et al., 2017]. </a:t>
            </a:r>
          </a:p>
          <a:p>
            <a:pPr>
              <a:spcBef>
                <a:spcPts val="1200"/>
              </a:spcBef>
            </a:pPr>
            <a:r>
              <a:rPr lang="en-US" dirty="0"/>
              <a:t>GEOS-GMI is run in replay mode [Orbe et al., 2017], with dynamics constrained by 3-hourly meteorological fields from the MERRA-2 (</a:t>
            </a:r>
            <a:r>
              <a:rPr lang="en-US" dirty="0" err="1"/>
              <a:t>Gelaro</a:t>
            </a:r>
            <a:r>
              <a:rPr lang="en-US" dirty="0"/>
              <a:t> et al., 2017). </a:t>
            </a:r>
          </a:p>
          <a:p>
            <a:pPr>
              <a:spcBef>
                <a:spcPts val="1200"/>
              </a:spcBef>
            </a:pPr>
            <a:r>
              <a:rPr lang="en-US" dirty="0"/>
              <a:t>The simulation  are from 1/2017-12/2018, concurrent with ISS SAGE III mission.</a:t>
            </a:r>
          </a:p>
        </p:txBody>
      </p:sp>
    </p:spTree>
    <p:extLst>
      <p:ext uri="{BB962C8B-B14F-4D97-AF65-F5344CB8AC3E}">
        <p14:creationId xmlns:p14="http://schemas.microsoft.com/office/powerpoint/2010/main" val="237124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4</a:t>
            </a:fld>
            <a:endParaRPr lang="en-US"/>
          </a:p>
        </p:txBody>
      </p:sp>
      <p:pic>
        <p:nvPicPr>
          <p:cNvPr id="8" name="Picture 7">
            <a:extLst>
              <a:ext uri="{FF2B5EF4-FFF2-40B4-BE49-F238E27FC236}">
                <a16:creationId xmlns:a16="http://schemas.microsoft.com/office/drawing/2014/main" id="{3D0E13D6-D418-458B-BECC-5483A5ABFEA2}"/>
              </a:ext>
            </a:extLst>
          </p:cNvPr>
          <p:cNvPicPr/>
          <p:nvPr/>
        </p:nvPicPr>
        <p:blipFill>
          <a:blip r:embed="rId3">
            <a:extLst>
              <a:ext uri="{28A0092B-C50C-407E-A947-70E740481C1C}">
                <a14:useLocalDpi xmlns:a14="http://schemas.microsoft.com/office/drawing/2010/main" val="0"/>
              </a:ext>
            </a:extLst>
          </a:blip>
          <a:stretch>
            <a:fillRect/>
          </a:stretch>
        </p:blipFill>
        <p:spPr>
          <a:xfrm>
            <a:off x="2241514" y="643770"/>
            <a:ext cx="7809470" cy="5960746"/>
          </a:xfrm>
          <a:prstGeom prst="rect">
            <a:avLst/>
          </a:prstGeom>
        </p:spPr>
      </p:pic>
      <p:sp>
        <p:nvSpPr>
          <p:cNvPr id="2" name="TextBox 1">
            <a:extLst>
              <a:ext uri="{FF2B5EF4-FFF2-40B4-BE49-F238E27FC236}">
                <a16:creationId xmlns:a16="http://schemas.microsoft.com/office/drawing/2014/main" id="{0E654DCA-C197-407B-98D6-37FB8293DA8A}"/>
              </a:ext>
            </a:extLst>
          </p:cNvPr>
          <p:cNvSpPr txBox="1"/>
          <p:nvPr/>
        </p:nvSpPr>
        <p:spPr>
          <a:xfrm>
            <a:off x="5641012" y="996004"/>
            <a:ext cx="1491916" cy="461665"/>
          </a:xfrm>
          <a:prstGeom prst="rect">
            <a:avLst/>
          </a:prstGeom>
          <a:solidFill>
            <a:schemeClr val="accent1">
              <a:lumMod val="60000"/>
              <a:lumOff val="40000"/>
            </a:schemeClr>
          </a:solidFill>
        </p:spPr>
        <p:txBody>
          <a:bodyPr wrap="square" rtlCol="0">
            <a:spAutoFit/>
          </a:bodyPr>
          <a:lstStyle/>
          <a:p>
            <a:r>
              <a:rPr lang="en-US" sz="2400" b="1" dirty="0"/>
              <a:t>65N-70N</a:t>
            </a:r>
          </a:p>
        </p:txBody>
      </p:sp>
      <p:sp>
        <p:nvSpPr>
          <p:cNvPr id="9" name="Title 1">
            <a:extLst>
              <a:ext uri="{FF2B5EF4-FFF2-40B4-BE49-F238E27FC236}">
                <a16:creationId xmlns:a16="http://schemas.microsoft.com/office/drawing/2014/main" id="{1F15B3E0-B2E8-466C-978F-9447E4F42610}"/>
              </a:ext>
            </a:extLst>
          </p:cNvPr>
          <p:cNvSpPr txBox="1">
            <a:spLocks/>
          </p:cNvSpPr>
          <p:nvPr/>
        </p:nvSpPr>
        <p:spPr>
          <a:xfrm>
            <a:off x="1552574" y="123115"/>
            <a:ext cx="10239375" cy="832350"/>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Diurnal ozone climatology</a:t>
            </a:r>
          </a:p>
        </p:txBody>
      </p:sp>
      <p:sp>
        <p:nvSpPr>
          <p:cNvPr id="10" name="TextBox 9">
            <a:extLst>
              <a:ext uri="{FF2B5EF4-FFF2-40B4-BE49-F238E27FC236}">
                <a16:creationId xmlns:a16="http://schemas.microsoft.com/office/drawing/2014/main" id="{40A80A47-8460-4625-8F1F-29B0A007B77D}"/>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52828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5</a:t>
            </a:fld>
            <a:endParaRPr lang="en-US"/>
          </a:p>
        </p:txBody>
      </p:sp>
      <p:pic>
        <p:nvPicPr>
          <p:cNvPr id="9" name="Picture 8">
            <a:extLst>
              <a:ext uri="{FF2B5EF4-FFF2-40B4-BE49-F238E27FC236}">
                <a16:creationId xmlns:a16="http://schemas.microsoft.com/office/drawing/2014/main" id="{F431EABE-4CFD-4CE8-B5AD-BF44E0B921BB}"/>
              </a:ext>
            </a:extLst>
          </p:cNvPr>
          <p:cNvPicPr/>
          <p:nvPr/>
        </p:nvPicPr>
        <p:blipFill>
          <a:blip r:embed="rId4">
            <a:extLst>
              <a:ext uri="{28A0092B-C50C-407E-A947-70E740481C1C}">
                <a14:useLocalDpi xmlns:a14="http://schemas.microsoft.com/office/drawing/2010/main" val="0"/>
              </a:ext>
            </a:extLst>
          </a:blip>
          <a:stretch>
            <a:fillRect/>
          </a:stretch>
        </p:blipFill>
        <p:spPr>
          <a:xfrm>
            <a:off x="2175906" y="565244"/>
            <a:ext cx="8415552" cy="6197728"/>
          </a:xfrm>
          <a:prstGeom prst="rect">
            <a:avLst/>
          </a:prstGeom>
        </p:spPr>
      </p:pic>
      <p:sp>
        <p:nvSpPr>
          <p:cNvPr id="10" name="Title 1">
            <a:extLst>
              <a:ext uri="{FF2B5EF4-FFF2-40B4-BE49-F238E27FC236}">
                <a16:creationId xmlns:a16="http://schemas.microsoft.com/office/drawing/2014/main" id="{A8919584-623A-4FA0-85C9-B6AE08CA8652}"/>
              </a:ext>
            </a:extLst>
          </p:cNvPr>
          <p:cNvSpPr txBox="1">
            <a:spLocks/>
          </p:cNvSpPr>
          <p:nvPr/>
        </p:nvSpPr>
        <p:spPr>
          <a:xfrm>
            <a:off x="1283440" y="139515"/>
            <a:ext cx="10508509" cy="832350"/>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Comparisons between the model and measurements</a:t>
            </a:r>
          </a:p>
        </p:txBody>
      </p:sp>
      <p:sp>
        <p:nvSpPr>
          <p:cNvPr id="11" name="TextBox 10">
            <a:extLst>
              <a:ext uri="{FF2B5EF4-FFF2-40B4-BE49-F238E27FC236}">
                <a16:creationId xmlns:a16="http://schemas.microsoft.com/office/drawing/2014/main" id="{D73950D4-2394-4FAE-9F5A-82299D9AAD6D}"/>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233380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D128F0-6861-B24E-A086-46CA3FB16C73}"/>
              </a:ext>
            </a:extLst>
          </p:cNvPr>
          <p:cNvSpPr txBox="1">
            <a:spLocks/>
          </p:cNvSpPr>
          <p:nvPr/>
        </p:nvSpPr>
        <p:spPr>
          <a:xfrm>
            <a:off x="1455660" y="139514"/>
            <a:ext cx="9898140" cy="832350"/>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Ozone Day/Night ratios from the model and Aura MLS</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6</a:t>
            </a:fld>
            <a:endParaRPr lang="en-US"/>
          </a:p>
        </p:txBody>
      </p:sp>
      <p:pic>
        <p:nvPicPr>
          <p:cNvPr id="8" name="Picture 7">
            <a:extLst>
              <a:ext uri="{FF2B5EF4-FFF2-40B4-BE49-F238E27FC236}">
                <a16:creationId xmlns:a16="http://schemas.microsoft.com/office/drawing/2014/main" id="{235D080C-47F6-43ED-B35A-4F82541C2142}"/>
              </a:ext>
            </a:extLst>
          </p:cNvPr>
          <p:cNvPicPr/>
          <p:nvPr/>
        </p:nvPicPr>
        <p:blipFill rotWithShape="1">
          <a:blip r:embed="rId3">
            <a:extLst>
              <a:ext uri="{28A0092B-C50C-407E-A947-70E740481C1C}">
                <a14:useLocalDpi xmlns:a14="http://schemas.microsoft.com/office/drawing/2010/main" val="0"/>
              </a:ext>
            </a:extLst>
          </a:blip>
          <a:srcRect l="8570" t="5672" r="6527" b="9009"/>
          <a:stretch/>
        </p:blipFill>
        <p:spPr bwMode="auto">
          <a:xfrm>
            <a:off x="2181439" y="832392"/>
            <a:ext cx="7327667" cy="5630440"/>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10" name="TextBox 9">
            <a:extLst>
              <a:ext uri="{FF2B5EF4-FFF2-40B4-BE49-F238E27FC236}">
                <a16:creationId xmlns:a16="http://schemas.microsoft.com/office/drawing/2014/main" id="{A851595E-12A1-4B07-86C3-C22B2BC52ED6}"/>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68053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D128F0-6861-B24E-A086-46CA3FB16C73}"/>
              </a:ext>
            </a:extLst>
          </p:cNvPr>
          <p:cNvSpPr txBox="1">
            <a:spLocks/>
          </p:cNvSpPr>
          <p:nvPr/>
        </p:nvSpPr>
        <p:spPr>
          <a:xfrm>
            <a:off x="2217822" y="139514"/>
            <a:ext cx="8666746" cy="947105"/>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Example Diurnal Climatology Applications: </a:t>
            </a:r>
          </a:p>
          <a:p>
            <a:r>
              <a:rPr lang="en-US" sz="3200" b="1" dirty="0"/>
              <a:t>SAGE III Sunset/Sunrise differences</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7</a:t>
            </a:fld>
            <a:endParaRPr lang="en-US"/>
          </a:p>
        </p:txBody>
      </p:sp>
      <p:pic>
        <p:nvPicPr>
          <p:cNvPr id="8" name="Picture 7">
            <a:extLst>
              <a:ext uri="{FF2B5EF4-FFF2-40B4-BE49-F238E27FC236}">
                <a16:creationId xmlns:a16="http://schemas.microsoft.com/office/drawing/2014/main" id="{D40F1716-4D7E-40E6-8BFD-AAA178AF1CCD}"/>
              </a:ext>
            </a:extLst>
          </p:cNvPr>
          <p:cNvPicPr/>
          <p:nvPr/>
        </p:nvPicPr>
        <p:blipFill>
          <a:blip r:embed="rId3">
            <a:extLst>
              <a:ext uri="{28A0092B-C50C-407E-A947-70E740481C1C}">
                <a14:useLocalDpi xmlns:a14="http://schemas.microsoft.com/office/drawing/2010/main" val="0"/>
              </a:ext>
            </a:extLst>
          </a:blip>
          <a:stretch>
            <a:fillRect/>
          </a:stretch>
        </p:blipFill>
        <p:spPr>
          <a:xfrm>
            <a:off x="2554579" y="926701"/>
            <a:ext cx="7614533" cy="5708401"/>
          </a:xfrm>
          <a:prstGeom prst="rect">
            <a:avLst/>
          </a:prstGeom>
        </p:spPr>
      </p:pic>
      <p:sp>
        <p:nvSpPr>
          <p:cNvPr id="9" name="TextBox 8">
            <a:extLst>
              <a:ext uri="{FF2B5EF4-FFF2-40B4-BE49-F238E27FC236}">
                <a16:creationId xmlns:a16="http://schemas.microsoft.com/office/drawing/2014/main" id="{95F24FB6-8ED3-4E25-8938-3F9CEE44F133}"/>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392749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D128F0-6861-B24E-A086-46CA3FB16C73}"/>
              </a:ext>
            </a:extLst>
          </p:cNvPr>
          <p:cNvSpPr txBox="1">
            <a:spLocks/>
          </p:cNvSpPr>
          <p:nvPr/>
        </p:nvSpPr>
        <p:spPr>
          <a:xfrm>
            <a:off x="1319463" y="88487"/>
            <a:ext cx="9541041" cy="1347282"/>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Example Diurnal Climatology Applications: </a:t>
            </a:r>
          </a:p>
          <a:p>
            <a:r>
              <a:rPr lang="en-US" sz="3600" b="1" dirty="0"/>
              <a:t>SAGE III/ISS Comparisons with OMPS LP</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8</a:t>
            </a:fld>
            <a:endParaRPr lang="en-US"/>
          </a:p>
        </p:txBody>
      </p:sp>
      <p:pic>
        <p:nvPicPr>
          <p:cNvPr id="8" name="Picture 7">
            <a:extLst>
              <a:ext uri="{FF2B5EF4-FFF2-40B4-BE49-F238E27FC236}">
                <a16:creationId xmlns:a16="http://schemas.microsoft.com/office/drawing/2014/main" id="{7D71A38F-EE93-4758-8532-48FBE1B94B6D}"/>
              </a:ext>
            </a:extLst>
          </p:cNvPr>
          <p:cNvPicPr/>
          <p:nvPr/>
        </p:nvPicPr>
        <p:blipFill rotWithShape="1">
          <a:blip r:embed="rId3">
            <a:extLst>
              <a:ext uri="{28A0092B-C50C-407E-A947-70E740481C1C}">
                <a14:useLocalDpi xmlns:a14="http://schemas.microsoft.com/office/drawing/2010/main" val="0"/>
              </a:ext>
            </a:extLst>
          </a:blip>
          <a:srcRect/>
          <a:stretch/>
        </p:blipFill>
        <p:spPr>
          <a:xfrm>
            <a:off x="3099057" y="1550050"/>
            <a:ext cx="2513965" cy="4628515"/>
          </a:xfrm>
          <a:prstGeom prst="rect">
            <a:avLst/>
          </a:prstGeom>
        </p:spPr>
      </p:pic>
      <p:pic>
        <p:nvPicPr>
          <p:cNvPr id="9" name="Picture 8">
            <a:extLst>
              <a:ext uri="{FF2B5EF4-FFF2-40B4-BE49-F238E27FC236}">
                <a16:creationId xmlns:a16="http://schemas.microsoft.com/office/drawing/2014/main" id="{115A3955-1E2F-4DBA-88BB-8E4A44319CF0}"/>
              </a:ext>
            </a:extLst>
          </p:cNvPr>
          <p:cNvPicPr/>
          <p:nvPr/>
        </p:nvPicPr>
        <p:blipFill>
          <a:blip r:embed="rId4">
            <a:extLst>
              <a:ext uri="{28A0092B-C50C-407E-A947-70E740481C1C}">
                <a14:useLocalDpi xmlns:a14="http://schemas.microsoft.com/office/drawing/2010/main" val="0"/>
              </a:ext>
            </a:extLst>
          </a:blip>
          <a:stretch>
            <a:fillRect/>
          </a:stretch>
        </p:blipFill>
        <p:spPr>
          <a:xfrm>
            <a:off x="6278131" y="1589974"/>
            <a:ext cx="2513965" cy="4628515"/>
          </a:xfrm>
          <a:prstGeom prst="rect">
            <a:avLst/>
          </a:prstGeom>
        </p:spPr>
      </p:pic>
      <p:sp>
        <p:nvSpPr>
          <p:cNvPr id="10" name="TextBox 9">
            <a:extLst>
              <a:ext uri="{FF2B5EF4-FFF2-40B4-BE49-F238E27FC236}">
                <a16:creationId xmlns:a16="http://schemas.microsoft.com/office/drawing/2014/main" id="{9F4A32F9-A9CF-4604-9FAC-846C6C4B2244}"/>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
        <p:nvSpPr>
          <p:cNvPr id="3" name="TextBox 2">
            <a:extLst>
              <a:ext uri="{FF2B5EF4-FFF2-40B4-BE49-F238E27FC236}">
                <a16:creationId xmlns:a16="http://schemas.microsoft.com/office/drawing/2014/main" id="{3FD0C01A-F68B-4AB2-80F9-E759B2FC46D6}"/>
              </a:ext>
            </a:extLst>
          </p:cNvPr>
          <p:cNvSpPr txBox="1"/>
          <p:nvPr/>
        </p:nvSpPr>
        <p:spPr>
          <a:xfrm>
            <a:off x="2946049" y="6178565"/>
            <a:ext cx="7237292" cy="369332"/>
          </a:xfrm>
          <a:prstGeom prst="rect">
            <a:avLst/>
          </a:prstGeom>
          <a:noFill/>
        </p:spPr>
        <p:txBody>
          <a:bodyPr wrap="square" rtlCol="0">
            <a:spAutoFit/>
          </a:bodyPr>
          <a:lstStyle/>
          <a:p>
            <a:r>
              <a:rPr lang="en-US" dirty="0">
                <a:solidFill>
                  <a:srgbClr val="FF0000"/>
                </a:solidFill>
              </a:rPr>
              <a:t>Differences with  SAGE III;     </a:t>
            </a:r>
            <a:r>
              <a:rPr lang="en-US" dirty="0">
                <a:solidFill>
                  <a:schemeClr val="accent5">
                    <a:lumMod val="50000"/>
                  </a:schemeClr>
                </a:solidFill>
              </a:rPr>
              <a:t>Differences with SAGE III adjusted to 1:30 pm</a:t>
            </a:r>
          </a:p>
        </p:txBody>
      </p:sp>
      <p:sp>
        <p:nvSpPr>
          <p:cNvPr id="11" name="TextBox 10">
            <a:extLst>
              <a:ext uri="{FF2B5EF4-FFF2-40B4-BE49-F238E27FC236}">
                <a16:creationId xmlns:a16="http://schemas.microsoft.com/office/drawing/2014/main" id="{048945F6-AA47-4C2C-8136-E2B1697299C3}"/>
              </a:ext>
            </a:extLst>
          </p:cNvPr>
          <p:cNvSpPr txBox="1"/>
          <p:nvPr/>
        </p:nvSpPr>
        <p:spPr>
          <a:xfrm>
            <a:off x="2887795" y="1492388"/>
            <a:ext cx="3111161" cy="369332"/>
          </a:xfrm>
          <a:prstGeom prst="rect">
            <a:avLst/>
          </a:prstGeom>
          <a:solidFill>
            <a:schemeClr val="accent1"/>
          </a:solidFill>
        </p:spPr>
        <p:txBody>
          <a:bodyPr wrap="square" rtlCol="0">
            <a:spAutoFit/>
          </a:bodyPr>
          <a:lstStyle/>
          <a:p>
            <a:r>
              <a:rPr lang="en-US" dirty="0"/>
              <a:t>OMPS LP – SAGE III, 20N-60N</a:t>
            </a:r>
          </a:p>
        </p:txBody>
      </p:sp>
      <p:sp>
        <p:nvSpPr>
          <p:cNvPr id="12" name="TextBox 11">
            <a:extLst>
              <a:ext uri="{FF2B5EF4-FFF2-40B4-BE49-F238E27FC236}">
                <a16:creationId xmlns:a16="http://schemas.microsoft.com/office/drawing/2014/main" id="{49A6FB30-49C9-48B1-81F3-D1B6E92B84BE}"/>
              </a:ext>
            </a:extLst>
          </p:cNvPr>
          <p:cNvSpPr txBox="1"/>
          <p:nvPr/>
        </p:nvSpPr>
        <p:spPr>
          <a:xfrm>
            <a:off x="6411141" y="1499269"/>
            <a:ext cx="3046064" cy="369332"/>
          </a:xfrm>
          <a:prstGeom prst="rect">
            <a:avLst/>
          </a:prstGeom>
          <a:solidFill>
            <a:schemeClr val="accent1"/>
          </a:solidFill>
        </p:spPr>
        <p:txBody>
          <a:bodyPr wrap="square" rtlCol="0">
            <a:spAutoFit/>
          </a:bodyPr>
          <a:lstStyle/>
          <a:p>
            <a:r>
              <a:rPr lang="en-US" dirty="0"/>
              <a:t>MLS day – SAGE III, 20N-60N</a:t>
            </a:r>
          </a:p>
        </p:txBody>
      </p:sp>
    </p:spTree>
    <p:extLst>
      <p:ext uri="{BB962C8B-B14F-4D97-AF65-F5344CB8AC3E}">
        <p14:creationId xmlns:p14="http://schemas.microsoft.com/office/powerpoint/2010/main" val="90028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28B302-48B3-4377-9FC9-25352983D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702" y="971864"/>
            <a:ext cx="7493498" cy="5852160"/>
          </a:xfrm>
          <a:prstGeom prst="rect">
            <a:avLst/>
          </a:prstGeom>
        </p:spPr>
      </p:pic>
      <p:sp>
        <p:nvSpPr>
          <p:cNvPr id="5" name="Title 1">
            <a:extLst>
              <a:ext uri="{FF2B5EF4-FFF2-40B4-BE49-F238E27FC236}">
                <a16:creationId xmlns:a16="http://schemas.microsoft.com/office/drawing/2014/main" id="{19D128F0-6861-B24E-A086-46CA3FB16C73}"/>
              </a:ext>
            </a:extLst>
          </p:cNvPr>
          <p:cNvSpPr txBox="1">
            <a:spLocks/>
          </p:cNvSpPr>
          <p:nvPr/>
        </p:nvSpPr>
        <p:spPr>
          <a:xfrm>
            <a:off x="1652337" y="136525"/>
            <a:ext cx="8666746" cy="1047602"/>
          </a:xfrm>
          <a:prstGeom prst="rect">
            <a:avLst/>
          </a:prstGeom>
          <a:solidFill>
            <a:schemeClr val="accent1">
              <a:lumMod val="75000"/>
              <a:alpha val="59000"/>
            </a:schemeClr>
          </a:solidFill>
          <a:effectLst>
            <a:outerShdw blurRad="63500" sx="102000" sy="102000" algn="ctr" rotWithShape="0">
              <a:prstClr val="black">
                <a:alpha val="40000"/>
              </a:prstClr>
            </a:outerShdw>
            <a:softEdge rad="25400"/>
          </a:effectLst>
          <a:scene3d>
            <a:camera prst="orthographicFront"/>
            <a:lightRig rig="threePt" dir="t"/>
          </a:scene3d>
          <a:sp3d>
            <a:bevelT w="165100" prst="coolSlant"/>
            <a:bevelB w="165100" prst="coolSlant"/>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Example Diurnal Climatology Applications: SAGE III/ISS Comparisons with OMPS NP</a:t>
            </a:r>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54BF904-BAD5-4BE3-B290-36557FE24AA0}" type="slidenum">
              <a:rPr lang="en-US" smtClean="0"/>
              <a:t>9</a:t>
            </a:fld>
            <a:endParaRPr lang="en-US"/>
          </a:p>
        </p:txBody>
      </p:sp>
      <p:sp>
        <p:nvSpPr>
          <p:cNvPr id="10" name="TextBox 9">
            <a:extLst>
              <a:ext uri="{FF2B5EF4-FFF2-40B4-BE49-F238E27FC236}">
                <a16:creationId xmlns:a16="http://schemas.microsoft.com/office/drawing/2014/main" id="{C5AEB217-99AD-4D15-A5AA-FF200E1BCA1B}"/>
              </a:ext>
            </a:extLst>
          </p:cNvPr>
          <p:cNvSpPr txBox="1"/>
          <p:nvPr/>
        </p:nvSpPr>
        <p:spPr>
          <a:xfrm>
            <a:off x="854015" y="6419850"/>
            <a:ext cx="10106025" cy="369332"/>
          </a:xfrm>
          <a:prstGeom prst="rect">
            <a:avLst/>
          </a:prstGeom>
          <a:noFill/>
        </p:spPr>
        <p:txBody>
          <a:bodyPr wrap="square" rtlCol="0">
            <a:spAutoFit/>
          </a:bodyPr>
          <a:lstStyle/>
          <a:p>
            <a:pPr algn="ctr"/>
            <a:r>
              <a:rPr lang="en-US" dirty="0">
                <a:solidFill>
                  <a:schemeClr val="accent1">
                    <a:lumMod val="50000"/>
                  </a:schemeClr>
                </a:solidFill>
              </a:rPr>
              <a:t>SAGE III Science Team Meeting, October 29-30, 2019</a:t>
            </a:r>
          </a:p>
        </p:txBody>
      </p:sp>
    </p:spTree>
    <p:extLst>
      <p:ext uri="{BB962C8B-B14F-4D97-AF65-F5344CB8AC3E}">
        <p14:creationId xmlns:p14="http://schemas.microsoft.com/office/powerpoint/2010/main" val="15290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6026</TotalTime>
  <Words>934</Words>
  <Application>Microsoft Macintosh PowerPoint</Application>
  <PresentationFormat>Widescreen</PresentationFormat>
  <Paragraphs>102</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The Diurnal Ozone Climatology: applications for satellite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SAGE III v5.1 ozone profiles</dc:title>
  <dc:creator>Kramarova, Natalya A. (GSFC-6140)</dc:creator>
  <cp:lastModifiedBy>Leybold, Allison B. (LARC-E3)[Science Systems &amp; Applications, Inc.]</cp:lastModifiedBy>
  <cp:revision>74</cp:revision>
  <dcterms:created xsi:type="dcterms:W3CDTF">2019-03-20T21:00:28Z</dcterms:created>
  <dcterms:modified xsi:type="dcterms:W3CDTF">2019-11-08T21:19:46Z</dcterms:modified>
</cp:coreProperties>
</file>