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71" r:id="rId5"/>
    <p:sldId id="280" r:id="rId6"/>
    <p:sldId id="275" r:id="rId7"/>
    <p:sldId id="283" r:id="rId8"/>
    <p:sldId id="278" r:id="rId9"/>
    <p:sldId id="277" r:id="rId10"/>
    <p:sldId id="284" r:id="rId11"/>
    <p:sldId id="285" r:id="rId12"/>
    <p:sldId id="289" r:id="rId13"/>
    <p:sldId id="286" r:id="rId14"/>
    <p:sldId id="287" r:id="rId15"/>
    <p:sldId id="288" r:id="rId16"/>
    <p:sldId id="290" r:id="rId17"/>
    <p:sldId id="291" r:id="rId18"/>
    <p:sldId id="292" r:id="rId19"/>
    <p:sldId id="279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3819" autoAdjust="0"/>
  </p:normalViewPr>
  <p:slideViewPr>
    <p:cSldViewPr snapToGrid="0">
      <p:cViewPr varScale="1">
        <p:scale>
          <a:sx n="119" d="100"/>
          <a:sy n="119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20" y="365126"/>
            <a:ext cx="10000527" cy="717108"/>
          </a:xfrm>
        </p:spPr>
        <p:txBody>
          <a:bodyPr>
            <a:normAutofit/>
          </a:bodyPr>
          <a:lstStyle>
            <a:lvl1pPr>
              <a:defRPr sz="3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686"/>
            <a:ext cx="10515600" cy="4753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3"/>
          <p:cNvPicPr/>
          <p:nvPr userDrawn="1"/>
        </p:nvPicPr>
        <p:blipFill>
          <a:blip r:embed="rId2"/>
          <a:stretch/>
        </p:blipFill>
        <p:spPr>
          <a:xfrm>
            <a:off x="144684" y="179930"/>
            <a:ext cx="1073556" cy="955870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/>
          <p:nvPr userDrawn="1"/>
        </p:nvPicPr>
        <p:blipFill>
          <a:blip r:embed="rId3"/>
          <a:stretch/>
        </p:blipFill>
        <p:spPr>
          <a:xfrm>
            <a:off x="11140633" y="179930"/>
            <a:ext cx="968976" cy="770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7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00" y="365125"/>
            <a:ext cx="9907929" cy="770675"/>
          </a:xfrm>
        </p:spPr>
        <p:txBody>
          <a:bodyPr>
            <a:normAutofit/>
          </a:bodyPr>
          <a:lstStyle>
            <a:lvl1pPr>
              <a:defRPr sz="3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73"/>
          <p:cNvPicPr/>
          <p:nvPr userDrawn="1"/>
        </p:nvPicPr>
        <p:blipFill>
          <a:blip r:embed="rId2"/>
          <a:stretch/>
        </p:blipFill>
        <p:spPr>
          <a:xfrm>
            <a:off x="144684" y="179930"/>
            <a:ext cx="1073556" cy="95587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 userDrawn="1"/>
        </p:nvPicPr>
        <p:blipFill>
          <a:blip r:embed="rId3"/>
          <a:stretch/>
        </p:blipFill>
        <p:spPr>
          <a:xfrm>
            <a:off x="11140633" y="179930"/>
            <a:ext cx="968976" cy="770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83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72A5-8FEB-4E56-A90B-473D4921978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80FE-80C8-4929-B7E2-3C2789FD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 of SAGE III/ISS Solar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Ghassan Taha</a:t>
            </a:r>
            <a:r>
              <a:rPr lang="en-US" i="1" baseline="30000" dirty="0"/>
              <a:t>1,2</a:t>
            </a:r>
          </a:p>
          <a:p>
            <a:r>
              <a:rPr lang="en-US" i="1" dirty="0"/>
              <a:t>Luke Oman</a:t>
            </a:r>
            <a:r>
              <a:rPr lang="en-US" i="1" baseline="30000" dirty="0"/>
              <a:t>2</a:t>
            </a:r>
            <a:r>
              <a:rPr lang="en-US" i="1" dirty="0"/>
              <a:t>, Sarah Strode</a:t>
            </a:r>
            <a:r>
              <a:rPr lang="en-US" i="1" baseline="30000" dirty="0"/>
              <a:t>1,2</a:t>
            </a:r>
            <a:r>
              <a:rPr lang="en-US" i="1" dirty="0"/>
              <a:t>, and Mark Schoeberl</a:t>
            </a:r>
            <a:r>
              <a:rPr lang="en-US" i="1" baseline="30000" dirty="0"/>
              <a:t>3</a:t>
            </a:r>
          </a:p>
          <a:p>
            <a:endParaRPr lang="en-US" i="1" dirty="0"/>
          </a:p>
          <a:p>
            <a:pPr marL="255960" lvl="0" indent="-255240">
              <a:lnSpc>
                <a:spcPct val="100000"/>
              </a:lnSpc>
              <a:spcBef>
                <a:spcPts val="0"/>
              </a:spcBef>
            </a:pPr>
            <a:r>
              <a:rPr lang="en-US" sz="1800" b="1" i="1" spc="-1" baseline="30000" dirty="0">
                <a:solidFill>
                  <a:srgbClr val="00CC99"/>
                </a:solidFill>
                <a:latin typeface="Arial"/>
              </a:rPr>
              <a:t>1</a:t>
            </a:r>
            <a:r>
              <a:rPr lang="en-US" sz="1800" b="1" i="1" spc="-1" dirty="0">
                <a:solidFill>
                  <a:srgbClr val="00CC99"/>
                </a:solidFill>
                <a:latin typeface="Arial"/>
              </a:rPr>
              <a:t>Universities Space Research Association, </a:t>
            </a:r>
            <a:r>
              <a:rPr lang="en-US" sz="1800" b="1" i="1" spc="-1" baseline="30000" dirty="0">
                <a:solidFill>
                  <a:srgbClr val="00CC99"/>
                </a:solidFill>
                <a:latin typeface="Arial"/>
              </a:rPr>
              <a:t>2</a:t>
            </a:r>
            <a:r>
              <a:rPr lang="en-US" sz="1800" b="1" i="1" spc="-1" dirty="0">
                <a:solidFill>
                  <a:srgbClr val="00CC99"/>
                </a:solidFill>
                <a:latin typeface="Arial"/>
              </a:rPr>
              <a:t>NASA GSFC, </a:t>
            </a:r>
            <a:r>
              <a:rPr lang="en-US" sz="1800" b="1" i="1" spc="-1" baseline="30000" dirty="0">
                <a:solidFill>
                  <a:srgbClr val="00CC99"/>
                </a:solidFill>
                <a:latin typeface="Arial"/>
              </a:rPr>
              <a:t>3</a:t>
            </a:r>
            <a:r>
              <a:rPr lang="en-US" sz="1800" b="1" i="1" spc="-1" dirty="0">
                <a:solidFill>
                  <a:srgbClr val="00CC99"/>
                </a:solidFill>
                <a:latin typeface="Arial"/>
              </a:rPr>
              <a:t>Science and Technology Corporation</a:t>
            </a:r>
            <a:endParaRPr lang="en-US" sz="1800" spc="-1" dirty="0">
              <a:solidFill>
                <a:prstClr val="black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SAGE III/ISS aerosol extinction and angstrom exponent monthly zonal 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E6923-DF22-5042-9770-5836416CE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16562" r="4057" b="12032"/>
          <a:stretch/>
        </p:blipFill>
        <p:spPr>
          <a:xfrm>
            <a:off x="-1" y="1304693"/>
            <a:ext cx="4567107" cy="5464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F0016-B1C5-3A4C-95D2-AF5BBAC6B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t="17723" r="5109" b="11708"/>
          <a:stretch/>
        </p:blipFill>
        <p:spPr>
          <a:xfrm>
            <a:off x="7270595" y="1270784"/>
            <a:ext cx="4750420" cy="5587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E8673-81BE-0C4B-9DD4-105867509522}"/>
              </a:ext>
            </a:extLst>
          </p:cNvPr>
          <p:cNvSpPr txBox="1"/>
          <p:nvPr/>
        </p:nvSpPr>
        <p:spPr>
          <a:xfrm>
            <a:off x="3769112" y="3166945"/>
            <a:ext cx="350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volcanic eruptions in the tropics and one in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dirty="0" err="1"/>
              <a:t>PyroCb</a:t>
            </a:r>
            <a:r>
              <a:rPr lang="en-US" dirty="0"/>
              <a:t> events in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Angstrom Exponent indicate large particle size for carbonaceous aerosol, and smaller particle size for volcanic (sulfate) aerosol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4D384-D507-FD43-B04C-EFEE4DC5441F}"/>
              </a:ext>
            </a:extLst>
          </p:cNvPr>
          <p:cNvSpPr txBox="1"/>
          <p:nvPr/>
        </p:nvSpPr>
        <p:spPr>
          <a:xfrm>
            <a:off x="111512" y="1135800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Aerosol extinction coefficient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A4E4E-077A-D444-93FB-C54DC9DD10A4}"/>
              </a:ext>
            </a:extLst>
          </p:cNvPr>
          <p:cNvSpPr txBox="1"/>
          <p:nvPr/>
        </p:nvSpPr>
        <p:spPr>
          <a:xfrm>
            <a:off x="8136674" y="951134"/>
            <a:ext cx="203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Angstrom Exponent</a:t>
            </a:r>
          </a:p>
        </p:txBody>
      </p:sp>
    </p:spTree>
    <p:extLst>
      <p:ext uri="{BB962C8B-B14F-4D97-AF65-F5344CB8AC3E}">
        <p14:creationId xmlns:p14="http://schemas.microsoft.com/office/powerpoint/2010/main" val="125678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SAGE III/ISS aerosol extinction and angstrom exponent monthly zonal 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A94AA-950F-6C4B-B620-51683E29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17886" r="5740" b="12357"/>
          <a:stretch/>
        </p:blipFill>
        <p:spPr>
          <a:xfrm>
            <a:off x="0" y="1454245"/>
            <a:ext cx="4471639" cy="540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519CD-0F5C-E54E-824B-86EE24673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16562" r="4899" b="11870"/>
          <a:stretch/>
        </p:blipFill>
        <p:spPr>
          <a:xfrm>
            <a:off x="7640904" y="1326995"/>
            <a:ext cx="4447017" cy="5437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64C50-F629-4A4B-A5BC-E01FA0298069}"/>
              </a:ext>
            </a:extLst>
          </p:cNvPr>
          <p:cNvSpPr txBox="1"/>
          <p:nvPr/>
        </p:nvSpPr>
        <p:spPr>
          <a:xfrm>
            <a:off x="3769112" y="3155794"/>
            <a:ext cx="350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volcanic eruptions in the tropics and one in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dirty="0" err="1"/>
              <a:t>PyroCb</a:t>
            </a:r>
            <a:r>
              <a:rPr lang="en-US" dirty="0"/>
              <a:t> events in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Angstrom Exponent indicate large particle size for carbonaceous aerosol, and smaller particle size for volcanic (sulfate) aerosol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00E4A-30C1-B648-BCC2-46ED583B5E1F}"/>
              </a:ext>
            </a:extLst>
          </p:cNvPr>
          <p:cNvSpPr txBox="1"/>
          <p:nvPr/>
        </p:nvSpPr>
        <p:spPr>
          <a:xfrm>
            <a:off x="334536" y="1142329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Aerosol extinction coefficient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5E258-6900-E249-AA21-198C120EA233}"/>
              </a:ext>
            </a:extLst>
          </p:cNvPr>
          <p:cNvSpPr txBox="1"/>
          <p:nvPr/>
        </p:nvSpPr>
        <p:spPr>
          <a:xfrm>
            <a:off x="8426606" y="999004"/>
            <a:ext cx="203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Angstrom Exponent</a:t>
            </a:r>
          </a:p>
        </p:txBody>
      </p:sp>
    </p:spTree>
    <p:extLst>
      <p:ext uri="{BB962C8B-B14F-4D97-AF65-F5344CB8AC3E}">
        <p14:creationId xmlns:p14="http://schemas.microsoft.com/office/powerpoint/2010/main" val="91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 mean difference -Summary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21102" r="58302" b="6087"/>
          <a:stretch/>
        </p:blipFill>
        <p:spPr>
          <a:xfrm rot="-5400000">
            <a:off x="1971924" y="-23855"/>
            <a:ext cx="1956021" cy="499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t="58898" r="6137" b="19536"/>
          <a:stretch/>
        </p:blipFill>
        <p:spPr>
          <a:xfrm>
            <a:off x="453224" y="3809911"/>
            <a:ext cx="4993421" cy="184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20985" r="59377" b="5971"/>
          <a:stretch/>
        </p:blipFill>
        <p:spPr>
          <a:xfrm rot="-5400000">
            <a:off x="7887693" y="79514"/>
            <a:ext cx="1940118" cy="500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03499-DF42-524A-A8F1-F22E75988A7C}"/>
              </a:ext>
            </a:extLst>
          </p:cNvPr>
          <p:cNvSpPr txBox="1"/>
          <p:nvPr/>
        </p:nvSpPr>
        <p:spPr>
          <a:xfrm>
            <a:off x="1583473" y="1494845"/>
            <a:ext cx="191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CALIPSO – SAGE III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FA69-1B63-4044-B542-43C7DA1A33A8}"/>
              </a:ext>
            </a:extLst>
          </p:cNvPr>
          <p:cNvSpPr txBox="1"/>
          <p:nvPr/>
        </p:nvSpPr>
        <p:spPr>
          <a:xfrm>
            <a:off x="1713570" y="3690212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OSIRIS – SAGE III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F09B5-B1D6-B74A-8782-CE66D7A3CC99}"/>
              </a:ext>
            </a:extLst>
          </p:cNvPr>
          <p:cNvSpPr txBox="1"/>
          <p:nvPr/>
        </p:nvSpPr>
        <p:spPr>
          <a:xfrm>
            <a:off x="7422995" y="1429450"/>
            <a:ext cx="196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OMPS LP – SAGE III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DA057-7BAA-DC45-AB93-D0B58593D89A}"/>
              </a:ext>
            </a:extLst>
          </p:cNvPr>
          <p:cNvSpPr txBox="1"/>
          <p:nvPr/>
        </p:nvSpPr>
        <p:spPr>
          <a:xfrm>
            <a:off x="6133171" y="3690212"/>
            <a:ext cx="5664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520 nm for CALIPSO, 676 nm for OMPS LP, and 755 for OSIRIS.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are mostly &lt;25% or better between -50 &amp; 50 latitude, and 18-25km altitude, better for OSIRIS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difference below 18km in the tropics, mostly caused by cloud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difference above 30km where aerosol is very small, mostly caused by instrument and retrieval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OMPS LP shows a negative bias in SH lower altitudes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CALIPSO is high &lt;18km (cloud contamination?)</a:t>
            </a:r>
          </a:p>
        </p:txBody>
      </p:sp>
    </p:spTree>
    <p:extLst>
      <p:ext uri="{BB962C8B-B14F-4D97-AF65-F5344CB8AC3E}">
        <p14:creationId xmlns:p14="http://schemas.microsoft.com/office/powerpoint/2010/main" val="323989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00" y="365125"/>
            <a:ext cx="10026641" cy="770675"/>
          </a:xfrm>
        </p:spPr>
        <p:txBody>
          <a:bodyPr>
            <a:normAutofit/>
          </a:bodyPr>
          <a:lstStyle/>
          <a:p>
            <a:r>
              <a:rPr lang="en-US" dirty="0"/>
              <a:t>SAGE III monthly zonal means vs. CALIPSO &amp;OMPS (SH)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8116" r="6438" b="9681"/>
          <a:stretch/>
        </p:blipFill>
        <p:spPr>
          <a:xfrm>
            <a:off x="411140" y="1135800"/>
            <a:ext cx="4715124" cy="563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9855" r="4938" b="10144"/>
          <a:stretch/>
        </p:blipFill>
        <p:spPr>
          <a:xfrm>
            <a:off x="6679096" y="1211337"/>
            <a:ext cx="4778734" cy="548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9808C-B4A2-DA4D-97D2-11D5C9364477}"/>
              </a:ext>
            </a:extLst>
          </p:cNvPr>
          <p:cNvSpPr txBox="1"/>
          <p:nvPr/>
        </p:nvSpPr>
        <p:spPr>
          <a:xfrm>
            <a:off x="1782357" y="1026671"/>
            <a:ext cx="19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CALIPSO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88263-1A96-404B-A9E4-AA518031444A}"/>
              </a:ext>
            </a:extLst>
          </p:cNvPr>
          <p:cNvSpPr txBox="1"/>
          <p:nvPr/>
        </p:nvSpPr>
        <p:spPr>
          <a:xfrm>
            <a:off x="8005993" y="951134"/>
            <a:ext cx="196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OMPS LP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820" y="365125"/>
            <a:ext cx="10408618" cy="770675"/>
          </a:xfrm>
        </p:spPr>
        <p:txBody>
          <a:bodyPr>
            <a:noAutofit/>
          </a:bodyPr>
          <a:lstStyle/>
          <a:p>
            <a:r>
              <a:rPr lang="en-US" dirty="0"/>
              <a:t>SAGE III monthly zonal means vs. CALIPSO &amp;OMPS (tropics)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9971" r="5387" b="9796"/>
          <a:stretch/>
        </p:blipFill>
        <p:spPr>
          <a:xfrm>
            <a:off x="516835" y="1231216"/>
            <a:ext cx="4810539" cy="550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9507" r="4338" b="9682"/>
          <a:stretch/>
        </p:blipFill>
        <p:spPr>
          <a:xfrm>
            <a:off x="6209968" y="1211337"/>
            <a:ext cx="4874150" cy="5542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F76C5-914A-024D-A8A9-8D92CF706090}"/>
              </a:ext>
            </a:extLst>
          </p:cNvPr>
          <p:cNvSpPr txBox="1"/>
          <p:nvPr/>
        </p:nvSpPr>
        <p:spPr>
          <a:xfrm>
            <a:off x="1785490" y="1046550"/>
            <a:ext cx="19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CALIPSO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25720-5DCF-DD45-A576-0D5F0E5EDFEE}"/>
              </a:ext>
            </a:extLst>
          </p:cNvPr>
          <p:cNvSpPr txBox="1"/>
          <p:nvPr/>
        </p:nvSpPr>
        <p:spPr>
          <a:xfrm>
            <a:off x="7478157" y="1046550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OMPS LP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02" y="331672"/>
            <a:ext cx="10296527" cy="770675"/>
          </a:xfrm>
        </p:spPr>
        <p:txBody>
          <a:bodyPr>
            <a:noAutofit/>
          </a:bodyPr>
          <a:lstStyle/>
          <a:p>
            <a:r>
              <a:rPr lang="en-US" dirty="0"/>
              <a:t>SAGE III monthly zonal means vs. CALIPSO &amp;OMPS (NH)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9391" r="5537" b="9914"/>
          <a:stretch/>
        </p:blipFill>
        <p:spPr>
          <a:xfrm>
            <a:off x="302150" y="1216550"/>
            <a:ext cx="4802588" cy="5534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9855" r="4080" b="9565"/>
          <a:stretch/>
        </p:blipFill>
        <p:spPr>
          <a:xfrm>
            <a:off x="6520068" y="1224500"/>
            <a:ext cx="4858247" cy="5526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B3040-1DED-4D47-B80E-9B2BFA72AC43}"/>
              </a:ext>
            </a:extLst>
          </p:cNvPr>
          <p:cNvSpPr txBox="1"/>
          <p:nvPr/>
        </p:nvSpPr>
        <p:spPr>
          <a:xfrm>
            <a:off x="1774733" y="1102347"/>
            <a:ext cx="19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CALIPSO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9C360-1755-534E-B15F-2D491183612E}"/>
              </a:ext>
            </a:extLst>
          </p:cNvPr>
          <p:cNvSpPr txBox="1"/>
          <p:nvPr/>
        </p:nvSpPr>
        <p:spPr>
          <a:xfrm>
            <a:off x="7867662" y="1102347"/>
            <a:ext cx="196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OMPS LP - </a:t>
            </a:r>
            <a:r>
              <a:rPr lang="en-US" dirty="0">
                <a:solidFill>
                  <a:srgbClr val="FF0000"/>
                </a:solidFill>
              </a:rPr>
              <a:t>SAGE III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3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 H</a:t>
            </a:r>
            <a:r>
              <a:rPr lang="en-US" baseline="-25000" dirty="0"/>
              <a:t>2</a:t>
            </a:r>
            <a:r>
              <a:rPr lang="en-US" dirty="0"/>
              <a:t>O vs. MLS &amp; ACE-FTS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r="2987" b="10956"/>
          <a:stretch/>
        </p:blipFill>
        <p:spPr>
          <a:xfrm>
            <a:off x="1527049" y="1072795"/>
            <a:ext cx="5330952" cy="5689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947D3-66C9-AE4E-8199-254158690AE4}"/>
              </a:ext>
            </a:extLst>
          </p:cNvPr>
          <p:cNvSpPr txBox="1"/>
          <p:nvPr/>
        </p:nvSpPr>
        <p:spPr>
          <a:xfrm>
            <a:off x="7883913" y="1382751"/>
            <a:ext cx="4204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is &lt; 5% with ACE-FTS and 10%  with MLS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difference at 20km in the tropics, mostly caused by aerosol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Noisy profiles above ~48 km</a:t>
            </a:r>
          </a:p>
        </p:txBody>
      </p:sp>
    </p:spTree>
    <p:extLst>
      <p:ext uri="{BB962C8B-B14F-4D97-AF65-F5344CB8AC3E}">
        <p14:creationId xmlns:p14="http://schemas.microsoft.com/office/powerpoint/2010/main" val="23887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 H</a:t>
            </a:r>
            <a:r>
              <a:rPr lang="en-US" baseline="-25000" dirty="0"/>
              <a:t>2</a:t>
            </a:r>
            <a:r>
              <a:rPr lang="en-US" dirty="0"/>
              <a:t>O vs </a:t>
            </a:r>
            <a:r>
              <a:rPr lang="en-US" dirty="0" err="1"/>
              <a:t>Frostpoint</a:t>
            </a:r>
            <a:r>
              <a:rPr lang="en-US" dirty="0"/>
              <a:t> Hygrometer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289" r="51750" b="50029"/>
          <a:stretch/>
        </p:blipFill>
        <p:spPr>
          <a:xfrm>
            <a:off x="1144987" y="1391478"/>
            <a:ext cx="4031311" cy="4944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8927" r="52050" b="13159"/>
          <a:stretch/>
        </p:blipFill>
        <p:spPr>
          <a:xfrm>
            <a:off x="6694997" y="1399429"/>
            <a:ext cx="2226365" cy="260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11245" r="50549" b="50726"/>
          <a:stretch/>
        </p:blipFill>
        <p:spPr>
          <a:xfrm>
            <a:off x="9199659" y="1391478"/>
            <a:ext cx="2274073" cy="260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0FE1A-BD1B-C348-856A-D728C26FC23C}"/>
              </a:ext>
            </a:extLst>
          </p:cNvPr>
          <p:cNvSpPr txBox="1"/>
          <p:nvPr/>
        </p:nvSpPr>
        <p:spPr>
          <a:xfrm>
            <a:off x="6357769" y="4382428"/>
            <a:ext cx="55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with </a:t>
            </a:r>
            <a:r>
              <a:rPr lang="en-US" dirty="0" err="1"/>
              <a:t>Frostpoint</a:t>
            </a:r>
            <a:r>
              <a:rPr lang="en-US" dirty="0"/>
              <a:t> is 5-10% in the stratosphere, larger in the troposphere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Closer coincidence criteria is needed in the  troposphere</a:t>
            </a:r>
          </a:p>
        </p:txBody>
      </p:sp>
    </p:spTree>
    <p:extLst>
      <p:ext uri="{BB962C8B-B14F-4D97-AF65-F5344CB8AC3E}">
        <p14:creationId xmlns:p14="http://schemas.microsoft.com/office/powerpoint/2010/main" val="208515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 NO</a:t>
            </a:r>
            <a:r>
              <a:rPr lang="en-US" baseline="-25000" dirty="0"/>
              <a:t>2</a:t>
            </a:r>
            <a:r>
              <a:rPr lang="en-US" dirty="0"/>
              <a:t> vs. ACE-FTS &amp; OSIRIS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r="3436" b="11072"/>
          <a:stretch/>
        </p:blipFill>
        <p:spPr>
          <a:xfrm>
            <a:off x="957559" y="1135800"/>
            <a:ext cx="5117237" cy="5398936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5" y="1559767"/>
            <a:ext cx="3524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3223" y="5149741"/>
            <a:ext cx="4118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Brohede</a:t>
            </a:r>
            <a:r>
              <a:rPr lang="en-US" sz="1400" dirty="0"/>
              <a:t> at al., 2007 Fig 9: Estimated NO</a:t>
            </a:r>
            <a:r>
              <a:rPr lang="en-US" sz="1400" baseline="-25000" dirty="0"/>
              <a:t>2</a:t>
            </a:r>
            <a:r>
              <a:rPr lang="en-US" sz="1400" dirty="0"/>
              <a:t> diurnal errors for a typical occultation instrument for a selection of latitudes and months. Diurnal errors arise due to inhomogeneous NO</a:t>
            </a:r>
            <a:r>
              <a:rPr lang="en-US" sz="1400" baseline="-25000" dirty="0"/>
              <a:t>2</a:t>
            </a:r>
            <a:r>
              <a:rPr lang="en-US" sz="1400" dirty="0"/>
              <a:t> concentrations along the line of sight in conjunction with increasing optical depth at low tangent altitudes.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60722-A5F8-8648-B60C-6BECC89A2DCA}"/>
              </a:ext>
            </a:extLst>
          </p:cNvPr>
          <p:cNvSpPr txBox="1"/>
          <p:nvPr/>
        </p:nvSpPr>
        <p:spPr>
          <a:xfrm>
            <a:off x="4731745" y="4404731"/>
            <a:ext cx="3095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SAGE III is 25% greater than ACE-FTS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SAGE III is ~30% greater than OSIRIS at 30-40km after applying diurnal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larger bias at lower altitudes because of the diurnal effect of NO</a:t>
            </a:r>
            <a:r>
              <a:rPr lang="en-US" sz="1600" baseline="-25000" dirty="0"/>
              <a:t>2</a:t>
            </a:r>
            <a:r>
              <a:rPr lang="en-US" sz="1600" dirty="0"/>
              <a:t> variations along SAGE line-of-sight </a:t>
            </a:r>
          </a:p>
        </p:txBody>
      </p:sp>
    </p:spTree>
    <p:extLst>
      <p:ext uri="{BB962C8B-B14F-4D97-AF65-F5344CB8AC3E}">
        <p14:creationId xmlns:p14="http://schemas.microsoft.com/office/powerpoint/2010/main" val="82500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4880" y="1423686"/>
            <a:ext cx="10408920" cy="51599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Ozone</a:t>
            </a:r>
          </a:p>
          <a:p>
            <a:pPr lvl="1"/>
            <a:r>
              <a:rPr lang="en-US" dirty="0"/>
              <a:t>SAGE III/ISS ozone agrees with MLS within 5%, and with ACE, OSIRIS and OMPS to within 5-10% at altitude range 10-50km. </a:t>
            </a:r>
          </a:p>
          <a:p>
            <a:pPr lvl="2"/>
            <a:r>
              <a:rPr lang="en-US" dirty="0"/>
              <a:t>Similar agreement with </a:t>
            </a:r>
            <a:r>
              <a:rPr lang="en-US" dirty="0" err="1"/>
              <a:t>ozonesonde</a:t>
            </a:r>
            <a:r>
              <a:rPr lang="en-US" dirty="0"/>
              <a:t> and </a:t>
            </a:r>
            <a:r>
              <a:rPr lang="en-US" dirty="0" err="1"/>
              <a:t>lidar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Model derived diurnal correction improve the comparison with limb instruments above 35km</a:t>
            </a:r>
          </a:p>
          <a:p>
            <a:pPr lvl="1"/>
            <a:r>
              <a:rPr lang="en-US" dirty="0"/>
              <a:t>SAGE III/ISS tangent height agrees with MLS within 100m. </a:t>
            </a:r>
          </a:p>
          <a:p>
            <a:pPr lvl="2"/>
            <a:r>
              <a:rPr lang="en-US" dirty="0"/>
              <a:t>SAGE can be used to assess and improve limb scattering instruments’ tangent height registration.</a:t>
            </a:r>
          </a:p>
          <a:p>
            <a:pPr lvl="1"/>
            <a:r>
              <a:rPr lang="en-US" dirty="0"/>
              <a:t>SAGE III/ISS ozone measurements can be used to continue and improve the ozone long-term records </a:t>
            </a:r>
          </a:p>
          <a:p>
            <a:r>
              <a:rPr lang="en-US" dirty="0"/>
              <a:t>Aerosol</a:t>
            </a:r>
          </a:p>
          <a:p>
            <a:pPr lvl="1"/>
            <a:r>
              <a:rPr lang="en-US" dirty="0"/>
              <a:t>SAGE III aerosol measurements agree with OMPS and OSIRIS within 25%</a:t>
            </a:r>
          </a:p>
          <a:p>
            <a:pPr lvl="2"/>
            <a:r>
              <a:rPr lang="en-US" dirty="0"/>
              <a:t>Can be used to continue and improve the stratospheric aerosol records</a:t>
            </a:r>
          </a:p>
          <a:p>
            <a:pPr lvl="2"/>
            <a:r>
              <a:rPr lang="en-US" dirty="0"/>
              <a:t>Can provide good information about the aerosol particle size of recent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4" y="365126"/>
            <a:ext cx="9965803" cy="71710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Ozone validation</a:t>
            </a:r>
          </a:p>
          <a:p>
            <a:pPr lvl="1"/>
            <a:r>
              <a:rPr lang="en-US" dirty="0"/>
              <a:t>SAGE III/ISS sunrise/sunset diurnal difference</a:t>
            </a:r>
          </a:p>
          <a:p>
            <a:pPr lvl="2"/>
            <a:r>
              <a:rPr lang="en-US" dirty="0"/>
              <a:t>Comparison with MLS day/night measurements</a:t>
            </a:r>
          </a:p>
          <a:p>
            <a:pPr lvl="1"/>
            <a:r>
              <a:rPr lang="en-US" dirty="0"/>
              <a:t>Ozone comparison with MLS V04 night, OSIRIS V5.10, OMPS LP V2.5,  ACE-FTS V3.6, </a:t>
            </a:r>
            <a:r>
              <a:rPr lang="en-US" dirty="0" err="1"/>
              <a:t>ozonesondes</a:t>
            </a:r>
            <a:r>
              <a:rPr lang="en-US" dirty="0"/>
              <a:t> and Lidar measurements</a:t>
            </a:r>
          </a:p>
          <a:p>
            <a:pPr lvl="1"/>
            <a:r>
              <a:rPr lang="en-US" dirty="0"/>
              <a:t>Diurnal corrections from GEOS  model (see Luke Oman’s presentation tomorrow)</a:t>
            </a:r>
          </a:p>
          <a:p>
            <a:r>
              <a:rPr lang="en-US" dirty="0"/>
              <a:t>Aerosol validation</a:t>
            </a:r>
          </a:p>
          <a:p>
            <a:pPr lvl="1"/>
            <a:r>
              <a:rPr lang="en-US" dirty="0"/>
              <a:t>SAGE III/ISS monthly zonal mean time series </a:t>
            </a:r>
          </a:p>
          <a:p>
            <a:pPr lvl="1"/>
            <a:r>
              <a:rPr lang="en-US" dirty="0"/>
              <a:t>Comparison with CALIPSO L3, OMPS LP V1.5, and OSIRIS V7.0</a:t>
            </a:r>
          </a:p>
          <a:p>
            <a:r>
              <a:rPr lang="en-US" dirty="0"/>
              <a:t>Water vapor validation</a:t>
            </a:r>
          </a:p>
          <a:p>
            <a:pPr lvl="1"/>
            <a:r>
              <a:rPr lang="en-US" dirty="0"/>
              <a:t>Comparison with MLS, ACE-FTS and </a:t>
            </a:r>
            <a:r>
              <a:rPr lang="en-US" dirty="0" err="1"/>
              <a:t>Frostpoint</a:t>
            </a:r>
            <a:r>
              <a:rPr lang="en-US" dirty="0"/>
              <a:t> hygrometer (See Henry Selkirk’s presentation tomorrow)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validation</a:t>
            </a:r>
          </a:p>
          <a:p>
            <a:pPr lvl="1"/>
            <a:r>
              <a:rPr lang="en-US" dirty="0"/>
              <a:t>Comparison with ACE-FTS V3.6 and OSIRIS V6.03 </a:t>
            </a:r>
          </a:p>
          <a:p>
            <a:pPr lvl="2"/>
            <a:r>
              <a:rPr lang="en-US" dirty="0"/>
              <a:t>Diurnal corrections from GEOS  model (see Luke Oman’s presentation tomorrow) 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3587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2012-AAAF-3542-800D-EB14591F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Vapor</a:t>
            </a:r>
          </a:p>
          <a:p>
            <a:pPr lvl="2"/>
            <a:r>
              <a:rPr lang="en-US" dirty="0"/>
              <a:t>5% dry compared to ACE and 10 % compared to MLS. Difference with </a:t>
            </a:r>
            <a:r>
              <a:rPr lang="en-US" dirty="0" err="1"/>
              <a:t>Frostpoint</a:t>
            </a:r>
            <a:r>
              <a:rPr lang="en-US" dirty="0"/>
              <a:t> hygrometer is 5-10%</a:t>
            </a:r>
          </a:p>
          <a:p>
            <a:pPr lvl="2"/>
            <a:r>
              <a:rPr lang="en-US" dirty="0"/>
              <a:t>Promising measurements in the troposphere but needs tighter coincidence criteria or trajectory mapping for better validation.</a:t>
            </a:r>
          </a:p>
          <a:p>
            <a:pPr lvl="3"/>
            <a:r>
              <a:rPr lang="en-US" dirty="0"/>
              <a:t>Bias low in the presence of high aerosol loading or clouds</a:t>
            </a:r>
          </a:p>
          <a:p>
            <a:pPr lvl="1"/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Positive bias of 25-30%</a:t>
            </a:r>
          </a:p>
          <a:p>
            <a:pPr lvl="2"/>
            <a:r>
              <a:rPr lang="en-US" dirty="0"/>
              <a:t>Larger biases with OSIRIS because of the diurnal effect of the NO</a:t>
            </a:r>
            <a:r>
              <a:rPr lang="en-US" baseline="-25000" dirty="0"/>
              <a:t>2</a:t>
            </a:r>
            <a:r>
              <a:rPr lang="en-US" dirty="0"/>
              <a:t> variations along SAGE line-of-sight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56" y="365126"/>
            <a:ext cx="9925291" cy="71710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72" y="1423685"/>
            <a:ext cx="6216993" cy="443816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SAGE I/II measurements of ozone and aerosol profiles have been the benchmark for studies related to stratospheric changes, trend analysis, climate, and international assessments.</a:t>
            </a:r>
          </a:p>
          <a:p>
            <a:pPr lvl="1"/>
            <a:r>
              <a:rPr lang="en-US" dirty="0"/>
              <a:t>1978-2005</a:t>
            </a:r>
          </a:p>
          <a:p>
            <a:r>
              <a:rPr lang="en-US" sz="2600" dirty="0"/>
              <a:t>New generation of limb instruments in orbit</a:t>
            </a:r>
          </a:p>
          <a:p>
            <a:pPr lvl="1"/>
            <a:r>
              <a:rPr lang="en-US" dirty="0"/>
              <a:t>Mostly MLS, OSIRIS, and OMPS LP</a:t>
            </a:r>
          </a:p>
          <a:p>
            <a:r>
              <a:rPr lang="en-US" sz="2600" dirty="0"/>
              <a:t>Validation of SAGE III/ISS measurements will help linking the SAGE III ozone and aerosol measurements to the current 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02" y="1192959"/>
            <a:ext cx="5174318" cy="4205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2369" y="5789182"/>
            <a:ext cx="177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Davis et al., 2016</a:t>
            </a:r>
          </a:p>
        </p:txBody>
      </p:sp>
    </p:spTree>
    <p:extLst>
      <p:ext uri="{BB962C8B-B14F-4D97-AF65-F5344CB8AC3E}">
        <p14:creationId xmlns:p14="http://schemas.microsoft.com/office/powerpoint/2010/main" val="21074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vs. MLS (No corrections)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0066"/>
            <a:ext cx="5319314" cy="55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5401" y="1693628"/>
            <a:ext cx="3856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-Understanding the differences between SAGE and MLS is critical for linking the SAGE MLS records</a:t>
            </a:r>
          </a:p>
          <a:p>
            <a:r>
              <a:rPr lang="en-US" dirty="0"/>
              <a:t>-SAGE sunrise/sunset vs. MLS day/night</a:t>
            </a:r>
          </a:p>
          <a:p>
            <a:r>
              <a:rPr lang="en-US" dirty="0"/>
              <a:t>-SS/night shows best agreement</a:t>
            </a:r>
          </a:p>
          <a:p>
            <a:r>
              <a:rPr lang="en-US" dirty="0"/>
              <a:t>-Differences are mostly within ±5% up to 45km</a:t>
            </a:r>
          </a:p>
          <a:p>
            <a:r>
              <a:rPr lang="en-US" dirty="0"/>
              <a:t>-Difference is caused by ozone diurnal variability above 35km</a:t>
            </a:r>
          </a:p>
        </p:txBody>
      </p:sp>
    </p:spTree>
    <p:extLst>
      <p:ext uri="{BB962C8B-B14F-4D97-AF65-F5344CB8AC3E}">
        <p14:creationId xmlns:p14="http://schemas.microsoft.com/office/powerpoint/2010/main" val="37859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SAGE III/ISS vs. MLS (With diurnal corrections)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5339"/>
            <a:ext cx="5382158" cy="55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401" y="1693628"/>
            <a:ext cx="385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-MLS is corrected using model diurnal scale factors </a:t>
            </a:r>
          </a:p>
          <a:p>
            <a:r>
              <a:rPr lang="en-US" dirty="0"/>
              <a:t>-Difference is reduced and less than 5% up to 50km</a:t>
            </a:r>
          </a:p>
        </p:txBody>
      </p:sp>
    </p:spTree>
    <p:extLst>
      <p:ext uri="{BB962C8B-B14F-4D97-AF65-F5344CB8AC3E}">
        <p14:creationId xmlns:p14="http://schemas.microsoft.com/office/powerpoint/2010/main" val="231799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ozone comparison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2791" y="1693628"/>
            <a:ext cx="4341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-No diurnal corrections</a:t>
            </a:r>
          </a:p>
          <a:p>
            <a:r>
              <a:rPr lang="en-US" dirty="0"/>
              <a:t>-Most instruments are within ±5%</a:t>
            </a:r>
          </a:p>
          <a:p>
            <a:r>
              <a:rPr lang="en-US" dirty="0"/>
              <a:t>-Some diurnal effect above 35km</a:t>
            </a:r>
          </a:p>
          <a:p>
            <a:r>
              <a:rPr lang="en-US" dirty="0"/>
              <a:t>-ACE-FTS 10% above 45km</a:t>
            </a:r>
          </a:p>
          <a:p>
            <a:r>
              <a:rPr lang="en-US" dirty="0"/>
              <a:t>-OMPS LP difference is 15% 25-30km in NH</a:t>
            </a:r>
          </a:p>
          <a:p>
            <a:r>
              <a:rPr lang="en-US" dirty="0"/>
              <a:t>-OSIRIS difference is 5-10% in 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EEA04-4DA4-7E4F-84B2-152873206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11057" r="4268" b="12358"/>
          <a:stretch/>
        </p:blipFill>
        <p:spPr>
          <a:xfrm>
            <a:off x="1494262" y="993808"/>
            <a:ext cx="5540479" cy="58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ozone comparison (corrected)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10319" r="2987" b="12000"/>
          <a:stretch/>
        </p:blipFill>
        <p:spPr>
          <a:xfrm>
            <a:off x="1538411" y="923906"/>
            <a:ext cx="5562104" cy="5934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16D3D-37A1-4B41-90D5-43804FDD53D9}"/>
              </a:ext>
            </a:extLst>
          </p:cNvPr>
          <p:cNvSpPr txBox="1"/>
          <p:nvPr/>
        </p:nvSpPr>
        <p:spPr>
          <a:xfrm>
            <a:off x="7313627" y="1693628"/>
            <a:ext cx="44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-Diurnal corrections applied</a:t>
            </a:r>
          </a:p>
          <a:p>
            <a:r>
              <a:rPr lang="en-US" dirty="0"/>
              <a:t>-Noticeable improvement above 40 km to 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vs. </a:t>
            </a:r>
            <a:r>
              <a:rPr lang="en-US" dirty="0" err="1"/>
              <a:t>ozonesondes</a:t>
            </a:r>
            <a:r>
              <a:rPr lang="en-US" dirty="0"/>
              <a:t> and </a:t>
            </a:r>
            <a:r>
              <a:rPr lang="en-US" dirty="0" err="1"/>
              <a:t>lidars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3" y="1632009"/>
            <a:ext cx="7190232" cy="3710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25" y="1632009"/>
            <a:ext cx="3227832" cy="3794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153" y="5762847"/>
            <a:ext cx="784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Ozonesondes</a:t>
            </a:r>
            <a:r>
              <a:rPr lang="en-US" dirty="0"/>
              <a:t> and </a:t>
            </a:r>
            <a:r>
              <a:rPr lang="en-US" dirty="0" err="1"/>
              <a:t>lidars</a:t>
            </a:r>
            <a:r>
              <a:rPr lang="en-US" dirty="0"/>
              <a:t> agree with SAGE to within 5%</a:t>
            </a:r>
          </a:p>
          <a:p>
            <a:r>
              <a:rPr lang="en-US" dirty="0"/>
              <a:t>-larger bias at higher altitude for the </a:t>
            </a:r>
            <a:r>
              <a:rPr lang="en-US" dirty="0" err="1"/>
              <a:t>ozonesondes</a:t>
            </a:r>
            <a:r>
              <a:rPr lang="en-US" dirty="0"/>
              <a:t> and near the UT/LS (low ozone) </a:t>
            </a:r>
          </a:p>
        </p:txBody>
      </p:sp>
    </p:spTree>
    <p:extLst>
      <p:ext uri="{BB962C8B-B14F-4D97-AF65-F5344CB8AC3E}">
        <p14:creationId xmlns:p14="http://schemas.microsoft.com/office/powerpoint/2010/main" val="27554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Height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4940300"/>
            <a:ext cx="7754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-Using correlative measurements to estimate TH accuracy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 offset is less than 100m compared to MLS, </a:t>
            </a:r>
            <a:r>
              <a:rPr lang="en-US" dirty="0" err="1"/>
              <a:t>groundbased</a:t>
            </a:r>
            <a:r>
              <a:rPr lang="en-US" dirty="0"/>
              <a:t> and </a:t>
            </a:r>
            <a:r>
              <a:rPr lang="en-US" dirty="0" err="1"/>
              <a:t>ozonesondes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± 100 m compared to OSIRIS and ACE-FTS</a:t>
            </a:r>
          </a:p>
          <a:p>
            <a:pPr marL="285750" indent="-285750">
              <a:buFontTx/>
              <a:buChar char="-"/>
            </a:pPr>
            <a:r>
              <a:rPr lang="en-US" dirty="0"/>
              <a:t>±200 m compared to OMPS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33" y="1596107"/>
            <a:ext cx="3770492" cy="288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1130" r="50999" b="62783"/>
          <a:stretch/>
        </p:blipFill>
        <p:spPr>
          <a:xfrm>
            <a:off x="1085850" y="1526649"/>
            <a:ext cx="4018887" cy="28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{A86FC82F-62A7-7545-B304-98593D8AE7B6}tf10001060</Template>
  <TotalTime>2817</TotalTime>
  <Words>1068</Words>
  <Application>Microsoft Macintosh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Validation of SAGE III/ISS Solar Products</vt:lpstr>
      <vt:lpstr>Outline</vt:lpstr>
      <vt:lpstr>Introduction</vt:lpstr>
      <vt:lpstr>SAGE III/ISS vs. MLS (No corrections)</vt:lpstr>
      <vt:lpstr>SAGE III/ISS vs. MLS (With diurnal corrections)</vt:lpstr>
      <vt:lpstr>Summary of ozone comparison  </vt:lpstr>
      <vt:lpstr>Summary of ozone comparison (corrected)</vt:lpstr>
      <vt:lpstr>SAGE III/ISS vs. ozonesondes and lidars</vt:lpstr>
      <vt:lpstr>Tangent Height Accuracy</vt:lpstr>
      <vt:lpstr>SAGE III/ISS aerosol extinction and angstrom exponent monthly zonal means</vt:lpstr>
      <vt:lpstr>SAGE III/ISS aerosol extinction and angstrom exponent monthly zonal means</vt:lpstr>
      <vt:lpstr>Aerosol mean difference -Summary</vt:lpstr>
      <vt:lpstr>SAGE III monthly zonal means vs. CALIPSO &amp;OMPS (SH)</vt:lpstr>
      <vt:lpstr>SAGE III monthly zonal means vs. CALIPSO &amp;OMPS (tropics)</vt:lpstr>
      <vt:lpstr>SAGE III monthly zonal means vs. CALIPSO &amp;OMPS (NH)</vt:lpstr>
      <vt:lpstr>SAGE III H2O vs. MLS &amp; ACE-FTS</vt:lpstr>
      <vt:lpstr>SAGE III H2O vs Frostpoint Hygrometer</vt:lpstr>
      <vt:lpstr>SAGE III NO2 vs. ACE-FTS &amp; OSIRIS</vt:lpstr>
      <vt:lpstr>Summary and conclusion</vt:lpstr>
      <vt:lpstr>Summary and 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III Ozone validations</dc:title>
  <dc:creator>Ghassan Taha</dc:creator>
  <cp:lastModifiedBy>Taha, Ghassan (GSFC-614.0)[UNIVERSITIES SPACE RESEARCH ASSOCIATION]</cp:lastModifiedBy>
  <cp:revision>125</cp:revision>
  <dcterms:created xsi:type="dcterms:W3CDTF">2018-06-20T14:09:07Z</dcterms:created>
  <dcterms:modified xsi:type="dcterms:W3CDTF">2019-10-28T16:56:42Z</dcterms:modified>
</cp:coreProperties>
</file>