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  <p:sldMasterId id="2147484396" r:id="rId2"/>
  </p:sldMasterIdLst>
  <p:notesMasterIdLst>
    <p:notesMasterId r:id="rId26"/>
  </p:notesMasterIdLst>
  <p:handoutMasterIdLst>
    <p:handoutMasterId r:id="rId27"/>
  </p:handoutMasterIdLst>
  <p:sldIdLst>
    <p:sldId id="753" r:id="rId3"/>
    <p:sldId id="966" r:id="rId4"/>
    <p:sldId id="972" r:id="rId5"/>
    <p:sldId id="969" r:id="rId6"/>
    <p:sldId id="973" r:id="rId7"/>
    <p:sldId id="974" r:id="rId8"/>
    <p:sldId id="975" r:id="rId9"/>
    <p:sldId id="981" r:id="rId10"/>
    <p:sldId id="1000" r:id="rId11"/>
    <p:sldId id="996" r:id="rId12"/>
    <p:sldId id="997" r:id="rId13"/>
    <p:sldId id="999" r:id="rId14"/>
    <p:sldId id="1047" r:id="rId15"/>
    <p:sldId id="1048" r:id="rId16"/>
    <p:sldId id="1049" r:id="rId17"/>
    <p:sldId id="1001" r:id="rId18"/>
    <p:sldId id="1002" r:id="rId19"/>
    <p:sldId id="1003" r:id="rId20"/>
    <p:sldId id="994" r:id="rId21"/>
    <p:sldId id="1007" r:id="rId22"/>
    <p:sldId id="1004" r:id="rId23"/>
    <p:sldId id="1005" r:id="rId24"/>
    <p:sldId id="1006" r:id="rId25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EF9337"/>
    <a:srgbClr val="CC6600"/>
    <a:srgbClr val="FFF9CC"/>
    <a:srgbClr val="00CCFF"/>
    <a:srgbClr val="E7E7E7"/>
    <a:srgbClr val="F5FFA7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7966" autoAdjust="0"/>
  </p:normalViewPr>
  <p:slideViewPr>
    <p:cSldViewPr snapToGrid="0" snapToObjects="1">
      <p:cViewPr varScale="1">
        <p:scale>
          <a:sx n="171" d="100"/>
          <a:sy n="171" d="100"/>
        </p:scale>
        <p:origin x="58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800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2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6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6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Figures</a:t>
            </a:r>
            <a:r>
              <a:rPr lang="en-US" baseline="0"/>
              <a:t> adapted from Figures 11 (top 2 panels) and 14 (bottom 2 panels) of Wang et al., 2020.</a:t>
            </a:r>
          </a:p>
          <a:p>
            <a:endParaRPr lang="en-US" baseline="0"/>
          </a:p>
          <a:p>
            <a:r>
              <a:rPr lang="en-US" baseline="0"/>
              <a:t>Top panels show mean (left) and standard deviation (right) of differences between SAGE III/ISS and 4 correlative satellite measurements in the tropics, though results are typical at mid-latitudes (relative to tropopause). Note that the standard deviation of the differences between two measurement systems is a combination of the precision of those two systems as well as geophysical variability between their coincidences.</a:t>
            </a:r>
          </a:p>
          <a:p>
            <a:endParaRPr lang="en-US" baseline="0"/>
          </a:p>
          <a:p>
            <a:r>
              <a:rPr lang="en-US" baseline="0"/>
              <a:t>Bottom panels show similar statistical comparisons between SAGE III/ISS and satellite (same as top panels only combined), </a:t>
            </a:r>
            <a:r>
              <a:rPr lang="en-US" baseline="0" err="1"/>
              <a:t>lidar</a:t>
            </a:r>
            <a:r>
              <a:rPr lang="en-US" baseline="0"/>
              <a:t>, and ozone </a:t>
            </a:r>
            <a:r>
              <a:rPr lang="en-US" baseline="0" err="1"/>
              <a:t>sonde</a:t>
            </a:r>
            <a:r>
              <a:rPr lang="en-US" baseline="0"/>
              <a:t> stations at Northern mid-latitudes, though results are typical at other latitudes. SAGE III/ISS has a positive bias in the troposphere and lowermost stratosphere, the cause of which has been identified and will be corrected for in future versions.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/>
              <a:t>Figure is</a:t>
            </a:r>
            <a:r>
              <a:rPr lang="en-US" baseline="0"/>
              <a:t> monthly zonal mean stratospheric aerosol optical depth from </a:t>
            </a:r>
            <a:r>
              <a:rPr lang="en-US" baseline="0" err="1"/>
              <a:t>GloSSAC</a:t>
            </a:r>
            <a:r>
              <a:rPr lang="en-US" baseline="0"/>
              <a:t> V2.</a:t>
            </a:r>
          </a:p>
          <a:p>
            <a:r>
              <a:rPr lang="en-US" baseline="0"/>
              <a:t>Combines historical SAGE record (Starting with SAGE I &amp; SAM II), OSIRIS, CALIOP, SAGE III/ISS and other datasets to construct continuous record.</a:t>
            </a:r>
            <a:endParaRPr lang="en-US"/>
          </a:p>
          <a:p>
            <a:endParaRPr lang="en-US"/>
          </a:p>
          <a:p>
            <a:r>
              <a:rPr lang="en-US"/>
              <a:t>Aerosol related articles using SAGE III/ISS data:</a:t>
            </a:r>
          </a:p>
          <a:p>
            <a:r>
              <a:rPr lang="en-US" b="1"/>
              <a:t>PUBLISHED</a:t>
            </a:r>
          </a:p>
          <a:p>
            <a:endParaRPr lang="en-US" b="1"/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Chouza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F., Leblanc, T., Barnes, J., Brewer, M., Wang, P., and Koon, D.: Long-term (1999–2019) variability of stratospheric aerosol over Mauna Loa, Hawaii, as seen by two co-located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lidars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 and satellite measurements, Atmos. Chem. Phys., 20, 6821–6839, https://doi.org/10.5194/acp-20-6821-2020, 2020.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Bourassa, A. E., Rieger, L. A.,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Zawada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D. J., Khaykin, S., Thomason, L. W., &amp; Degenstein, D. A. (2019). Satellite limb observations of unprecedented forest fire aerosol in the stratosphere. Journal of Geophysical Research: Atmospheres, 124, 9510– 9519. https://doi.org/10.1029/2019JD030607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Kar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J., Lee, K.-P., Vaughan, M. A., Tackett, J. L., Trepte, C. R., Winker, D. M., Lucker, P. L., and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Getzewich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B. J.: CALIPSO level 3 stratospheric aerosol profile product: version 1.00 algorithm description and initial assessment, Atmos. Meas. Tech., 12, 6173–6191, https://doi.org/10.5194/amt-12-6173-2019, 2019.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Rieger, L. A.,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Zawada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D., J, Bourassa, A. E., &amp; Degenstein, D. A. (2019). A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multiwavelength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 retrieval approach for improved OSIRIS aerosol extinction retrievals. Journal of Geophysical Research: Atmospheres, 124, 7286– 7307. https://doi.org/10.1029/2018JD029897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ヒラギノ角ゴ Pro W3" pitchFamily="-109" charset="-128"/>
              <a:cs typeface="ヒラギノ角ゴ Pro W3" pitchFamily="-10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 Kloss, C.,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Berthet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G.,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Sellitto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P.,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Ploeger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F.,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Bucci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S., Khaykin, S.,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Jégou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F., Taha, G., Thomason, L. W., Barret, B., Le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Flochmoen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E., von Hobe, M.,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Bossolasco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A.,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Bègue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N., and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Legras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B.: Transport of the 2017 Canadian wildfire plume to the tropics via the Asian monsoon circulation, Atmos. Chem. Phys., 19, 13547–13567, https://doi.org/10.5194/acp-19-13547-2019, 2019.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ヒラギノ角ゴ Pro W3" pitchFamily="-109" charset="-128"/>
              <a:cs typeface="ヒラギノ角ゴ Pro W3" pitchFamily="-10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Pauly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R. M.,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Yorks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J. E.,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Hlavka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D. L., McGill, M. J.,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Amiridis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V., Palm, S. P.,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Rodier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S. D., Vaughan, M. A., Selmer, P. A.,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Kupchock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A. W.,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Baars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H., and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Gialitaki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A.: Cloud-Aerosol Transport System (CATS) 1064 nm calibration and validation, Atmos. Meas. Tech., 12, 6241–6258, https://doi.org/10.5194/amt-12-6241-2019, 2019.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Chen, Z., Bhartia, P. K., Loughman, R.,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Colarco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P., and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DeLand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M.: Improvement of stratospheric aerosol extinction retrieval from OMPS/LP using a new aerosol model, Atmos. Meas. Tech., 11, 6495–6509, https://doi.org/10.5194/amt-11-6495-2018, 2018.</a:t>
            </a:r>
          </a:p>
          <a:p>
            <a:endParaRPr lang="en-US"/>
          </a:p>
          <a:p>
            <a:r>
              <a:rPr lang="en-US" b="1"/>
              <a:t>SUBMITTED/IN REVIEW</a:t>
            </a:r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Chen, Z., Bhartia, P. K., Torres, O., Jaross, G., Loughman, R.,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DeLand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M.,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Colarco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P., Damadeo, R., and Taha, G.: Evaluation of OMPS/LP Stratospheric Aerosol Extinction Product Using SAGE III/ISS Observations, Atmos. Meas. Tech. Discuss., https://doi.org/10.5194/amt-2019-360, in review, 2019.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Knepp, T. N., Thomason, L., Roell, M., Damadeo, R., Leavor, K., Leblanc, T.,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Chouza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F., Khaykin, S., Godin-Beekmann, S., and Flittner, D.: Evaluation of a Method for Converting SAGE Extinction Coefficients to Backscatter Coefficient for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Intercomparison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 with LIDAR Observations, Atmos. Meas. Tech. Discuss., https://doi.org/10.5194/amt-2020-60, in review, 2020.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Kovilakam, M., Thomason, L., Ernest, N., Rieger, L., Bourassa, A., and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Millán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L.: A Global Space-based Stratospheric Aerosol Climatology (Version 2.0): 1979–2018, Earth Syst. Sci. Data Discuss., https://doi.org/10.5194/essd-2020-56, in review, 2020.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Thomason, L. W., Kovilakam, M., Schmidt, A., von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Savigny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ヒラギノ角ゴ Pro W3" pitchFamily="-109" charset="-128"/>
                <a:cs typeface="ヒラギノ角ゴ Pro W3" pitchFamily="-109" charset="-128"/>
              </a:rPr>
              <a:t>, C., Knepp, T., and Rieger, L.: Evidence for the predictability of changes in the stratospheric aerosol size following volcanic eruptions of diverse magnitudes using space-based instruments, Atmos. Chem. Phys. Discuss., https://doi.org/10.5194/acp-2020-480, in review, 2020.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12"/>
          <p:cNvSpPr txBox="1">
            <a:spLocks/>
          </p:cNvSpPr>
          <p:nvPr userDrawn="1"/>
        </p:nvSpPr>
        <p:spPr>
          <a:xfrm>
            <a:off x="142875" y="4869657"/>
            <a:ext cx="2237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chemeClr val="accent5">
                    <a:lumMod val="75000"/>
                  </a:schemeClr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defRPr>
            </a:lvl9pPr>
          </a:lstStyle>
          <a:p>
            <a:r>
              <a:rPr lang="en-US"/>
              <a:t>SAGE III/ISS STM: October 19-20,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4CD0-D423-4B4C-8CC4-B2682A40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E2775-1626-4E5A-8C4A-7BAEA289F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D3825-9090-4CF2-9B54-60D274B42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6E7D-1E6F-4CD8-A839-B1D9D7B57A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23,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237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SAGE III/ISS STM: October 19-20, 2020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23,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essd-2020-56" TargetMode="External"/><Relationship Id="rId2" Type="http://schemas.openxmlformats.org/officeDocument/2006/relationships/hyperlink" Target="https://agupubs.onlinelibrary.wiley.com/doi/full/10.1029/2020JD03243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agupubs.onlinelibrary.wiley.com/doi/full/10.1029/2020JD0324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s://doi.org/10.1029/2018JD029897" TargetMode="External"/><Relationship Id="rId7" Type="http://schemas.openxmlformats.org/officeDocument/2006/relationships/hyperlink" Target="https://doi.org/10.5194/acp-20-6821-2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194/amt-12-6241-2019" TargetMode="External"/><Relationship Id="rId5" Type="http://schemas.openxmlformats.org/officeDocument/2006/relationships/hyperlink" Target="https://doi.org/10.5194/amt-12-6173-2019" TargetMode="External"/><Relationship Id="rId4" Type="http://schemas.openxmlformats.org/officeDocument/2006/relationships/hyperlink" Target="https://doi.org/10.5194/amt-2019-360" TargetMode="External"/><Relationship Id="rId9" Type="http://schemas.openxmlformats.org/officeDocument/2006/relationships/hyperlink" Target="https://doi.org/10.5194/essd-2020-5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dc.larc.nasa.gov/project/SAGE%20III-ISS" TargetMode="External"/><Relationship Id="rId2" Type="http://schemas.openxmlformats.org/officeDocument/2006/relationships/hyperlink" Target="sage.nas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DyQBQE5Yi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age.nasa.gov/missions/about-sage-iii-on-is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692880" y="2768028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Annual SAGE III/ISS Science Team Meeting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NASA Langley Research Center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October 19-20,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Prime Mission Review: Sep. 15</a:t>
            </a:r>
            <a:r>
              <a:rPr lang="en-US"/>
              <a:t>, 2020 – PASSED!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3-yrs of Baseline science observations completed June 2020, &gt; 25700 solar </a:t>
            </a:r>
            <a:r>
              <a:rPr lang="en-US" sz="1600" dirty="0" err="1"/>
              <a:t>occultations</a:t>
            </a:r>
            <a:endParaRPr lang="en-US" sz="1600" dirty="0"/>
          </a:p>
          <a:p>
            <a:r>
              <a:rPr lang="en-US" sz="1600" dirty="0"/>
              <a:t>L1 and L2 science data products publicly released since Dec. 2017 on monthly cadence that are consumed nationally and internationally</a:t>
            </a:r>
          </a:p>
          <a:p>
            <a:r>
              <a:rPr lang="en-US" sz="1600" dirty="0"/>
              <a:t>Issues identified during operations are closed or have path to closure by FY21Q1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Instrument healthy with no impediments to achieving Extended Mission science objectives </a:t>
            </a:r>
          </a:p>
          <a:p>
            <a:r>
              <a:rPr lang="en-US" sz="1600" dirty="0"/>
              <a:t>Program-Level Requirements specified Earth Systematic Program Missions Plan, Appendix-Q are complete</a:t>
            </a:r>
          </a:p>
          <a:p>
            <a:r>
              <a:rPr lang="en-US" sz="1600" dirty="0"/>
              <a:t>Sharing SAGE payload data with ISS to understand contamination and disturbance environments – contributing to success of other ISS hosted payloads</a:t>
            </a:r>
          </a:p>
          <a:p>
            <a:r>
              <a:rPr lang="en-US" sz="1600" dirty="0"/>
              <a:t>Continuing to collect/process/release Baseline observations: 06/17 - present</a:t>
            </a:r>
          </a:p>
          <a:p>
            <a:r>
              <a:rPr lang="en-US" sz="1600" dirty="0"/>
              <a:t>Extended mission proposed to continue SAGE III/ISS Baseline science – extending stable, precise, high vertical resolution profiles of aerosol, ozone &amp; other trace gases in the stratosphere and upper troposphere</a:t>
            </a:r>
          </a:p>
        </p:txBody>
      </p:sp>
    </p:spTree>
    <p:extLst>
      <p:ext uri="{BB962C8B-B14F-4D97-AF65-F5344CB8AC3E}">
        <p14:creationId xmlns:p14="http://schemas.microsoft.com/office/powerpoint/2010/main" val="142341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Proposal submitted March 6, 2020</a:t>
            </a:r>
          </a:p>
          <a:p>
            <a:r>
              <a:rPr lang="en-US" sz="2000" dirty="0"/>
              <a:t>Answers (written) to technical panel April 14, 2020</a:t>
            </a:r>
          </a:p>
          <a:p>
            <a:r>
              <a:rPr lang="en-US" sz="2000" dirty="0"/>
              <a:t>Presentation (virtual) to science review panel July 9, 2020</a:t>
            </a:r>
          </a:p>
          <a:p>
            <a:r>
              <a:rPr lang="en-US" sz="2000" dirty="0"/>
              <a:t>Proposed:</a:t>
            </a:r>
          </a:p>
          <a:p>
            <a:pPr lvl="1"/>
            <a:r>
              <a:rPr lang="en-US" sz="1700" dirty="0"/>
              <a:t>Continuation of SAGE III/ISS Baseline science – extending stable, precise, high vertical resolution profiles of aerosol, ozone &amp; other trace gases in the stratosphere and upper troposphere</a:t>
            </a:r>
          </a:p>
          <a:p>
            <a:pPr lvl="1"/>
            <a:r>
              <a:rPr lang="en-US" sz="1700" dirty="0"/>
              <a:t>Accomplished by collecting observations, maturing data products &amp; releasing to public, fostering scientific use of products</a:t>
            </a:r>
          </a:p>
          <a:p>
            <a:pPr lvl="1"/>
            <a:r>
              <a:rPr lang="en-US" sz="1700" dirty="0"/>
              <a:t>Using current level of resources</a:t>
            </a:r>
          </a:p>
          <a:p>
            <a:r>
              <a:rPr lang="en-US" sz="2000" dirty="0"/>
              <a:t>Unofficial indication of mission extension within the proposed effort/cost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Mission Proposal</a:t>
            </a:r>
            <a:br>
              <a:rPr lang="en-US" dirty="0"/>
            </a:br>
            <a:r>
              <a:rPr lang="en-US" dirty="0"/>
              <a:t>(aka Senior Review)</a:t>
            </a:r>
          </a:p>
        </p:txBody>
      </p:sp>
    </p:spTree>
    <p:extLst>
      <p:ext uri="{BB962C8B-B14F-4D97-AF65-F5344CB8AC3E}">
        <p14:creationId xmlns:p14="http://schemas.microsoft.com/office/powerpoint/2010/main" val="405144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1" dirty="0"/>
              <a:t>The mission's most important accomplishment in the last three years</a:t>
            </a:r>
          </a:p>
          <a:p>
            <a:pPr lvl="1"/>
            <a:r>
              <a:rPr lang="en-US" sz="1600" dirty="0"/>
              <a:t>The current V5.1 products are sufficient to re-establish the stable long-term record of stratospheric ozone concentration and aerosol extinction</a:t>
            </a:r>
          </a:p>
          <a:p>
            <a:pPr lvl="2"/>
            <a:r>
              <a:rPr lang="en-US" sz="1400" dirty="0"/>
              <a:t>Ozone has been </a:t>
            </a:r>
            <a:r>
              <a:rPr lang="en-US" sz="1400" dirty="0">
                <a:hlinkClick r:id="rId2"/>
              </a:rPr>
              <a:t>independently validated</a:t>
            </a:r>
            <a:r>
              <a:rPr lang="en-US" sz="1400" dirty="0"/>
              <a:t> and is suitable for use in trend studies for the next WMO </a:t>
            </a:r>
            <a:r>
              <a:rPr lang="en-US" sz="1400" i="1" dirty="0"/>
              <a:t>Scientific Assessment of Ozone Depletion</a:t>
            </a:r>
            <a:endParaRPr lang="en-US" sz="1400" dirty="0"/>
          </a:p>
          <a:p>
            <a:pPr lvl="2"/>
            <a:r>
              <a:rPr lang="en-US" sz="1400" dirty="0"/>
              <a:t>Aerosol has been used to calibrate current scattering methods and re-baseline the record back to direct measurements of aerosol extinction that form the backbone of the </a:t>
            </a:r>
            <a:r>
              <a:rPr lang="it-IT" sz="1400" dirty="0">
                <a:hlinkClick r:id="rId3"/>
              </a:rPr>
              <a:t>Global Satellite Stratospheric Aerosol Climatology (GloSSAC-2)</a:t>
            </a:r>
            <a:endParaRPr lang="it-IT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Mission Proposal</a:t>
            </a:r>
            <a:br>
              <a:rPr lang="en-US" dirty="0"/>
            </a:br>
            <a:r>
              <a:rPr lang="en-US" dirty="0"/>
              <a:t>(aka Senior Review)</a:t>
            </a:r>
          </a:p>
        </p:txBody>
      </p:sp>
    </p:spTree>
    <p:extLst>
      <p:ext uri="{BB962C8B-B14F-4D97-AF65-F5344CB8AC3E}">
        <p14:creationId xmlns:p14="http://schemas.microsoft.com/office/powerpoint/2010/main" val="191055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SAGE III/ISS Ozone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857251"/>
            <a:ext cx="5217695" cy="4012406"/>
          </a:xfrm>
        </p:spPr>
        <p:txBody>
          <a:bodyPr/>
          <a:lstStyle/>
          <a:p>
            <a:r>
              <a:rPr lang="en-US" sz="1700"/>
              <a:t>Comprehensive validation of SAGE III/ISS v5.1 solar ozone data against correlative satellite, </a:t>
            </a:r>
            <a:r>
              <a:rPr lang="en-US" sz="1700" err="1"/>
              <a:t>lidar</a:t>
            </a:r>
            <a:r>
              <a:rPr lang="en-US" sz="1700"/>
              <a:t>, and </a:t>
            </a:r>
            <a:r>
              <a:rPr lang="en-US" sz="1700" err="1"/>
              <a:t>sonde</a:t>
            </a:r>
            <a:r>
              <a:rPr lang="en-US" sz="1700"/>
              <a:t> measurements</a:t>
            </a:r>
          </a:p>
          <a:p>
            <a:r>
              <a:rPr lang="en-US" sz="1700"/>
              <a:t>Agreement between measurement systems is as expected in the stratosphere (&lt;</a:t>
            </a:r>
            <a:r>
              <a:rPr lang="en-US" sz="800"/>
              <a:t> </a:t>
            </a:r>
            <a:r>
              <a:rPr lang="en-US" sz="1700"/>
              <a:t>5%) and upper troposphere (&lt;</a:t>
            </a:r>
            <a:r>
              <a:rPr lang="en-US" sz="800"/>
              <a:t> </a:t>
            </a:r>
            <a:r>
              <a:rPr lang="en-US" sz="1700"/>
              <a:t>10%)</a:t>
            </a:r>
          </a:p>
          <a:p>
            <a:r>
              <a:rPr lang="en-US" sz="1700"/>
              <a:t>Precision is &lt;</a:t>
            </a:r>
            <a:r>
              <a:rPr lang="en-US" sz="800"/>
              <a:t> </a:t>
            </a:r>
            <a:r>
              <a:rPr lang="en-US" sz="1700"/>
              <a:t>3% through most of the stratosphere, relaxing in the lower mesosphere (10–15%) and upper   troposphere (20–30%)</a:t>
            </a:r>
          </a:p>
          <a:p>
            <a:r>
              <a:rPr lang="en-US" sz="1700"/>
              <a:t>Identifies improvements that can be implemented in future versions</a:t>
            </a:r>
          </a:p>
          <a:p>
            <a:r>
              <a:rPr lang="en-US" sz="1700"/>
              <a:t>Data quality is suitable for stratospheric ozone trend studies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>
          <a:xfrm>
            <a:off x="5363458" y="857251"/>
            <a:ext cx="3474720" cy="1828800"/>
            <a:chOff x="4649632" y="932365"/>
            <a:chExt cx="4553362" cy="2743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632" y="932365"/>
              <a:ext cx="2402237" cy="2743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1869" y="1084083"/>
              <a:ext cx="2151125" cy="2591482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/>
          </p:cNvGrpSpPr>
          <p:nvPr/>
        </p:nvGrpSpPr>
        <p:grpSpPr>
          <a:xfrm>
            <a:off x="5363018" y="2836715"/>
            <a:ext cx="3474720" cy="1828800"/>
            <a:chOff x="4649636" y="3228380"/>
            <a:chExt cx="3219100" cy="1828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9636" y="3228380"/>
              <a:ext cx="1704990" cy="1828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4626" y="3228380"/>
              <a:ext cx="1514110" cy="1828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363458" y="4668253"/>
            <a:ext cx="347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hlinkClick r:id="rId7"/>
              </a:rPr>
              <a:t>Wang et al., JGR, </a:t>
            </a:r>
            <a:r>
              <a:rPr lang="en-US" sz="1000" err="1">
                <a:hlinkClick r:id="rId7"/>
              </a:rPr>
              <a:t>doi</a:t>
            </a:r>
            <a:r>
              <a:rPr lang="en-US" sz="1000">
                <a:hlinkClick r:id="rId7"/>
              </a:rPr>
              <a:t>: 10.1029/2020JD032430, 2020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5629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1534"/>
            <a:ext cx="3361266" cy="4012406"/>
          </a:xfrm>
        </p:spPr>
        <p:txBody>
          <a:bodyPr/>
          <a:lstStyle/>
          <a:p>
            <a:r>
              <a:rPr lang="en-US" sz="1400" i="1"/>
              <a:t>Stratospheric aerosols play important roles in radiation budget and ozone chemistry</a:t>
            </a:r>
          </a:p>
          <a:p>
            <a:r>
              <a:rPr lang="en-US" sz="1400" i="1"/>
              <a:t>SAGE III/ISS aerosol extinction profiles in great demand as  calibration source for:</a:t>
            </a:r>
          </a:p>
          <a:p>
            <a:pPr lvl="1"/>
            <a:r>
              <a:rPr lang="en-US" sz="1100" i="1">
                <a:hlinkClick r:id="rId3"/>
              </a:rPr>
              <a:t>OSIRIS</a:t>
            </a:r>
            <a:r>
              <a:rPr lang="en-US" sz="1100" i="1"/>
              <a:t>, </a:t>
            </a:r>
            <a:r>
              <a:rPr lang="en-US" sz="1100" i="1">
                <a:hlinkClick r:id="rId4"/>
              </a:rPr>
              <a:t>OMPS-LP</a:t>
            </a:r>
            <a:r>
              <a:rPr lang="en-US" sz="1100" i="1"/>
              <a:t>, </a:t>
            </a:r>
            <a:r>
              <a:rPr lang="en-US" sz="1100" i="1">
                <a:hlinkClick r:id="rId5"/>
              </a:rPr>
              <a:t>CALIOP</a:t>
            </a:r>
            <a:r>
              <a:rPr lang="en-US" sz="1100" i="1"/>
              <a:t>, </a:t>
            </a:r>
            <a:r>
              <a:rPr lang="en-US" sz="1100" i="1">
                <a:hlinkClick r:id="rId6"/>
              </a:rPr>
              <a:t>CATS</a:t>
            </a:r>
            <a:r>
              <a:rPr lang="en-US" sz="1100" i="1"/>
              <a:t>, </a:t>
            </a:r>
            <a:r>
              <a:rPr lang="en-US" sz="1100" i="1">
                <a:hlinkClick r:id="rId7"/>
              </a:rPr>
              <a:t>ground-based Stratospheric </a:t>
            </a:r>
            <a:r>
              <a:rPr lang="en-US" sz="1100" i="1" err="1">
                <a:hlinkClick r:id="rId7"/>
              </a:rPr>
              <a:t>Lidars</a:t>
            </a:r>
            <a:endParaRPr lang="en-US" sz="1100" i="1"/>
          </a:p>
          <a:p>
            <a:r>
              <a:rPr lang="en-US" sz="1400" i="1"/>
              <a:t>Decade gap since the previous true measure of aerosol extinction (SAGE II) filled by less accurate methods – limb scatter (OSIRIS) and </a:t>
            </a:r>
            <a:r>
              <a:rPr lang="en-US" sz="1400" i="1" err="1"/>
              <a:t>lidar</a:t>
            </a:r>
            <a:r>
              <a:rPr lang="en-US" sz="1400" i="1"/>
              <a:t> backscatter (CALIOP)</a:t>
            </a:r>
          </a:p>
          <a:p>
            <a:r>
              <a:rPr lang="en-US" sz="1400" i="1"/>
              <a:t>SAGE III/ISS data, starting June 2017, provides correction factors for OSIRIS &amp; CALIOP data – in some cases 10x – in the Global Satellite Stratospheric Aerosol Climatology (</a:t>
            </a:r>
            <a:r>
              <a:rPr lang="en-US" sz="1400" i="1" err="1"/>
              <a:t>GloSSAC</a:t>
            </a:r>
            <a:r>
              <a:rPr lang="en-US" sz="1400" i="1"/>
              <a:t>) V2</a:t>
            </a:r>
          </a:p>
          <a:p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2101" y="157964"/>
            <a:ext cx="6047734" cy="484748"/>
          </a:xfrm>
        </p:spPr>
        <p:txBody>
          <a:bodyPr/>
          <a:lstStyle/>
          <a:p>
            <a:r>
              <a:rPr lang="en-US"/>
              <a:t>Stratospheric Aerosol Climatology Accuracy Greatly Improved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r="3456" b="3918"/>
          <a:stretch/>
        </p:blipFill>
        <p:spPr bwMode="auto">
          <a:xfrm>
            <a:off x="3399969" y="985096"/>
            <a:ext cx="4701964" cy="3713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44485" y="4698999"/>
            <a:ext cx="43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/>
              <a:t>Kovilakam, et al.: A Global Space-based Stratospheric Aerosol Climatology (Version 2.0): 1979–2018, Earth Syst. Sci. Data Discuss., </a:t>
            </a:r>
            <a:r>
              <a:rPr lang="en-US" sz="700">
                <a:solidFill>
                  <a:srgbClr val="0070C0"/>
                </a:solidFill>
                <a:hlinkClick r:id="rId9"/>
              </a:rPr>
              <a:t>https://doi.org/10.5194/essd-2020-56</a:t>
            </a:r>
            <a:r>
              <a:rPr lang="en-US" sz="700"/>
              <a:t>, in review, 2020.</a:t>
            </a:r>
            <a:endParaRPr lang="en-US" sz="100" i="1"/>
          </a:p>
        </p:txBody>
      </p:sp>
      <p:sp>
        <p:nvSpPr>
          <p:cNvPr id="7" name="TextBox 6"/>
          <p:cNvSpPr txBox="1"/>
          <p:nvPr/>
        </p:nvSpPr>
        <p:spPr>
          <a:xfrm>
            <a:off x="4897573" y="727620"/>
            <a:ext cx="152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err="1"/>
              <a:t>GloSSAC</a:t>
            </a:r>
            <a:r>
              <a:rPr lang="en-US" sz="1800"/>
              <a:t> V2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1021" y="4120123"/>
            <a:ext cx="692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@ 525 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5BD27-D0F2-F94C-B589-E3CD1BEC3B33}"/>
              </a:ext>
            </a:extLst>
          </p:cNvPr>
          <p:cNvSpPr txBox="1"/>
          <p:nvPr/>
        </p:nvSpPr>
        <p:spPr>
          <a:xfrm>
            <a:off x="7930873" y="1035746"/>
            <a:ext cx="1179830" cy="13322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St. Helens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El 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Chichon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Ruiz/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Nyamurgira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Pinatubo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Hudson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Manam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Kasatochi</a:t>
            </a: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Sarychev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8 - 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Nabro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Calbuco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</a:t>
            </a:r>
            <a:r>
              <a:rPr lang="en-US" sz="800" i="1" kern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Ambae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7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1" dirty="0"/>
              <a:t>Important planned activities for the next 3-yrs</a:t>
            </a:r>
          </a:p>
          <a:p>
            <a:pPr lvl="1"/>
            <a:r>
              <a:rPr lang="en-US" sz="1600" dirty="0"/>
              <a:t>Supporting the 2022 WMO International Ozone Assessment by releasing V5.2 Solar and Lunar products by FY21-Q2</a:t>
            </a:r>
          </a:p>
          <a:p>
            <a:pPr lvl="1"/>
            <a:r>
              <a:rPr lang="en-US" sz="1600" dirty="0"/>
              <a:t>Implement Level 1 processing for product consistent with SAGE II</a:t>
            </a:r>
          </a:p>
          <a:p>
            <a:pPr lvl="1"/>
            <a:r>
              <a:rPr lang="en-US" sz="1600" dirty="0"/>
              <a:t>H2O – reduce upper atmosphere noise and sensitivity to aerosol</a:t>
            </a:r>
          </a:p>
          <a:p>
            <a:pPr lvl="1"/>
            <a:r>
              <a:rPr lang="en-US" sz="1600" dirty="0"/>
              <a:t>Continue routine data collection and public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Mission Proposal</a:t>
            </a:r>
            <a:br>
              <a:rPr lang="en-US" dirty="0"/>
            </a:br>
            <a:r>
              <a:rPr lang="en-US" dirty="0"/>
              <a:t>(aka Senior Review)</a:t>
            </a:r>
          </a:p>
        </p:txBody>
      </p:sp>
    </p:spTree>
    <p:extLst>
      <p:ext uri="{BB962C8B-B14F-4D97-AF65-F5344CB8AC3E}">
        <p14:creationId xmlns:p14="http://schemas.microsoft.com/office/powerpoint/2010/main" val="322343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Two major releases of updated products are anticipated between now and 2024.  </a:t>
            </a:r>
          </a:p>
          <a:p>
            <a:pPr lvl="1"/>
            <a:r>
              <a:rPr lang="en-US" sz="1700" dirty="0"/>
              <a:t>The first will be V5.2 in FY21Q2, encompassing transmission, solar &amp; lunar products</a:t>
            </a:r>
          </a:p>
          <a:p>
            <a:pPr lvl="2"/>
            <a:r>
              <a:rPr lang="en-US" sz="1400" dirty="0"/>
              <a:t>Preparing a pre-release evaluation package for those interested in providing feedback</a:t>
            </a:r>
          </a:p>
          <a:p>
            <a:r>
              <a:rPr lang="en-US" sz="2000" dirty="0"/>
              <a:t>Updates to related products will be released as they are completed, i.e. Aer/O</a:t>
            </a:r>
            <a:r>
              <a:rPr lang="en-US" sz="2000" baseline="-25000" dirty="0"/>
              <a:t>3</a:t>
            </a:r>
            <a:r>
              <a:rPr lang="en-US" sz="2000" dirty="0"/>
              <a:t>/NO</a:t>
            </a:r>
            <a:r>
              <a:rPr lang="en-US" sz="2000" baseline="-25000" dirty="0"/>
              <a:t>2</a:t>
            </a:r>
            <a:r>
              <a:rPr lang="en-US" sz="2000" dirty="0"/>
              <a:t>, H</a:t>
            </a:r>
            <a:r>
              <a:rPr lang="en-US" sz="2000" baseline="-25000" dirty="0"/>
              <a:t>2</a:t>
            </a:r>
            <a:r>
              <a:rPr lang="en-US" sz="2000" dirty="0"/>
              <a:t>O, Lunar</a:t>
            </a:r>
          </a:p>
          <a:p>
            <a:r>
              <a:rPr lang="en-US" sz="2000" dirty="0"/>
              <a:t>Improvements in items that are cross-cutting, e.g. transmission, spectroscopy, could trigger an update of all products.</a:t>
            </a:r>
          </a:p>
          <a:p>
            <a:r>
              <a:rPr lang="en-US" sz="2000" dirty="0"/>
              <a:t>For each release, typically allot 9-months for evaluation by Internal/External Sci. Team and final preparation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32020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V5.2 - FY21Q2</a:t>
            </a:r>
          </a:p>
          <a:p>
            <a:pPr lvl="1"/>
            <a:r>
              <a:rPr lang="en-US" dirty="0"/>
              <a:t>Address Internal/External Science Team findings in Level-2 O</a:t>
            </a:r>
            <a:r>
              <a:rPr lang="en-US" baseline="-25000" dirty="0"/>
              <a:t>3</a:t>
            </a:r>
            <a:r>
              <a:rPr lang="en-US" dirty="0"/>
              <a:t>, Aerosol and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dirty="0"/>
              <a:t>Enhance quality flags</a:t>
            </a:r>
          </a:p>
          <a:p>
            <a:pPr lvl="1"/>
            <a:r>
              <a:rPr lang="en-US" dirty="0"/>
              <a:t>Expected V5.2 contents discussed in a section later today</a:t>
            </a:r>
          </a:p>
          <a:p>
            <a:r>
              <a:rPr lang="en-US" dirty="0"/>
              <a:t>Level 1 Spectral Transmission – FY22Q1</a:t>
            </a:r>
          </a:p>
          <a:p>
            <a:pPr lvl="1"/>
            <a:r>
              <a:rPr lang="en-US" dirty="0"/>
              <a:t>Review SAGE III &amp; SAGE II S/W</a:t>
            </a:r>
          </a:p>
          <a:p>
            <a:pPr lvl="1"/>
            <a:r>
              <a:rPr lang="en-US" dirty="0"/>
              <a:t>Implement practical elements of V7</a:t>
            </a:r>
          </a:p>
          <a:p>
            <a:pPr lvl="1"/>
            <a:r>
              <a:rPr lang="en-US" dirty="0"/>
              <a:t>Organize code to improve maintenance and support improved product flags internal verification</a:t>
            </a:r>
          </a:p>
          <a:p>
            <a:pPr lvl="1"/>
            <a:r>
              <a:rPr lang="en-US" dirty="0"/>
              <a:t>Release update to V5.2, if warranted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Development: Solar 1/4</a:t>
            </a:r>
          </a:p>
        </p:txBody>
      </p:sp>
    </p:spTree>
    <p:extLst>
      <p:ext uri="{BB962C8B-B14F-4D97-AF65-F5344CB8AC3E}">
        <p14:creationId xmlns:p14="http://schemas.microsoft.com/office/powerpoint/2010/main" val="118205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H2O – FY22Q4</a:t>
            </a:r>
          </a:p>
          <a:p>
            <a:pPr lvl="1"/>
            <a:r>
              <a:rPr lang="en-US" dirty="0"/>
              <a:t>Decrease noise, especially above 35 km</a:t>
            </a:r>
          </a:p>
          <a:p>
            <a:pPr lvl="1"/>
            <a:r>
              <a:rPr lang="en-US" dirty="0"/>
              <a:t>Decrease sensitivity to aerosol loading</a:t>
            </a:r>
          </a:p>
          <a:p>
            <a:pPr lvl="1"/>
            <a:r>
              <a:rPr lang="en-US" dirty="0"/>
              <a:t>Improve termination at lowest altitude</a:t>
            </a:r>
          </a:p>
          <a:p>
            <a:pPr lvl="1"/>
            <a:r>
              <a:rPr lang="en-US" dirty="0"/>
              <a:t>Evaluation by internal comparisons of correlative data</a:t>
            </a:r>
          </a:p>
          <a:p>
            <a:pPr lvl="1"/>
            <a:r>
              <a:rPr lang="en-US" dirty="0"/>
              <a:t>Evaluation by external science team (ROSES)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Development: Solar 2/4</a:t>
            </a:r>
          </a:p>
        </p:txBody>
      </p:sp>
    </p:spTree>
    <p:extLst>
      <p:ext uri="{BB962C8B-B14F-4D97-AF65-F5344CB8AC3E}">
        <p14:creationId xmlns:p14="http://schemas.microsoft.com/office/powerpoint/2010/main" val="51714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1600" dirty="0"/>
              <a:t>SAGE III/ISS is a climate continuity mission addressing critical international science needs: </a:t>
            </a:r>
            <a:r>
              <a:rPr lang="en-US" altLang="en-US" sz="1200" dirty="0">
                <a:hlinkClick r:id="rId2" action="ppaction://hlinkfile"/>
              </a:rPr>
              <a:t>sage.nasa.gov</a:t>
            </a:r>
            <a:endParaRPr lang="en-US" altLang="en-US" sz="1200" dirty="0"/>
          </a:p>
          <a:p>
            <a:pPr>
              <a:spcAft>
                <a:spcPts val="1000"/>
              </a:spcAft>
            </a:pPr>
            <a:r>
              <a:rPr lang="en-US" altLang="en-US" sz="1600" dirty="0"/>
              <a:t>SAGE III/ISS is operating nominally with additional data released at monthly intervals:  </a:t>
            </a:r>
            <a:r>
              <a:rPr lang="en-US" altLang="en-US" sz="1200" u="sng" dirty="0">
                <a:solidFill>
                  <a:srgbClr val="EF9337"/>
                </a:solidFill>
                <a:hlinkClick r:id="rId3"/>
              </a:rPr>
              <a:t>https://asdc.larc.nasa.gov/project/SAGE%20III-ISS</a:t>
            </a:r>
            <a:endParaRPr lang="en-US" altLang="en-US" sz="1200" u="sng" dirty="0">
              <a:solidFill>
                <a:srgbClr val="EF9337"/>
              </a:solidFill>
            </a:endParaRPr>
          </a:p>
          <a:p>
            <a:pPr>
              <a:spcAft>
                <a:spcPts val="1000"/>
              </a:spcAft>
            </a:pPr>
            <a:r>
              <a:rPr lang="en-US" altLang="en-US" sz="1600" dirty="0"/>
              <a:t>Experience on ISS still accumulating, consistently collect 86% of solar opportunities, 82% </a:t>
            </a:r>
            <a:r>
              <a:rPr lang="en-US" altLang="en-US" sz="1600" dirty="0" err="1"/>
              <a:t>solar+lunar</a:t>
            </a:r>
            <a:r>
              <a:rPr lang="en-US" altLang="en-US" sz="1600" dirty="0"/>
              <a:t>.</a:t>
            </a:r>
          </a:p>
          <a:p>
            <a:pPr>
              <a:spcAft>
                <a:spcPts val="1000"/>
              </a:spcAft>
            </a:pPr>
            <a:r>
              <a:rPr lang="en-US" altLang="en-US" sz="1600" dirty="0"/>
              <a:t>Provisional Ozone/Aerosol Data w/ V5.1</a:t>
            </a:r>
          </a:p>
          <a:p>
            <a:pPr>
              <a:spcAft>
                <a:spcPts val="1000"/>
              </a:spcAft>
            </a:pPr>
            <a:r>
              <a:rPr lang="en-US" altLang="en-US" sz="1600" dirty="0"/>
              <a:t>Comparisons of mid-stratosphere ozone within </a:t>
            </a:r>
            <a:r>
              <a:rPr lang="en-US" sz="1600" dirty="0"/>
              <a:t>±</a:t>
            </a:r>
            <a:r>
              <a:rPr lang="en-US" altLang="en-US" sz="1600" dirty="0"/>
              <a:t>10% of validated sources</a:t>
            </a:r>
          </a:p>
          <a:p>
            <a:pPr>
              <a:spcAft>
                <a:spcPts val="1000"/>
              </a:spcAft>
            </a:pPr>
            <a:r>
              <a:rPr lang="en-US" altLang="en-US" sz="1600" dirty="0"/>
              <a:t>Beta version of water vapor product w/ V5.1</a:t>
            </a:r>
          </a:p>
          <a:p>
            <a:pPr>
              <a:spcAft>
                <a:spcPts val="1000"/>
              </a:spcAft>
            </a:pPr>
            <a:r>
              <a:rPr lang="en-US" altLang="en-US" sz="1600" dirty="0"/>
              <a:t>Baseline mission is July 2017 – June 2020; continuation renewed in 3-yr cycles</a:t>
            </a:r>
          </a:p>
          <a:p>
            <a:pPr>
              <a:spcAft>
                <a:spcPts val="1000"/>
              </a:spcAft>
            </a:pPr>
            <a:r>
              <a:rPr lang="en-US" altLang="en-US" sz="1600" dirty="0"/>
              <a:t>Next dataset version (V5.2) targeted for FY21-Q2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5391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Welcome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David Flittner</a:t>
            </a:r>
          </a:p>
          <a:p>
            <a:pPr algn="r">
              <a:spcBef>
                <a:spcPts val="450"/>
              </a:spcBef>
            </a:pPr>
            <a:endParaRPr lang="en-US" sz="12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https://youtu.be/mDyQBQE5YiA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/>
              <a:t>Comic relief </a:t>
            </a:r>
            <a:r>
              <a:rPr lang="en-US" dirty="0"/>
              <a:t>starts ~9:30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0403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T/P (Temperature/Pressure) – FY23Q1</a:t>
            </a:r>
          </a:p>
          <a:p>
            <a:pPr lvl="1"/>
            <a:r>
              <a:rPr lang="en-US" dirty="0"/>
              <a:t>Complete research retrieval algorithm</a:t>
            </a:r>
          </a:p>
          <a:p>
            <a:pPr lvl="1"/>
            <a:r>
              <a:rPr lang="en-US" dirty="0"/>
              <a:t>Internal evaluation of research algorithm results</a:t>
            </a:r>
          </a:p>
          <a:p>
            <a:pPr lvl="1"/>
            <a:r>
              <a:rPr lang="en-US" dirty="0"/>
              <a:t>Implement research algorithm in operational system</a:t>
            </a:r>
          </a:p>
          <a:p>
            <a:pPr lvl="1"/>
            <a:r>
              <a:rPr lang="en-US" dirty="0"/>
              <a:t>Internal evaluation of operational algorithm results</a:t>
            </a:r>
          </a:p>
          <a:p>
            <a:pPr lvl="1"/>
            <a:r>
              <a:rPr lang="en-US" dirty="0"/>
              <a:t>External ST evaluation of operational algorithm 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Development: Solar 3/4</a:t>
            </a:r>
          </a:p>
        </p:txBody>
      </p:sp>
    </p:spTree>
    <p:extLst>
      <p:ext uri="{BB962C8B-B14F-4D97-AF65-F5344CB8AC3E}">
        <p14:creationId xmlns:p14="http://schemas.microsoft.com/office/powerpoint/2010/main" val="130881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MesO3 – FY23Q3</a:t>
            </a:r>
          </a:p>
          <a:p>
            <a:pPr lvl="1"/>
            <a:r>
              <a:rPr lang="en-US" dirty="0"/>
              <a:t>Develop correction for stray light: pre-flight characterization or ad-hoc</a:t>
            </a:r>
          </a:p>
          <a:p>
            <a:pPr lvl="1"/>
            <a:r>
              <a:rPr lang="en-US" dirty="0"/>
              <a:t>Improve handling of spectral gradient in ozone absorption cross-section</a:t>
            </a:r>
          </a:p>
          <a:p>
            <a:pPr lvl="1"/>
            <a:r>
              <a:rPr lang="en-US" dirty="0"/>
              <a:t>Evaluation by internal comparisons of correlative data</a:t>
            </a:r>
          </a:p>
          <a:p>
            <a:pPr lvl="1"/>
            <a:r>
              <a:rPr lang="en-US" dirty="0"/>
              <a:t>Evaluation by external science team (ROSES)</a:t>
            </a:r>
          </a:p>
          <a:p>
            <a:pPr lvl="1"/>
            <a:r>
              <a:rPr lang="en-US" dirty="0"/>
              <a:t>Prepare for public release and document results</a:t>
            </a:r>
          </a:p>
          <a:p>
            <a:r>
              <a:rPr lang="en-US" dirty="0"/>
              <a:t>Solar O</a:t>
            </a:r>
            <a:r>
              <a:rPr lang="en-US" baseline="-25000" dirty="0"/>
              <a:t>3</a:t>
            </a:r>
            <a:r>
              <a:rPr lang="en-US" dirty="0"/>
              <a:t>/Aer/NO</a:t>
            </a:r>
            <a:r>
              <a:rPr lang="en-US" baseline="-25000" dirty="0"/>
              <a:t>2</a:t>
            </a:r>
            <a:r>
              <a:rPr lang="en-US" dirty="0"/>
              <a:t> – FY24Q2</a:t>
            </a:r>
          </a:p>
          <a:p>
            <a:pPr lvl="1"/>
            <a:r>
              <a:rPr lang="en-US" dirty="0"/>
              <a:t>OZONE_AO3 (aka OZONE_AER) -&gt; SAGE II V7</a:t>
            </a:r>
          </a:p>
          <a:p>
            <a:pPr lvl="1"/>
            <a:r>
              <a:rPr lang="en-US" dirty="0"/>
              <a:t>OZONE_MLR – multi-spectral </a:t>
            </a:r>
            <a:r>
              <a:rPr lang="en-US" dirty="0" err="1"/>
              <a:t>Chappuis</a:t>
            </a:r>
            <a:r>
              <a:rPr lang="en-US" dirty="0"/>
              <a:t> band</a:t>
            </a:r>
          </a:p>
          <a:p>
            <a:pPr lvl="1"/>
            <a:r>
              <a:rPr lang="en-US" dirty="0"/>
              <a:t>Investigate possible pressure dependence of NO</a:t>
            </a:r>
            <a:r>
              <a:rPr lang="en-US" baseline="-25000" dirty="0"/>
              <a:t>2</a:t>
            </a:r>
            <a:r>
              <a:rPr lang="en-US" dirty="0"/>
              <a:t> cross-sections</a:t>
            </a:r>
          </a:p>
          <a:p>
            <a:pPr lvl="1"/>
            <a:r>
              <a:rPr lang="en-US" dirty="0"/>
              <a:t>Document results and prepare for public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Development: Solar 4/4</a:t>
            </a:r>
          </a:p>
        </p:txBody>
      </p:sp>
    </p:spTree>
    <p:extLst>
      <p:ext uri="{BB962C8B-B14F-4D97-AF65-F5344CB8AC3E}">
        <p14:creationId xmlns:p14="http://schemas.microsoft.com/office/powerpoint/2010/main" val="5194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Lunar Altitude Registration – FY22Q4</a:t>
            </a:r>
          </a:p>
          <a:p>
            <a:pPr lvl="1"/>
            <a:r>
              <a:rPr lang="en-US" dirty="0"/>
              <a:t>Improve precision, robustness, accuracy</a:t>
            </a:r>
          </a:p>
          <a:p>
            <a:pPr lvl="1"/>
            <a:r>
              <a:rPr lang="en-US" dirty="0"/>
              <a:t>Evaluation by internal comparisons of correlative data</a:t>
            </a:r>
          </a:p>
          <a:p>
            <a:pPr lvl="1"/>
            <a:r>
              <a:rPr lang="en-US" dirty="0"/>
              <a:t>Evaluation by external science team (ROSES)</a:t>
            </a:r>
          </a:p>
          <a:p>
            <a:pPr lvl="1"/>
            <a:r>
              <a:rPr lang="en-US" dirty="0"/>
              <a:t>Prepare for public release</a:t>
            </a:r>
          </a:p>
          <a:p>
            <a:pPr marL="342891" lvl="1" indent="0">
              <a:buNone/>
            </a:pPr>
            <a:endParaRPr lang="en-US" dirty="0"/>
          </a:p>
          <a:p>
            <a:r>
              <a:rPr lang="en-US" dirty="0"/>
              <a:t>Lunar NO</a:t>
            </a:r>
            <a:r>
              <a:rPr lang="en-US" baseline="-25000" dirty="0"/>
              <a:t>2</a:t>
            </a:r>
            <a:r>
              <a:rPr lang="en-US" dirty="0"/>
              <a:t>/NO</a:t>
            </a:r>
            <a:r>
              <a:rPr lang="en-US" baseline="-25000" dirty="0"/>
              <a:t>3</a:t>
            </a:r>
            <a:r>
              <a:rPr lang="en-US" dirty="0"/>
              <a:t> – FY23Q3</a:t>
            </a:r>
          </a:p>
          <a:p>
            <a:pPr lvl="1"/>
            <a:r>
              <a:rPr lang="en-US" dirty="0"/>
              <a:t>Develop method to decrease noise in retrievals</a:t>
            </a:r>
          </a:p>
          <a:p>
            <a:pPr lvl="1"/>
            <a:r>
              <a:rPr lang="en-US" dirty="0"/>
              <a:t>Evaluation by internal comparisons of correlative data</a:t>
            </a:r>
          </a:p>
          <a:p>
            <a:pPr lvl="1"/>
            <a:r>
              <a:rPr lang="en-US" dirty="0"/>
              <a:t>Evaluation by external science team (ROSES)</a:t>
            </a:r>
          </a:p>
          <a:p>
            <a:pPr lvl="1"/>
            <a:r>
              <a:rPr lang="en-US" dirty="0"/>
              <a:t>Prepare for public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Development: Lunar</a:t>
            </a:r>
          </a:p>
        </p:txBody>
      </p:sp>
    </p:spTree>
    <p:extLst>
      <p:ext uri="{BB962C8B-B14F-4D97-AF65-F5344CB8AC3E}">
        <p14:creationId xmlns:p14="http://schemas.microsoft.com/office/powerpoint/2010/main" val="304681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annual SAGE III/ISS Science Team Meeting, first completely virtual version</a:t>
            </a:r>
          </a:p>
          <a:p>
            <a:r>
              <a:rPr lang="en-US" dirty="0"/>
              <a:t>Communicate to the ROSES Science Team the status of:</a:t>
            </a:r>
          </a:p>
          <a:p>
            <a:pPr lvl="1"/>
            <a:r>
              <a:rPr lang="en-US" dirty="0"/>
              <a:t>Mission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Data products</a:t>
            </a:r>
          </a:p>
          <a:p>
            <a:r>
              <a:rPr lang="en-US" dirty="0"/>
              <a:t>Initiate and foster collaborations amongst the Science Team and the Mission Team</a:t>
            </a:r>
          </a:p>
          <a:p>
            <a:r>
              <a:rPr lang="en-US" dirty="0"/>
              <a:t>Do good science…and be flexible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59920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WebEx information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Meeting # &amp; password: 1999494381    jkTFvFv@822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Call-in: 1-929-251-9612 or 1-415-527-5035 (see invite for other countries)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You are welcome to turn on video while presenting – bandwidth will dictate video use otherwise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Mute unless need to speak; Raise hand for questions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Presentations will be posted on mission web-page, with your approval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hlinkClick r:id="rId2"/>
              </a:rPr>
              <a:t>sage.nasa.gov/missions/about-sage-iii-on-</a:t>
            </a:r>
            <a:r>
              <a:rPr lang="en-US" sz="1400" dirty="0" err="1">
                <a:solidFill>
                  <a:srgbClr val="FF0000"/>
                </a:solidFill>
                <a:hlinkClick r:id="rId2"/>
              </a:rPr>
              <a:t>iss</a:t>
            </a:r>
            <a:r>
              <a:rPr lang="en-US" sz="1400" dirty="0">
                <a:solidFill>
                  <a:srgbClr val="FF0000"/>
                </a:solidFill>
              </a:rPr>
              <a:t> under “Science Team” tab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Lunch - on your own; will keep WebEx session live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Meeting facilities: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Restrooms – down the hall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Coffee, etc. in the kitchen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31052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7227" y="1051362"/>
            <a:ext cx="4011930" cy="363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84364" y="997784"/>
            <a:ext cx="3926205" cy="36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692880" y="2768028"/>
            <a:ext cx="6126956" cy="17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Mission Update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Marilee Roell</a:t>
            </a:r>
            <a:b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Science Manager</a:t>
            </a:r>
          </a:p>
          <a:p>
            <a:pPr algn="r">
              <a:spcBef>
                <a:spcPts val="450"/>
              </a:spcBef>
            </a:pPr>
            <a:endParaRPr lang="en-US" sz="12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David Flittner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Project Scientist</a:t>
            </a:r>
          </a:p>
        </p:txBody>
      </p:sp>
    </p:spTree>
    <p:extLst>
      <p:ext uri="{BB962C8B-B14F-4D97-AF65-F5344CB8AC3E}">
        <p14:creationId xmlns:p14="http://schemas.microsoft.com/office/powerpoint/2010/main" val="187214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status of mission</a:t>
            </a:r>
          </a:p>
          <a:p>
            <a:r>
              <a:rPr lang="en-US" dirty="0"/>
              <a:t>Road ahead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277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857251"/>
            <a:ext cx="5660676" cy="4012406"/>
          </a:xfrm>
        </p:spPr>
        <p:txBody>
          <a:bodyPr/>
          <a:lstStyle/>
          <a:p>
            <a:r>
              <a:rPr lang="en-US" sz="2000" dirty="0"/>
              <a:t>After 3+ </a:t>
            </a:r>
            <a:r>
              <a:rPr lang="en-US" sz="2000" dirty="0" err="1"/>
              <a:t>yrs</a:t>
            </a:r>
            <a:r>
              <a:rPr lang="en-US" sz="2000" dirty="0"/>
              <a:t> of on-orbit operations, the payload is behaving nominally</a:t>
            </a:r>
          </a:p>
          <a:p>
            <a:r>
              <a:rPr lang="en-US" sz="2000" dirty="0"/>
              <a:t>SMD &amp; ISS Program fully supports normal science operations during Covid-19</a:t>
            </a:r>
          </a:p>
          <a:p>
            <a:r>
              <a:rPr lang="en-US" sz="2000" dirty="0"/>
              <a:t>Operations Team always learning about hosted payload life on ISS</a:t>
            </a:r>
          </a:p>
          <a:p>
            <a:r>
              <a:rPr lang="en-US" sz="2000" dirty="0"/>
              <a:t>Continuing to improve science accumulation w/ advancements in ground &amp; flight S/W</a:t>
            </a:r>
          </a:p>
          <a:p>
            <a:r>
              <a:rPr lang="en-US" sz="2000" dirty="0"/>
              <a:t>Upgrading payload simulator</a:t>
            </a:r>
          </a:p>
          <a:p>
            <a:r>
              <a:rPr lang="en-US" sz="2000" dirty="0"/>
              <a:t>Processing algorithm update with V5.2 </a:t>
            </a:r>
          </a:p>
          <a:p>
            <a:r>
              <a:rPr lang="en-US" sz="2000" dirty="0"/>
              <a:t>Upgrading science processing hardware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as Usual, under Covid-19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875" y="1753126"/>
            <a:ext cx="3313939" cy="23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48" y="857250"/>
            <a:ext cx="6472903" cy="401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Mission Complete</a:t>
            </a:r>
          </a:p>
        </p:txBody>
      </p:sp>
    </p:spTree>
    <p:extLst>
      <p:ext uri="{BB962C8B-B14F-4D97-AF65-F5344CB8AC3E}">
        <p14:creationId xmlns:p14="http://schemas.microsoft.com/office/powerpoint/2010/main" val="4210896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51153</TotalTime>
  <Words>2609</Words>
  <Application>Microsoft Macintosh PowerPoint</Application>
  <PresentationFormat>On-screen Show (16:9)</PresentationFormat>
  <Paragraphs>208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Helvetica Neue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Welcome!</vt:lpstr>
      <vt:lpstr>LOGISTICS</vt:lpstr>
      <vt:lpstr>AGENDA</vt:lpstr>
      <vt:lpstr>PowerPoint Presentation</vt:lpstr>
      <vt:lpstr>Outline</vt:lpstr>
      <vt:lpstr>Business as Usual, under Covid-19</vt:lpstr>
      <vt:lpstr>Prime Mission Complete</vt:lpstr>
      <vt:lpstr>End of Prime Mission Review: Sep. 15, 2020 – PASSED!</vt:lpstr>
      <vt:lpstr>Extended Mission Proposal (aka Senior Review)</vt:lpstr>
      <vt:lpstr>Extended Mission Proposal (aka Senior Review)</vt:lpstr>
      <vt:lpstr>SAGE III/ISS Ozone Validation</vt:lpstr>
      <vt:lpstr>Stratospheric Aerosol Climatology Accuracy Greatly Improved</vt:lpstr>
      <vt:lpstr>Extended Mission Proposal (aka Senior Review)</vt:lpstr>
      <vt:lpstr>Evolution of Data Products</vt:lpstr>
      <vt:lpstr>Algorithm Development: Solar 1/4</vt:lpstr>
      <vt:lpstr>Algorithm Development: Solar 2/4</vt:lpstr>
      <vt:lpstr>Summary</vt:lpstr>
      <vt:lpstr>Backup</vt:lpstr>
      <vt:lpstr>Algorithm Development: Solar 3/4</vt:lpstr>
      <vt:lpstr>Algorithm Development: Solar 4/4</vt:lpstr>
      <vt:lpstr>Algorithm Development: Lunar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McMahon, Allison (LARC-E303)[Science Systems &amp; Applications, Inc.]</cp:lastModifiedBy>
  <cp:revision>1114</cp:revision>
  <cp:lastPrinted>2011-12-08T16:21:20Z</cp:lastPrinted>
  <dcterms:created xsi:type="dcterms:W3CDTF">2012-04-24T19:27:23Z</dcterms:created>
  <dcterms:modified xsi:type="dcterms:W3CDTF">2020-10-23T16:41:24Z</dcterms:modified>
</cp:coreProperties>
</file>