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9" r:id="rId3"/>
    <p:sldId id="270" r:id="rId4"/>
    <p:sldId id="413" r:id="rId5"/>
    <p:sldId id="431" r:id="rId6"/>
    <p:sldId id="482" r:id="rId7"/>
    <p:sldId id="432" r:id="rId8"/>
    <p:sldId id="418" r:id="rId9"/>
    <p:sldId id="434" r:id="rId10"/>
    <p:sldId id="483" r:id="rId11"/>
    <p:sldId id="435" r:id="rId12"/>
    <p:sldId id="484" r:id="rId13"/>
    <p:sldId id="485" r:id="rId14"/>
    <p:sldId id="486" r:id="rId15"/>
  </p:sldIdLst>
  <p:sldSz cx="12192000" cy="6858000"/>
  <p:notesSz cx="6858000" cy="9144000"/>
  <p:defaultTextStyle>
    <a:defPPr>
      <a:defRPr lang="en-US"/>
    </a:defPPr>
    <a:lvl1pPr marL="0" algn="l" defTabSz="914269" rtl="0" eaLnBrk="1" latinLnBrk="0" hangingPunct="1">
      <a:defRPr sz="1799" kern="1200">
        <a:solidFill>
          <a:schemeClr val="tx1"/>
        </a:solidFill>
        <a:latin typeface="+mn-lt"/>
        <a:ea typeface="+mn-ea"/>
        <a:cs typeface="+mn-cs"/>
      </a:defRPr>
    </a:lvl1pPr>
    <a:lvl2pPr marL="457135" algn="l" defTabSz="914269" rtl="0" eaLnBrk="1" latinLnBrk="0" hangingPunct="1">
      <a:defRPr sz="1799" kern="1200">
        <a:solidFill>
          <a:schemeClr val="tx1"/>
        </a:solidFill>
        <a:latin typeface="+mn-lt"/>
        <a:ea typeface="+mn-ea"/>
        <a:cs typeface="+mn-cs"/>
      </a:defRPr>
    </a:lvl2pPr>
    <a:lvl3pPr marL="914269" algn="l" defTabSz="914269" rtl="0" eaLnBrk="1" latinLnBrk="0" hangingPunct="1">
      <a:defRPr sz="1799" kern="1200">
        <a:solidFill>
          <a:schemeClr val="tx1"/>
        </a:solidFill>
        <a:latin typeface="+mn-lt"/>
        <a:ea typeface="+mn-ea"/>
        <a:cs typeface="+mn-cs"/>
      </a:defRPr>
    </a:lvl3pPr>
    <a:lvl4pPr marL="1371404" algn="l" defTabSz="914269" rtl="0" eaLnBrk="1" latinLnBrk="0" hangingPunct="1">
      <a:defRPr sz="1799" kern="1200">
        <a:solidFill>
          <a:schemeClr val="tx1"/>
        </a:solidFill>
        <a:latin typeface="+mn-lt"/>
        <a:ea typeface="+mn-ea"/>
        <a:cs typeface="+mn-cs"/>
      </a:defRPr>
    </a:lvl4pPr>
    <a:lvl5pPr marL="1828539" algn="l" defTabSz="914269" rtl="0" eaLnBrk="1" latinLnBrk="0" hangingPunct="1">
      <a:defRPr sz="1799" kern="1200">
        <a:solidFill>
          <a:schemeClr val="tx1"/>
        </a:solidFill>
        <a:latin typeface="+mn-lt"/>
        <a:ea typeface="+mn-ea"/>
        <a:cs typeface="+mn-cs"/>
      </a:defRPr>
    </a:lvl5pPr>
    <a:lvl6pPr marL="2285674" algn="l" defTabSz="914269" rtl="0" eaLnBrk="1" latinLnBrk="0" hangingPunct="1">
      <a:defRPr sz="1799" kern="1200">
        <a:solidFill>
          <a:schemeClr val="tx1"/>
        </a:solidFill>
        <a:latin typeface="+mn-lt"/>
        <a:ea typeface="+mn-ea"/>
        <a:cs typeface="+mn-cs"/>
      </a:defRPr>
    </a:lvl6pPr>
    <a:lvl7pPr marL="2742809" algn="l" defTabSz="914269" rtl="0" eaLnBrk="1" latinLnBrk="0" hangingPunct="1">
      <a:defRPr sz="1799" kern="1200">
        <a:solidFill>
          <a:schemeClr val="tx1"/>
        </a:solidFill>
        <a:latin typeface="+mn-lt"/>
        <a:ea typeface="+mn-ea"/>
        <a:cs typeface="+mn-cs"/>
      </a:defRPr>
    </a:lvl7pPr>
    <a:lvl8pPr marL="3199944" algn="l" defTabSz="914269" rtl="0" eaLnBrk="1" latinLnBrk="0" hangingPunct="1">
      <a:defRPr sz="1799" kern="1200">
        <a:solidFill>
          <a:schemeClr val="tx1"/>
        </a:solidFill>
        <a:latin typeface="+mn-lt"/>
        <a:ea typeface="+mn-ea"/>
        <a:cs typeface="+mn-cs"/>
      </a:defRPr>
    </a:lvl8pPr>
    <a:lvl9pPr marL="3657078" algn="l" defTabSz="914269"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8A3"/>
    <a:srgbClr val="3C48A1"/>
    <a:srgbClr val="4650BB"/>
    <a:srgbClr val="003EBB"/>
    <a:srgbClr val="255ABB"/>
    <a:srgbClr val="086ECA"/>
    <a:srgbClr val="C1EED4"/>
    <a:srgbClr val="002A79"/>
    <a:srgbClr val="5056BD"/>
    <a:srgbClr val="475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86"/>
    <p:restoredTop sz="88514"/>
  </p:normalViewPr>
  <p:slideViewPr>
    <p:cSldViewPr>
      <p:cViewPr varScale="1">
        <p:scale>
          <a:sx n="166" d="100"/>
          <a:sy n="166" d="100"/>
        </p:scale>
        <p:origin x="192" y="360"/>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379DC-755D-774D-88D8-6D85FB875309}" type="datetimeFigureOut">
              <a:rPr lang="en-US" smtClean="0"/>
              <a:t>11/8/21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1A0F9A-080E-C74A-BD2E-F90B9448E732}" type="slidenum">
              <a:rPr lang="en-US" smtClean="0"/>
              <a:t>‹#›</a:t>
            </a:fld>
            <a:endParaRPr lang="en-US"/>
          </a:p>
        </p:txBody>
      </p:sp>
    </p:spTree>
    <p:extLst>
      <p:ext uri="{BB962C8B-B14F-4D97-AF65-F5344CB8AC3E}">
        <p14:creationId xmlns:p14="http://schemas.microsoft.com/office/powerpoint/2010/main" val="1796849020"/>
      </p:ext>
    </p:extLst>
  </p:cSld>
  <p:clrMap bg1="lt1" tx1="dk1" bg2="lt2" tx2="dk2" accent1="accent1" accent2="accent2" accent3="accent3" accent4="accent4" accent5="accent5" accent6="accent6" hlink="hlink" folHlink="folHlink"/>
  <p:notesStyle>
    <a:lvl1pPr marL="0" algn="l" defTabSz="914269" rtl="0" eaLnBrk="1" latinLnBrk="0" hangingPunct="1">
      <a:defRPr sz="1200" kern="1200">
        <a:solidFill>
          <a:schemeClr val="tx1"/>
        </a:solidFill>
        <a:latin typeface="+mn-lt"/>
        <a:ea typeface="+mn-ea"/>
        <a:cs typeface="+mn-cs"/>
      </a:defRPr>
    </a:lvl1pPr>
    <a:lvl2pPr marL="457135" algn="l" defTabSz="914269" rtl="0" eaLnBrk="1" latinLnBrk="0" hangingPunct="1">
      <a:defRPr sz="1200" kern="1200">
        <a:solidFill>
          <a:schemeClr val="tx1"/>
        </a:solidFill>
        <a:latin typeface="+mn-lt"/>
        <a:ea typeface="+mn-ea"/>
        <a:cs typeface="+mn-cs"/>
      </a:defRPr>
    </a:lvl2pPr>
    <a:lvl3pPr marL="914269" algn="l" defTabSz="914269" rtl="0" eaLnBrk="1" latinLnBrk="0" hangingPunct="1">
      <a:defRPr sz="1200" kern="1200">
        <a:solidFill>
          <a:schemeClr val="tx1"/>
        </a:solidFill>
        <a:latin typeface="+mn-lt"/>
        <a:ea typeface="+mn-ea"/>
        <a:cs typeface="+mn-cs"/>
      </a:defRPr>
    </a:lvl3pPr>
    <a:lvl4pPr marL="1371404" algn="l" defTabSz="914269" rtl="0" eaLnBrk="1" latinLnBrk="0" hangingPunct="1">
      <a:defRPr sz="1200" kern="1200">
        <a:solidFill>
          <a:schemeClr val="tx1"/>
        </a:solidFill>
        <a:latin typeface="+mn-lt"/>
        <a:ea typeface="+mn-ea"/>
        <a:cs typeface="+mn-cs"/>
      </a:defRPr>
    </a:lvl4pPr>
    <a:lvl5pPr marL="1828539" algn="l" defTabSz="914269" rtl="0" eaLnBrk="1" latinLnBrk="0" hangingPunct="1">
      <a:defRPr sz="1200" kern="1200">
        <a:solidFill>
          <a:schemeClr val="tx1"/>
        </a:solidFill>
        <a:latin typeface="+mn-lt"/>
        <a:ea typeface="+mn-ea"/>
        <a:cs typeface="+mn-cs"/>
      </a:defRPr>
    </a:lvl5pPr>
    <a:lvl6pPr marL="2285674" algn="l" defTabSz="914269" rtl="0" eaLnBrk="1" latinLnBrk="0" hangingPunct="1">
      <a:defRPr sz="1200" kern="1200">
        <a:solidFill>
          <a:schemeClr val="tx1"/>
        </a:solidFill>
        <a:latin typeface="+mn-lt"/>
        <a:ea typeface="+mn-ea"/>
        <a:cs typeface="+mn-cs"/>
      </a:defRPr>
    </a:lvl6pPr>
    <a:lvl7pPr marL="2742809" algn="l" defTabSz="914269" rtl="0" eaLnBrk="1" latinLnBrk="0" hangingPunct="1">
      <a:defRPr sz="1200" kern="1200">
        <a:solidFill>
          <a:schemeClr val="tx1"/>
        </a:solidFill>
        <a:latin typeface="+mn-lt"/>
        <a:ea typeface="+mn-ea"/>
        <a:cs typeface="+mn-cs"/>
      </a:defRPr>
    </a:lvl7pPr>
    <a:lvl8pPr marL="3199944" algn="l" defTabSz="914269" rtl="0" eaLnBrk="1" latinLnBrk="0" hangingPunct="1">
      <a:defRPr sz="1200" kern="1200">
        <a:solidFill>
          <a:schemeClr val="tx1"/>
        </a:solidFill>
        <a:latin typeface="+mn-lt"/>
        <a:ea typeface="+mn-ea"/>
        <a:cs typeface="+mn-cs"/>
      </a:defRPr>
    </a:lvl8pPr>
    <a:lvl9pPr marL="3657078" algn="l" defTabSz="91426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1A0F9A-080E-C74A-BD2E-F90B9448E732}" type="slidenum">
              <a:rPr lang="en-US" smtClean="0"/>
              <a:t>1</a:t>
            </a:fld>
            <a:endParaRPr lang="en-US"/>
          </a:p>
        </p:txBody>
      </p:sp>
    </p:spTree>
    <p:extLst>
      <p:ext uri="{BB962C8B-B14F-4D97-AF65-F5344CB8AC3E}">
        <p14:creationId xmlns:p14="http://schemas.microsoft.com/office/powerpoint/2010/main" val="2787087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1A0F9A-080E-C74A-BD2E-F90B9448E732}" type="slidenum">
              <a:rPr lang="en-US" smtClean="0"/>
              <a:t>9</a:t>
            </a:fld>
            <a:endParaRPr lang="en-US"/>
          </a:p>
        </p:txBody>
      </p:sp>
    </p:spTree>
    <p:extLst>
      <p:ext uri="{BB962C8B-B14F-4D97-AF65-F5344CB8AC3E}">
        <p14:creationId xmlns:p14="http://schemas.microsoft.com/office/powerpoint/2010/main" val="1853787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6"/>
            <a:ext cx="10363200" cy="1470025"/>
          </a:xfrm>
        </p:spPr>
        <p:txBody>
          <a:bodyPr/>
          <a:lstStyle>
            <a:lvl1pPr>
              <a:defRPr b="1">
                <a:solidFill>
                  <a:schemeClr val="accent6">
                    <a:lumMod val="50000"/>
                  </a:schemeClr>
                </a:solidFill>
                <a:latin typeface="+mn-lt"/>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96" indent="0" algn="ctr">
              <a:buNone/>
              <a:defRPr>
                <a:solidFill>
                  <a:schemeClr val="tx1">
                    <a:tint val="75000"/>
                  </a:schemeClr>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3" indent="0" algn="ctr">
              <a:buNone/>
              <a:defRPr>
                <a:solidFill>
                  <a:schemeClr val="tx1">
                    <a:tint val="75000"/>
                  </a:schemeClr>
                </a:solidFill>
              </a:defRPr>
            </a:lvl5pPr>
            <a:lvl6pPr marL="2285978" indent="0" algn="ctr">
              <a:buNone/>
              <a:defRPr>
                <a:solidFill>
                  <a:schemeClr val="tx1">
                    <a:tint val="75000"/>
                  </a:schemeClr>
                </a:solidFill>
              </a:defRPr>
            </a:lvl6pPr>
            <a:lvl7pPr marL="2743174" indent="0" algn="ctr">
              <a:buNone/>
              <a:defRPr>
                <a:solidFill>
                  <a:schemeClr val="tx1">
                    <a:tint val="75000"/>
                  </a:schemeClr>
                </a:solidFill>
              </a:defRPr>
            </a:lvl7pPr>
            <a:lvl8pPr marL="3200370" indent="0" algn="ctr">
              <a:buNone/>
              <a:defRPr>
                <a:solidFill>
                  <a:schemeClr val="tx1">
                    <a:tint val="75000"/>
                  </a:schemeClr>
                </a:solidFill>
              </a:defRPr>
            </a:lvl8pPr>
            <a:lvl9pPr marL="365756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A00851-DDC2-1143-B122-4F6DCD618785}" type="datetime1">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2814050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5301EF-418C-DC4C-A0D6-1168C5590D1B}" type="datetime1">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2141165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29DF0E-C817-6046-97A7-44CD29AB5AEC}" type="datetime1">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25279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2"/>
          </a:xfrm>
          <a:noFill/>
        </p:spPr>
        <p:txBody>
          <a:bodyPr>
            <a:normAutofit/>
          </a:bodyPr>
          <a:lstStyle>
            <a:lvl1pPr>
              <a:defRPr sz="3200" b="1">
                <a:solidFill>
                  <a:srgbClr val="003EBB"/>
                </a:solidFill>
                <a:latin typeface="Montserrat" pitchFamily="2" charset="77"/>
              </a:defRPr>
            </a:lvl1pPr>
          </a:lstStyle>
          <a:p>
            <a:r>
              <a:rPr lang="en-US" dirty="0"/>
              <a:t>Click to edit Master title style</a:t>
            </a:r>
          </a:p>
        </p:txBody>
      </p:sp>
      <p:sp>
        <p:nvSpPr>
          <p:cNvPr id="3" name="Content Placeholder 2"/>
          <p:cNvSpPr>
            <a:spLocks noGrp="1"/>
          </p:cNvSpPr>
          <p:nvPr>
            <p:ph idx="1"/>
          </p:nvPr>
        </p:nvSpPr>
        <p:spPr>
          <a:xfrm>
            <a:off x="609600" y="1371600"/>
            <a:ext cx="10972800" cy="4754565"/>
          </a:xfrm>
        </p:spPr>
        <p:txBody>
          <a:bodyPr/>
          <a:lstStyle>
            <a:lvl1pPr>
              <a:buClr>
                <a:srgbClr val="3C48A1"/>
              </a:buClr>
              <a:buFont typeface="Wingdings" pitchFamily="2" charset="2"/>
              <a:buChar char="§"/>
              <a:defRPr sz="2800">
                <a:latin typeface="Corbel" panose="020B0503020204020204" pitchFamily="34" charset="0"/>
              </a:defRPr>
            </a:lvl1pPr>
            <a:lvl2pPr>
              <a:buClr>
                <a:srgbClr val="3C48A1"/>
              </a:buClr>
              <a:defRPr sz="2400">
                <a:latin typeface="Corbel" panose="020B0503020204020204" pitchFamily="34" charset="0"/>
              </a:defRPr>
            </a:lvl2pPr>
            <a:lvl3pPr>
              <a:buClr>
                <a:srgbClr val="3C48A1"/>
              </a:buClr>
              <a:defRPr sz="2000">
                <a:latin typeface="Corbel" panose="020B0503020204020204" pitchFamily="34" charset="0"/>
              </a:defRPr>
            </a:lvl3pPr>
            <a:lvl4pPr>
              <a:buClr>
                <a:srgbClr val="3C48A1"/>
              </a:buClr>
              <a:defRPr sz="1800">
                <a:latin typeface="Corbel" panose="020B0503020204020204" pitchFamily="34" charset="0"/>
              </a:defRPr>
            </a:lvl4pPr>
            <a:lvl5pPr>
              <a:buClr>
                <a:srgbClr val="3C48A1"/>
              </a:buClr>
              <a:defRPr sz="1800">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21C661F-45DB-464E-B381-5A72B1C4998F}" type="datetime1">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4041221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2000">
                <a:solidFill>
                  <a:schemeClr val="tx1">
                    <a:tint val="75000"/>
                  </a:schemeClr>
                </a:solidFill>
              </a:defRPr>
            </a:lvl1pPr>
            <a:lvl2pPr marL="457196" indent="0">
              <a:buNone/>
              <a:defRPr sz="1800">
                <a:solidFill>
                  <a:schemeClr val="tx1">
                    <a:tint val="75000"/>
                  </a:schemeClr>
                </a:solidFill>
              </a:defRPr>
            </a:lvl2pPr>
            <a:lvl3pPr marL="914391" indent="0">
              <a:buNone/>
              <a:defRPr sz="1600">
                <a:solidFill>
                  <a:schemeClr val="tx1">
                    <a:tint val="75000"/>
                  </a:schemeClr>
                </a:solidFill>
              </a:defRPr>
            </a:lvl3pPr>
            <a:lvl4pPr marL="1371587" indent="0">
              <a:buNone/>
              <a:defRPr sz="1400">
                <a:solidFill>
                  <a:schemeClr val="tx1">
                    <a:tint val="75000"/>
                  </a:schemeClr>
                </a:solidFill>
              </a:defRPr>
            </a:lvl4pPr>
            <a:lvl5pPr marL="1828783" indent="0">
              <a:buNone/>
              <a:defRPr sz="1400">
                <a:solidFill>
                  <a:schemeClr val="tx1">
                    <a:tint val="75000"/>
                  </a:schemeClr>
                </a:solidFill>
              </a:defRPr>
            </a:lvl5pPr>
            <a:lvl6pPr marL="2285978" indent="0">
              <a:buNone/>
              <a:defRPr sz="1400">
                <a:solidFill>
                  <a:schemeClr val="tx1">
                    <a:tint val="75000"/>
                  </a:schemeClr>
                </a:solidFill>
              </a:defRPr>
            </a:lvl6pPr>
            <a:lvl7pPr marL="2743174" indent="0">
              <a:buNone/>
              <a:defRPr sz="1400">
                <a:solidFill>
                  <a:schemeClr val="tx1">
                    <a:tint val="75000"/>
                  </a:schemeClr>
                </a:solidFill>
              </a:defRPr>
            </a:lvl7pPr>
            <a:lvl8pPr marL="3200370" indent="0">
              <a:buNone/>
              <a:defRPr sz="1400">
                <a:solidFill>
                  <a:schemeClr val="tx1">
                    <a:tint val="75000"/>
                  </a:schemeClr>
                </a:solidFill>
              </a:defRPr>
            </a:lvl8pPr>
            <a:lvl9pPr marL="365756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F2FCBD-A810-2F43-8DBE-E7BB9794AF05}" type="datetime1">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1889658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B2BAD5-5613-8449-BE14-C21472214082}" type="datetime1">
              <a:rPr lang="en-US" smtClean="0"/>
              <a:t>11/8/21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93887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3" indent="0">
              <a:buNone/>
              <a:defRPr sz="1600" b="1"/>
            </a:lvl5pPr>
            <a:lvl6pPr marL="2285978" indent="0">
              <a:buNone/>
              <a:defRPr sz="1600" b="1"/>
            </a:lvl6pPr>
            <a:lvl7pPr marL="2743174" indent="0">
              <a:buNone/>
              <a:defRPr sz="1600" b="1"/>
            </a:lvl7pPr>
            <a:lvl8pPr marL="3200370" indent="0">
              <a:buNone/>
              <a:defRPr sz="1600" b="1"/>
            </a:lvl8pPr>
            <a:lvl9pPr marL="365756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3" indent="0">
              <a:buNone/>
              <a:defRPr sz="1600" b="1"/>
            </a:lvl5pPr>
            <a:lvl6pPr marL="2285978" indent="0">
              <a:buNone/>
              <a:defRPr sz="1600" b="1"/>
            </a:lvl6pPr>
            <a:lvl7pPr marL="2743174" indent="0">
              <a:buNone/>
              <a:defRPr sz="1600" b="1"/>
            </a:lvl7pPr>
            <a:lvl8pPr marL="3200370" indent="0">
              <a:buNone/>
              <a:defRPr sz="1600" b="1"/>
            </a:lvl8pPr>
            <a:lvl9pPr marL="36575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70117B-C7AC-3645-8977-5888D382345C}" type="datetime1">
              <a:rPr lang="en-US" smtClean="0"/>
              <a:t>11/8/21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3637365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2"/>
          </a:xfrm>
          <a:noFill/>
        </p:spPr>
        <p:txBody>
          <a:bodyPr>
            <a:normAutofit/>
          </a:bodyPr>
          <a:lstStyle>
            <a:lvl1pPr>
              <a:defRPr sz="3200" b="1">
                <a:solidFill>
                  <a:srgbClr val="003EBB"/>
                </a:solidFill>
                <a:latin typeface="Montserrat" pitchFamily="2" charset="77"/>
              </a:defRPr>
            </a:lvl1pPr>
          </a:lstStyle>
          <a:p>
            <a:r>
              <a:rPr lang="en-US" dirty="0"/>
              <a:t>Click to edit Master title style</a:t>
            </a:r>
          </a:p>
        </p:txBody>
      </p:sp>
      <p:sp>
        <p:nvSpPr>
          <p:cNvPr id="3" name="Date Placeholder 2"/>
          <p:cNvSpPr>
            <a:spLocks noGrp="1"/>
          </p:cNvSpPr>
          <p:nvPr>
            <p:ph type="dt" sz="half" idx="10"/>
          </p:nvPr>
        </p:nvSpPr>
        <p:spPr/>
        <p:txBody>
          <a:bodyPr/>
          <a:lstStyle/>
          <a:p>
            <a:fld id="{C29C88FA-A8D7-614D-8BA8-5037E1177649}" type="datetime1">
              <a:rPr lang="en-US" smtClean="0"/>
              <a:t>11/8/21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296400" y="6492875"/>
            <a:ext cx="2844800" cy="365125"/>
          </a:xfrm>
        </p:spPr>
        <p:txBody>
          <a:bodyPr/>
          <a:lstStyle>
            <a:lvl1pPr>
              <a:defRPr sz="1000"/>
            </a:lvl1pPr>
          </a:lstStyle>
          <a:p>
            <a:fld id="{BD07622D-11D0-4D17-AFC4-64773C8D9EF7}" type="slidenum">
              <a:rPr lang="en-US" smtClean="0"/>
              <a:pPr/>
              <a:t>‹#›</a:t>
            </a:fld>
            <a:endParaRPr lang="en-US" sz="1000" dirty="0"/>
          </a:p>
        </p:txBody>
      </p:sp>
    </p:spTree>
    <p:extLst>
      <p:ext uri="{BB962C8B-B14F-4D97-AF65-F5344CB8AC3E}">
        <p14:creationId xmlns:p14="http://schemas.microsoft.com/office/powerpoint/2010/main" val="1740414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6A7B81-8190-9A40-9B3A-3E32BCC879B0}" type="datetime1">
              <a:rPr lang="en-US" smtClean="0"/>
              <a:t>11/8/21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2378941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3" indent="0">
              <a:buNone/>
              <a:defRPr sz="900"/>
            </a:lvl5pPr>
            <a:lvl6pPr marL="2285978" indent="0">
              <a:buNone/>
              <a:defRPr sz="900"/>
            </a:lvl6pPr>
            <a:lvl7pPr marL="2743174" indent="0">
              <a:buNone/>
              <a:defRPr sz="900"/>
            </a:lvl7pPr>
            <a:lvl8pPr marL="3200370" indent="0">
              <a:buNone/>
              <a:defRPr sz="900"/>
            </a:lvl8pPr>
            <a:lvl9pPr marL="36575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757A19-B377-734A-B709-4494E19E1E13}" type="datetime1">
              <a:rPr lang="en-US" smtClean="0"/>
              <a:t>11/8/21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99286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3" indent="0">
              <a:buNone/>
              <a:defRPr sz="2000"/>
            </a:lvl5pPr>
            <a:lvl6pPr marL="2285978" indent="0">
              <a:buNone/>
              <a:defRPr sz="2000"/>
            </a:lvl6pPr>
            <a:lvl7pPr marL="2743174" indent="0">
              <a:buNone/>
              <a:defRPr sz="2000"/>
            </a:lvl7pPr>
            <a:lvl8pPr marL="3200370" indent="0">
              <a:buNone/>
              <a:defRPr sz="2000"/>
            </a:lvl8pPr>
            <a:lvl9pPr marL="3657565"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3" indent="0">
              <a:buNone/>
              <a:defRPr sz="900"/>
            </a:lvl5pPr>
            <a:lvl6pPr marL="2285978" indent="0">
              <a:buNone/>
              <a:defRPr sz="900"/>
            </a:lvl6pPr>
            <a:lvl7pPr marL="2743174" indent="0">
              <a:buNone/>
              <a:defRPr sz="900"/>
            </a:lvl7pPr>
            <a:lvl8pPr marL="3200370" indent="0">
              <a:buNone/>
              <a:defRPr sz="900"/>
            </a:lvl8pPr>
            <a:lvl9pPr marL="36575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26F0E7-D99E-5640-B3CF-F84E951CBE89}" type="datetime1">
              <a:rPr lang="en-US" smtClean="0"/>
              <a:t>11/8/21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7622D-11D0-4D17-AFC4-64773C8D9EF7}" type="slidenum">
              <a:rPr lang="en-US" smtClean="0"/>
              <a:t>‹#›</a:t>
            </a:fld>
            <a:endParaRPr lang="en-US"/>
          </a:p>
        </p:txBody>
      </p:sp>
    </p:spTree>
    <p:extLst>
      <p:ext uri="{BB962C8B-B14F-4D97-AF65-F5344CB8AC3E}">
        <p14:creationId xmlns:p14="http://schemas.microsoft.com/office/powerpoint/2010/main" val="2205475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921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95400"/>
            <a:ext cx="10972800" cy="483076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0170A7-F058-D349-8518-4ADCC36FFCE7}" type="datetime1">
              <a:rPr lang="en-US" smtClean="0"/>
              <a:t>11/8/21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07622D-11D0-4D17-AFC4-64773C8D9EF7}" type="slidenum">
              <a:rPr lang="en-US" smtClean="0"/>
              <a:t>‹#›</a:t>
            </a:fld>
            <a:endParaRPr lang="en-US" dirty="0"/>
          </a:p>
        </p:txBody>
      </p:sp>
    </p:spTree>
    <p:extLst>
      <p:ext uri="{BB962C8B-B14F-4D97-AF65-F5344CB8AC3E}">
        <p14:creationId xmlns:p14="http://schemas.microsoft.com/office/powerpoint/2010/main" val="3942755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91" rtl="0" eaLnBrk="1" latinLnBrk="0" hangingPunct="1">
        <a:spcBef>
          <a:spcPct val="0"/>
        </a:spcBef>
        <a:buNone/>
        <a:defRPr sz="3600" b="1" kern="1200">
          <a:solidFill>
            <a:schemeClr val="accent6">
              <a:lumMod val="50000"/>
            </a:schemeClr>
          </a:solidFill>
          <a:latin typeface="+mj-lt"/>
          <a:ea typeface="+mj-ea"/>
          <a:cs typeface="+mj-cs"/>
        </a:defRPr>
      </a:lvl1pPr>
    </p:titleStyle>
    <p:bodyStyle>
      <a:lvl1pPr marL="342897" indent="-342897" algn="l" defTabSz="91439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43" indent="-285747" algn="l" defTabSz="91439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89" indent="-228598" algn="l" defTabSz="91439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85" indent="-228598" algn="l" defTabSz="9143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80" indent="-228598" algn="l" defTabSz="9143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76" indent="-228598" algn="l" defTabSz="9143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72" indent="-228598" algn="l" defTabSz="9143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67" indent="-228598" algn="l" defTabSz="9143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63" indent="-228598" algn="l" defTabSz="9143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3"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4" algn="l" defTabSz="914391" rtl="0" eaLnBrk="1" latinLnBrk="0" hangingPunct="1">
        <a:defRPr sz="1800" kern="1200">
          <a:solidFill>
            <a:schemeClr val="tx1"/>
          </a:solidFill>
          <a:latin typeface="+mn-lt"/>
          <a:ea typeface="+mn-ea"/>
          <a:cs typeface="+mn-cs"/>
        </a:defRPr>
      </a:lvl7pPr>
      <a:lvl8pPr marL="3200370" algn="l" defTabSz="914391" rtl="0" eaLnBrk="1" latinLnBrk="0" hangingPunct="1">
        <a:defRPr sz="1800" kern="1200">
          <a:solidFill>
            <a:schemeClr val="tx1"/>
          </a:solidFill>
          <a:latin typeface="+mn-lt"/>
          <a:ea typeface="+mn-ea"/>
          <a:cs typeface="+mn-cs"/>
        </a:defRPr>
      </a:lvl8pPr>
      <a:lvl9pPr marL="3657565" algn="l" defTabSz="91439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tiff"/><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tiff"/><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video" Target="../media/media2.mp4"/><Relationship Id="rId9" Type="http://schemas.openxmlformats.org/officeDocument/2006/relationships/image" Target="../media/image13.tif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DF52-ED28-0946-B4F3-3B9082780A36}"/>
              </a:ext>
            </a:extLst>
          </p:cNvPr>
          <p:cNvSpPr>
            <a:spLocks noGrp="1"/>
          </p:cNvSpPr>
          <p:nvPr>
            <p:ph type="title"/>
          </p:nvPr>
        </p:nvSpPr>
        <p:spPr>
          <a:xfrm>
            <a:off x="726734" y="570960"/>
            <a:ext cx="10779466" cy="1181640"/>
          </a:xfrm>
          <a:solidFill>
            <a:srgbClr val="3C48A1"/>
          </a:solidFill>
        </p:spPr>
        <p:txBody>
          <a:bodyPr>
            <a:normAutofit/>
          </a:bodyPr>
          <a:lstStyle/>
          <a:p>
            <a:r>
              <a:rPr lang="en-US" sz="2200" dirty="0">
                <a:solidFill>
                  <a:prstClr val="white">
                    <a:lumMod val="95000"/>
                  </a:prstClr>
                </a:solidFill>
                <a:ea typeface="+mn-ea"/>
                <a:cs typeface="Chiller" panose="020F0502020204030204" pitchFamily="34" charset="0"/>
              </a:rPr>
              <a:t>Interannual variability of aerosols in the UTLS and its Connection to the climate variability, Asian summer monsoon strengths, and emissions </a:t>
            </a:r>
            <a:endParaRPr lang="en-US" sz="2200" dirty="0"/>
          </a:p>
        </p:txBody>
      </p:sp>
      <p:sp>
        <p:nvSpPr>
          <p:cNvPr id="28" name="Slide Number Placeholder 9">
            <a:extLst>
              <a:ext uri="{FF2B5EF4-FFF2-40B4-BE49-F238E27FC236}">
                <a16:creationId xmlns:a16="http://schemas.microsoft.com/office/drawing/2014/main" id="{F61897D3-A815-DC4B-BBD1-0E4E02C849F0}"/>
              </a:ext>
            </a:extLst>
          </p:cNvPr>
          <p:cNvSpPr>
            <a:spLocks noGrp="1"/>
          </p:cNvSpPr>
          <p:nvPr>
            <p:ph type="sldNum" sz="quarter" idx="12"/>
          </p:nvPr>
        </p:nvSpPr>
        <p:spPr/>
        <p:txBody>
          <a:bodyPr/>
          <a:lstStyle/>
          <a:p>
            <a:fld id="{BD07622D-11D0-4D17-AFC4-64773C8D9EF7}" type="slidenum">
              <a:rPr lang="en-US" sz="1000" smtClean="0"/>
              <a:t>1</a:t>
            </a:fld>
            <a:endParaRPr lang="en-US" sz="1000" dirty="0"/>
          </a:p>
        </p:txBody>
      </p:sp>
      <p:graphicFrame>
        <p:nvGraphicFramePr>
          <p:cNvPr id="25" name="Table 24">
            <a:extLst>
              <a:ext uri="{FF2B5EF4-FFF2-40B4-BE49-F238E27FC236}">
                <a16:creationId xmlns:a16="http://schemas.microsoft.com/office/drawing/2014/main" id="{91436276-0734-F84C-9616-724B98699EE4}"/>
              </a:ext>
            </a:extLst>
          </p:cNvPr>
          <p:cNvGraphicFramePr>
            <a:graphicFrameLocks noGrp="1"/>
          </p:cNvGraphicFramePr>
          <p:nvPr>
            <p:extLst>
              <p:ext uri="{D42A27DB-BD31-4B8C-83A1-F6EECF244321}">
                <p14:modId xmlns:p14="http://schemas.microsoft.com/office/powerpoint/2010/main" val="3403934077"/>
              </p:ext>
            </p:extLst>
          </p:nvPr>
        </p:nvGraphicFramePr>
        <p:xfrm>
          <a:off x="726734" y="2377440"/>
          <a:ext cx="6705600" cy="1810512"/>
        </p:xfrm>
        <a:graphic>
          <a:graphicData uri="http://schemas.openxmlformats.org/drawingml/2006/table">
            <a:tbl>
              <a:tblPr firstRow="1" firstCol="1" bandRow="1"/>
              <a:tblGrid>
                <a:gridCol w="1676400">
                  <a:extLst>
                    <a:ext uri="{9D8B030D-6E8A-4147-A177-3AD203B41FA5}">
                      <a16:colId xmlns:a16="http://schemas.microsoft.com/office/drawing/2014/main" val="4207039067"/>
                    </a:ext>
                  </a:extLst>
                </a:gridCol>
                <a:gridCol w="5029200">
                  <a:extLst>
                    <a:ext uri="{9D8B030D-6E8A-4147-A177-3AD203B41FA5}">
                      <a16:colId xmlns:a16="http://schemas.microsoft.com/office/drawing/2014/main" val="2892879690"/>
                    </a:ext>
                  </a:extLst>
                </a:gridCol>
              </a:tblGrid>
              <a:tr h="301752">
                <a:tc>
                  <a:txBody>
                    <a:bodyPr/>
                    <a:lstStyle/>
                    <a:p>
                      <a:pPr marL="0" marR="0" algn="r">
                        <a:lnSpc>
                          <a:spcPct val="115000"/>
                        </a:lnSpc>
                        <a:spcBef>
                          <a:spcPts val="0"/>
                        </a:spcBef>
                        <a:spcAft>
                          <a:spcPts val="0"/>
                        </a:spcAft>
                      </a:pPr>
                      <a:r>
                        <a:rPr lang="en-US" sz="1200" b="1" i="0" kern="1200" dirty="0">
                          <a:solidFill>
                            <a:srgbClr val="1C2450"/>
                          </a:solidFill>
                          <a:effectLst/>
                          <a:latin typeface="Montserrat" pitchFamily="2" charset="77"/>
                          <a:ea typeface="+mn-ea"/>
                          <a:cs typeface="+mn-cs"/>
                        </a:rPr>
                        <a:t>Mian Chin</a:t>
                      </a:r>
                    </a:p>
                  </a:txBody>
                  <a:tcPr marL="68580" marR="68580" marT="0" marB="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0" i="0" kern="1200" dirty="0">
                          <a:solidFill>
                            <a:srgbClr val="1C2450"/>
                          </a:solidFill>
                          <a:effectLst/>
                          <a:latin typeface="Montserrat" pitchFamily="2" charset="77"/>
                          <a:ea typeface="+mn-ea"/>
                          <a:cs typeface="+mn-cs"/>
                        </a:rPr>
                        <a:t>NASA Goddard Space Flight Center, USA</a:t>
                      </a:r>
                    </a:p>
                  </a:txBody>
                  <a:tcPr marL="68580" marR="68580" marT="0" marB="0"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7974461"/>
                  </a:ext>
                </a:extLst>
              </a:tr>
              <a:tr h="301752">
                <a:tc>
                  <a:txBody>
                    <a:bodyPr/>
                    <a:lstStyle/>
                    <a:p>
                      <a:pPr marL="0" marR="0" algn="r">
                        <a:lnSpc>
                          <a:spcPct val="115000"/>
                        </a:lnSpc>
                        <a:spcBef>
                          <a:spcPts val="0"/>
                        </a:spcBef>
                        <a:spcAft>
                          <a:spcPts val="0"/>
                        </a:spcAft>
                      </a:pPr>
                      <a:r>
                        <a:rPr lang="en-US" sz="1200" b="1" i="0" kern="1200" dirty="0" err="1">
                          <a:solidFill>
                            <a:srgbClr val="1C2450"/>
                          </a:solidFill>
                          <a:effectLst/>
                          <a:latin typeface="Montserrat" pitchFamily="2" charset="77"/>
                          <a:ea typeface="+mn-ea"/>
                          <a:cs typeface="+mn-cs"/>
                        </a:rPr>
                        <a:t>Huisheng</a:t>
                      </a:r>
                      <a:r>
                        <a:rPr lang="en-US" sz="1200" b="1" i="0" kern="1200" dirty="0">
                          <a:solidFill>
                            <a:srgbClr val="1C2450"/>
                          </a:solidFill>
                          <a:effectLst/>
                          <a:latin typeface="Montserrat" pitchFamily="2" charset="77"/>
                          <a:ea typeface="+mn-ea"/>
                          <a:cs typeface="+mn-cs"/>
                        </a:rPr>
                        <a:t> </a:t>
                      </a:r>
                      <a:r>
                        <a:rPr lang="en-US" sz="1200" b="1" i="0" kern="1200" dirty="0" err="1">
                          <a:solidFill>
                            <a:srgbClr val="1C2450"/>
                          </a:solidFill>
                          <a:effectLst/>
                          <a:latin typeface="Montserrat" pitchFamily="2" charset="77"/>
                          <a:ea typeface="+mn-ea"/>
                          <a:cs typeface="+mn-cs"/>
                        </a:rPr>
                        <a:t>Bian</a:t>
                      </a:r>
                      <a:endParaRPr lang="en-US" sz="1200" b="1" i="0" kern="1200" dirty="0">
                        <a:solidFill>
                          <a:srgbClr val="1C2450"/>
                        </a:solidFill>
                        <a:effectLst/>
                        <a:latin typeface="Montserrat" pitchFamily="2" charset="77"/>
                        <a:ea typeface="+mn-ea"/>
                        <a:cs typeface="+mn-cs"/>
                      </a:endParaRPr>
                    </a:p>
                  </a:txBody>
                  <a:tcPr marL="68580" marR="68580" marT="0" marB="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0" i="0" kern="1200" dirty="0">
                          <a:solidFill>
                            <a:srgbClr val="1C2450"/>
                          </a:solidFill>
                          <a:effectLst/>
                          <a:latin typeface="Montserrat" pitchFamily="2" charset="77"/>
                          <a:ea typeface="+mn-ea"/>
                          <a:cs typeface="+mn-cs"/>
                        </a:rPr>
                        <a:t>University of Maryland at Baltimore County/NASA GSFC, USA</a:t>
                      </a:r>
                    </a:p>
                  </a:txBody>
                  <a:tcPr marL="68580" marR="68580" marT="0" marB="0"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858441424"/>
                  </a:ext>
                </a:extLst>
              </a:tr>
              <a:tr h="301752">
                <a:tc>
                  <a:txBody>
                    <a:bodyPr/>
                    <a:lstStyle/>
                    <a:p>
                      <a:pPr marL="0" marR="0" algn="r">
                        <a:lnSpc>
                          <a:spcPct val="115000"/>
                        </a:lnSpc>
                        <a:spcBef>
                          <a:spcPts val="0"/>
                        </a:spcBef>
                        <a:spcAft>
                          <a:spcPts val="0"/>
                        </a:spcAft>
                      </a:pPr>
                      <a:r>
                        <a:rPr lang="en-US" sz="1200" b="1" i="0" kern="1200" dirty="0">
                          <a:solidFill>
                            <a:srgbClr val="1C2450"/>
                          </a:solidFill>
                          <a:effectLst/>
                          <a:latin typeface="Montserrat" pitchFamily="2" charset="77"/>
                          <a:ea typeface="+mn-ea"/>
                          <a:cs typeface="+mn-cs"/>
                        </a:rPr>
                        <a:t>Qian Tan</a:t>
                      </a:r>
                    </a:p>
                  </a:txBody>
                  <a:tcPr marL="68580" marR="68580" marT="0" marB="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0" i="0" kern="1200" dirty="0">
                          <a:solidFill>
                            <a:srgbClr val="1C2450"/>
                          </a:solidFill>
                          <a:effectLst/>
                          <a:latin typeface="Montserrat" pitchFamily="2" charset="77"/>
                          <a:ea typeface="+mn-ea"/>
                          <a:cs typeface="+mn-cs"/>
                        </a:rPr>
                        <a:t>Bay Area Environmental Research Institute/NASA Ames, USA</a:t>
                      </a:r>
                    </a:p>
                  </a:txBody>
                  <a:tcPr marL="68580" marR="68580" marT="0" marB="0"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328948992"/>
                  </a:ext>
                </a:extLst>
              </a:tr>
              <a:tr h="301752">
                <a:tc>
                  <a:txBody>
                    <a:bodyPr/>
                    <a:lstStyle/>
                    <a:p>
                      <a:pPr marL="0" marR="0" algn="r">
                        <a:lnSpc>
                          <a:spcPct val="115000"/>
                        </a:lnSpc>
                        <a:spcBef>
                          <a:spcPts val="0"/>
                        </a:spcBef>
                        <a:spcAft>
                          <a:spcPts val="0"/>
                        </a:spcAft>
                      </a:pPr>
                      <a:r>
                        <a:rPr lang="en-US" sz="1200" b="1" i="0" kern="1200" dirty="0">
                          <a:solidFill>
                            <a:srgbClr val="1C2450"/>
                          </a:solidFill>
                          <a:effectLst/>
                          <a:latin typeface="Montserrat" pitchFamily="2" charset="77"/>
                          <a:ea typeface="+mn-ea"/>
                          <a:cs typeface="+mn-cs"/>
                        </a:rPr>
                        <a:t>Ghassan Taha</a:t>
                      </a:r>
                    </a:p>
                  </a:txBody>
                  <a:tcPr marL="68580" marR="68580" marT="0" marB="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0" i="0" kern="1200" dirty="0">
                          <a:solidFill>
                            <a:srgbClr val="1C2450"/>
                          </a:solidFill>
                          <a:effectLst/>
                          <a:latin typeface="Montserrat" pitchFamily="2" charset="77"/>
                          <a:ea typeface="+mn-ea"/>
                          <a:cs typeface="+mn-cs"/>
                        </a:rPr>
                        <a:t>USRA/NASA Goddard Space Flight Center, USA</a:t>
                      </a:r>
                    </a:p>
                  </a:txBody>
                  <a:tcPr marL="68580" marR="68580" marT="0" marB="0"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684213001"/>
                  </a:ext>
                </a:extLst>
              </a:tr>
              <a:tr h="301752">
                <a:tc>
                  <a:txBody>
                    <a:bodyPr/>
                    <a:lstStyle/>
                    <a:p>
                      <a:pPr marL="0" marR="0" algn="r">
                        <a:lnSpc>
                          <a:spcPct val="115000"/>
                        </a:lnSpc>
                        <a:spcBef>
                          <a:spcPts val="0"/>
                        </a:spcBef>
                        <a:spcAft>
                          <a:spcPts val="0"/>
                        </a:spcAft>
                      </a:pPr>
                      <a:r>
                        <a:rPr lang="en-US" sz="1200" b="1" i="0" kern="1200" dirty="0">
                          <a:solidFill>
                            <a:srgbClr val="1C2450"/>
                          </a:solidFill>
                          <a:effectLst/>
                          <a:latin typeface="Montserrat" pitchFamily="2" charset="77"/>
                          <a:ea typeface="+mn-ea"/>
                          <a:cs typeface="+mn-cs"/>
                        </a:rPr>
                        <a:t>Michel Santee</a:t>
                      </a:r>
                    </a:p>
                  </a:txBody>
                  <a:tcPr marL="68580" marR="68580" marT="0" marB="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0" i="0" kern="1200" dirty="0">
                          <a:solidFill>
                            <a:srgbClr val="1C2450"/>
                          </a:solidFill>
                          <a:effectLst/>
                          <a:latin typeface="Montserrat" pitchFamily="2" charset="77"/>
                          <a:ea typeface="+mn-ea"/>
                          <a:cs typeface="+mn-cs"/>
                        </a:rPr>
                        <a:t>Jet Propulsion Laboratory, USA</a:t>
                      </a:r>
                    </a:p>
                  </a:txBody>
                  <a:tcPr marL="68580" marR="68580" marT="0" marB="0"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780141232"/>
                  </a:ext>
                </a:extLst>
              </a:tr>
              <a:tr h="301752">
                <a:tc>
                  <a:txBody>
                    <a:bodyPr/>
                    <a:lstStyle/>
                    <a:p>
                      <a:pPr marL="0" marR="0" algn="r">
                        <a:lnSpc>
                          <a:spcPct val="115000"/>
                        </a:lnSpc>
                        <a:spcBef>
                          <a:spcPts val="0"/>
                        </a:spcBef>
                        <a:spcAft>
                          <a:spcPts val="0"/>
                        </a:spcAft>
                      </a:pPr>
                      <a:r>
                        <a:rPr lang="en-US" sz="1200" b="1" i="0" kern="1200" dirty="0" err="1">
                          <a:solidFill>
                            <a:srgbClr val="1C2450"/>
                          </a:solidFill>
                          <a:effectLst/>
                          <a:latin typeface="Montserrat" pitchFamily="2" charset="77"/>
                          <a:ea typeface="+mn-ea"/>
                          <a:cs typeface="+mn-cs"/>
                        </a:rPr>
                        <a:t>Xiaohua</a:t>
                      </a:r>
                      <a:r>
                        <a:rPr lang="en-US" sz="1200" b="1" i="0" kern="1200" dirty="0">
                          <a:solidFill>
                            <a:srgbClr val="1C2450"/>
                          </a:solidFill>
                          <a:effectLst/>
                          <a:latin typeface="Montserrat" pitchFamily="2" charset="77"/>
                          <a:ea typeface="+mn-ea"/>
                          <a:cs typeface="+mn-cs"/>
                        </a:rPr>
                        <a:t> Pan</a:t>
                      </a:r>
                    </a:p>
                  </a:txBody>
                  <a:tcPr marL="68580" marR="68580" marT="0" marB="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indent="0" algn="l" defTabSz="914391" rtl="0" eaLnBrk="1" fontAlgn="auto" latinLnBrk="0" hangingPunct="1">
                        <a:lnSpc>
                          <a:spcPct val="115000"/>
                        </a:lnSpc>
                        <a:spcBef>
                          <a:spcPts val="0"/>
                        </a:spcBef>
                        <a:spcAft>
                          <a:spcPts val="0"/>
                        </a:spcAft>
                        <a:buClrTx/>
                        <a:buSzTx/>
                        <a:buFontTx/>
                        <a:buNone/>
                        <a:tabLst/>
                        <a:defRPr/>
                      </a:pPr>
                      <a:r>
                        <a:rPr lang="en-US" sz="1200" b="0" i="0" kern="1200" dirty="0">
                          <a:solidFill>
                            <a:srgbClr val="1C2450"/>
                          </a:solidFill>
                          <a:effectLst/>
                          <a:latin typeface="Montserrat" pitchFamily="2" charset="77"/>
                          <a:ea typeface="+mn-ea"/>
                          <a:cs typeface="+mn-cs"/>
                        </a:rPr>
                        <a:t>ADNET/NASA GSFC, USA</a:t>
                      </a:r>
                    </a:p>
                  </a:txBody>
                  <a:tcPr marL="68580" marR="68580" marT="0" marB="0"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9164369"/>
                  </a:ext>
                </a:extLst>
              </a:tr>
            </a:tbl>
          </a:graphicData>
        </a:graphic>
      </p:graphicFrame>
      <p:sp>
        <p:nvSpPr>
          <p:cNvPr id="15" name="TextBox 14">
            <a:extLst>
              <a:ext uri="{FF2B5EF4-FFF2-40B4-BE49-F238E27FC236}">
                <a16:creationId xmlns:a16="http://schemas.microsoft.com/office/drawing/2014/main" id="{49AB813C-7045-D74B-BF4E-6CBC624C0246}"/>
              </a:ext>
            </a:extLst>
          </p:cNvPr>
          <p:cNvSpPr txBox="1"/>
          <p:nvPr/>
        </p:nvSpPr>
        <p:spPr>
          <a:xfrm>
            <a:off x="726734" y="4382378"/>
            <a:ext cx="6705600" cy="1777410"/>
          </a:xfrm>
          <a:prstGeom prst="rect">
            <a:avLst/>
          </a:prstGeom>
          <a:noFill/>
          <a:ln>
            <a:noFill/>
          </a:ln>
        </p:spPr>
        <p:txBody>
          <a:bodyPr wrap="square" rtlCol="0">
            <a:spAutoFit/>
          </a:bodyPr>
          <a:lstStyle/>
          <a:p>
            <a:pPr>
              <a:spcAft>
                <a:spcPts val="300"/>
              </a:spcAft>
            </a:pPr>
            <a:r>
              <a:rPr lang="en-US" sz="1200" b="1" dirty="0">
                <a:solidFill>
                  <a:srgbClr val="1C2450"/>
                </a:solidFill>
                <a:latin typeface="Montserrat" pitchFamily="2" charset="77"/>
              </a:rPr>
              <a:t>Acknowledgment:</a:t>
            </a:r>
            <a:r>
              <a:rPr lang="en-US" sz="1200" dirty="0">
                <a:solidFill>
                  <a:srgbClr val="1C2450"/>
                </a:solidFill>
                <a:latin typeface="Montserrat" pitchFamily="2" charset="77"/>
              </a:rPr>
              <a:t> </a:t>
            </a:r>
          </a:p>
          <a:p>
            <a:pPr marL="171450" indent="-171450">
              <a:spcAft>
                <a:spcPts val="300"/>
              </a:spcAft>
              <a:buClr>
                <a:srgbClr val="0038A3"/>
              </a:buClr>
              <a:buFont typeface="Wingdings" pitchFamily="2" charset="2"/>
              <a:buChar char="§"/>
            </a:pPr>
            <a:r>
              <a:rPr lang="en-US" sz="1000" dirty="0">
                <a:solidFill>
                  <a:srgbClr val="1C2450"/>
                </a:solidFill>
                <a:latin typeface="Montserrat" pitchFamily="2" charset="77"/>
              </a:rPr>
              <a:t>NASA Earth Science programs for funding support</a:t>
            </a:r>
          </a:p>
          <a:p>
            <a:pPr marL="171450" indent="-171450">
              <a:spcAft>
                <a:spcPts val="300"/>
              </a:spcAft>
              <a:buClr>
                <a:srgbClr val="0038A3"/>
              </a:buClr>
              <a:buFont typeface="Wingdings" pitchFamily="2" charset="2"/>
              <a:buChar char="§"/>
            </a:pPr>
            <a:r>
              <a:rPr lang="en-US" sz="1000" dirty="0">
                <a:solidFill>
                  <a:srgbClr val="1C2450"/>
                </a:solidFill>
                <a:latin typeface="Montserrat" pitchFamily="2" charset="77"/>
              </a:rPr>
              <a:t>Valentina Aquila, Peter </a:t>
            </a:r>
            <a:r>
              <a:rPr lang="en-US" sz="1000" dirty="0" err="1">
                <a:solidFill>
                  <a:srgbClr val="1C2450"/>
                </a:solidFill>
                <a:latin typeface="Montserrat" pitchFamily="2" charset="77"/>
              </a:rPr>
              <a:t>Colarco</a:t>
            </a:r>
            <a:r>
              <a:rPr lang="en-US" sz="1000" dirty="0">
                <a:solidFill>
                  <a:srgbClr val="1C2450"/>
                </a:solidFill>
                <a:latin typeface="Montserrat" pitchFamily="2" charset="77"/>
              </a:rPr>
              <a:t>, and Mike </a:t>
            </a:r>
            <a:r>
              <a:rPr lang="en-US" sz="1000" dirty="0" err="1">
                <a:solidFill>
                  <a:srgbClr val="1C2450"/>
                </a:solidFill>
                <a:latin typeface="Montserrat" pitchFamily="2" charset="77"/>
              </a:rPr>
              <a:t>Manyin</a:t>
            </a:r>
            <a:r>
              <a:rPr lang="en-US" sz="1000" dirty="0">
                <a:solidFill>
                  <a:srgbClr val="1C2450"/>
                </a:solidFill>
                <a:latin typeface="Montserrat" pitchFamily="2" charset="77"/>
              </a:rPr>
              <a:t> for modeling help</a:t>
            </a:r>
          </a:p>
          <a:p>
            <a:pPr marL="171450" indent="-171450">
              <a:spcAft>
                <a:spcPts val="300"/>
              </a:spcAft>
              <a:buClr>
                <a:srgbClr val="0038A3"/>
              </a:buClr>
              <a:buFont typeface="Wingdings" pitchFamily="2" charset="2"/>
              <a:buChar char="§"/>
            </a:pPr>
            <a:r>
              <a:rPr lang="en-US" sz="1000" dirty="0">
                <a:solidFill>
                  <a:srgbClr val="1C2450"/>
                </a:solidFill>
                <a:latin typeface="Montserrat" pitchFamily="2" charset="77"/>
              </a:rPr>
              <a:t>University of Saskatchewan group (Landon Rieger, Adam Bourassa, Doug </a:t>
            </a:r>
            <a:r>
              <a:rPr lang="en-US" sz="1000" dirty="0" err="1">
                <a:solidFill>
                  <a:srgbClr val="1C2450"/>
                </a:solidFill>
                <a:latin typeface="Montserrat" pitchFamily="2" charset="77"/>
              </a:rPr>
              <a:t>Degenstein</a:t>
            </a:r>
            <a:r>
              <a:rPr lang="en-US" sz="1000" dirty="0">
                <a:solidFill>
                  <a:srgbClr val="1C2450"/>
                </a:solidFill>
                <a:latin typeface="Montserrat" pitchFamily="2" charset="77"/>
              </a:rPr>
              <a:t>) for L3 OSIRIS aerosol data</a:t>
            </a:r>
          </a:p>
          <a:p>
            <a:pPr marL="171450" indent="-171450">
              <a:spcAft>
                <a:spcPts val="300"/>
              </a:spcAft>
              <a:buClr>
                <a:srgbClr val="0038A3"/>
              </a:buClr>
              <a:buFont typeface="Wingdings" pitchFamily="2" charset="2"/>
              <a:buChar char="§"/>
            </a:pPr>
            <a:r>
              <a:rPr lang="en-US" sz="1000" dirty="0">
                <a:solidFill>
                  <a:srgbClr val="1C2450"/>
                </a:solidFill>
                <a:latin typeface="Montserrat" pitchFamily="2" charset="77"/>
              </a:rPr>
              <a:t>NASA Langley CALIPSO team (Jay Kar, David Winker) for L3 stratospheric aerosol data</a:t>
            </a:r>
          </a:p>
          <a:p>
            <a:pPr marL="171450" indent="-171450">
              <a:spcAft>
                <a:spcPts val="300"/>
              </a:spcAft>
              <a:buClr>
                <a:srgbClr val="0038A3"/>
              </a:buClr>
              <a:buFont typeface="Wingdings" pitchFamily="2" charset="2"/>
              <a:buChar char="§"/>
            </a:pPr>
            <a:r>
              <a:rPr lang="en-US" sz="1000" dirty="0">
                <a:solidFill>
                  <a:srgbClr val="1C2450"/>
                </a:solidFill>
                <a:latin typeface="Montserrat" pitchFamily="2" charset="77"/>
              </a:rPr>
              <a:t>University of Bremen group (John Burrows et al.) for L3 SCIAMACHY aerosol data</a:t>
            </a:r>
          </a:p>
          <a:p>
            <a:pPr marL="171450" indent="-171450">
              <a:spcAft>
                <a:spcPts val="300"/>
              </a:spcAft>
              <a:buClr>
                <a:srgbClr val="0038A3"/>
              </a:buClr>
              <a:buFont typeface="Wingdings" pitchFamily="2" charset="2"/>
              <a:buChar char="§"/>
            </a:pPr>
            <a:r>
              <a:rPr lang="en-US" sz="1000" dirty="0">
                <a:solidFill>
                  <a:srgbClr val="1C2450"/>
                </a:solidFill>
                <a:latin typeface="Montserrat" pitchFamily="2" charset="77"/>
              </a:rPr>
              <a:t>NCAR MOPITT team for tropospheric CO profile data</a:t>
            </a:r>
          </a:p>
          <a:p>
            <a:pPr marL="171450" indent="-171450">
              <a:spcAft>
                <a:spcPts val="300"/>
              </a:spcAft>
              <a:buClr>
                <a:srgbClr val="0038A3"/>
              </a:buClr>
              <a:buFont typeface="Wingdings" pitchFamily="2" charset="2"/>
              <a:buChar char="§"/>
            </a:pPr>
            <a:r>
              <a:rPr lang="en-US" sz="1000" dirty="0">
                <a:solidFill>
                  <a:srgbClr val="1C2450"/>
                </a:solidFill>
                <a:latin typeface="Montserrat" pitchFamily="2" charset="77"/>
              </a:rPr>
              <a:t>NASA Goddard Earth Sciences Data and Information Services (GES DISC) for data portal</a:t>
            </a:r>
          </a:p>
        </p:txBody>
      </p:sp>
      <p:sp>
        <p:nvSpPr>
          <p:cNvPr id="3" name="TextBox 2">
            <a:extLst>
              <a:ext uri="{FF2B5EF4-FFF2-40B4-BE49-F238E27FC236}">
                <a16:creationId xmlns:a16="http://schemas.microsoft.com/office/drawing/2014/main" id="{7FB023A3-2060-454D-828A-619BC4503F57}"/>
              </a:ext>
            </a:extLst>
          </p:cNvPr>
          <p:cNvSpPr txBox="1"/>
          <p:nvPr/>
        </p:nvSpPr>
        <p:spPr>
          <a:xfrm>
            <a:off x="726734" y="6248400"/>
            <a:ext cx="10779466" cy="276999"/>
          </a:xfrm>
          <a:prstGeom prst="rect">
            <a:avLst/>
          </a:prstGeom>
          <a:solidFill>
            <a:srgbClr val="3C48A1"/>
          </a:solidFill>
        </p:spPr>
        <p:txBody>
          <a:bodyPr wrap="square" rtlCol="0">
            <a:spAutoFit/>
          </a:bodyPr>
          <a:lstStyle/>
          <a:p>
            <a:pPr algn="ctr"/>
            <a:r>
              <a:rPr lang="en-US" sz="1200" b="1" dirty="0">
                <a:solidFill>
                  <a:schemeClr val="bg1"/>
                </a:solidFill>
                <a:latin typeface="Avenir Book" panose="02000503020000020003" pitchFamily="2" charset="0"/>
              </a:rPr>
              <a:t>SAGE III/ISS Science Team Meeting  |  November 5, 2021</a:t>
            </a:r>
          </a:p>
        </p:txBody>
      </p:sp>
      <p:sp>
        <p:nvSpPr>
          <p:cNvPr id="4" name="TextBox 3">
            <a:extLst>
              <a:ext uri="{FF2B5EF4-FFF2-40B4-BE49-F238E27FC236}">
                <a16:creationId xmlns:a16="http://schemas.microsoft.com/office/drawing/2014/main" id="{EF6F5B1C-AF72-A34D-B95E-FCBB77A82B7B}"/>
              </a:ext>
            </a:extLst>
          </p:cNvPr>
          <p:cNvSpPr txBox="1"/>
          <p:nvPr/>
        </p:nvSpPr>
        <p:spPr>
          <a:xfrm>
            <a:off x="7948521" y="2381894"/>
            <a:ext cx="3505200" cy="2889189"/>
          </a:xfrm>
          <a:prstGeom prst="rect">
            <a:avLst/>
          </a:prstGeom>
          <a:noFill/>
          <a:ln>
            <a:solidFill>
              <a:srgbClr val="4650BB"/>
            </a:solidFill>
          </a:ln>
        </p:spPr>
        <p:txBody>
          <a:bodyPr wrap="square" rtlCol="0" anchor="ctr" anchorCtr="0">
            <a:spAutoFit/>
          </a:bodyPr>
          <a:lstStyle/>
          <a:p>
            <a:pPr algn="ctr" fontAlgn="ctr">
              <a:lnSpc>
                <a:spcPct val="115000"/>
              </a:lnSpc>
            </a:pPr>
            <a:r>
              <a:rPr lang="en-US" sz="1400" b="1" dirty="0">
                <a:solidFill>
                  <a:srgbClr val="0038A3"/>
                </a:solidFill>
                <a:latin typeface="Montserrat" pitchFamily="2" charset="77"/>
              </a:rPr>
              <a:t>This work is in progress in the context of the following projects:</a:t>
            </a:r>
            <a:endParaRPr lang="en-US" sz="1400" dirty="0">
              <a:latin typeface="Arial" panose="020B0604020202020204" pitchFamily="34" charset="0"/>
            </a:endParaRPr>
          </a:p>
          <a:p>
            <a:pPr marL="285750" indent="-285750">
              <a:lnSpc>
                <a:spcPct val="115000"/>
              </a:lnSpc>
              <a:buFont typeface="Wingdings" pitchFamily="2" charset="2"/>
              <a:buChar char="§"/>
            </a:pPr>
            <a:endParaRPr lang="en-US" sz="1400" dirty="0">
              <a:solidFill>
                <a:srgbClr val="1C2450"/>
              </a:solidFill>
              <a:latin typeface="Montserrat" pitchFamily="2" charset="77"/>
            </a:endParaRPr>
          </a:p>
          <a:p>
            <a:pPr marL="285750" indent="-285750">
              <a:lnSpc>
                <a:spcPct val="115000"/>
              </a:lnSpc>
              <a:buClr>
                <a:srgbClr val="0038A3"/>
              </a:buClr>
              <a:buFont typeface="Wingdings" pitchFamily="2" charset="2"/>
              <a:buChar char="§"/>
            </a:pPr>
            <a:r>
              <a:rPr lang="en-US" sz="1300" b="1" i="1" dirty="0">
                <a:solidFill>
                  <a:srgbClr val="1C2450"/>
                </a:solidFill>
                <a:latin typeface="Montserrat" pitchFamily="2" charset="77"/>
              </a:rPr>
              <a:t>Aura:</a:t>
            </a:r>
            <a:r>
              <a:rPr lang="en-US" sz="1300" dirty="0">
                <a:solidFill>
                  <a:srgbClr val="1C2450"/>
                </a:solidFill>
                <a:latin typeface="Montserrat" pitchFamily="2" charset="77"/>
              </a:rPr>
              <a:t> “Effects of the Asian summer monsoon dynamics on aerosol composition and interannual variability in the UTLS”</a:t>
            </a:r>
          </a:p>
          <a:p>
            <a:pPr marL="285750" indent="-285750">
              <a:lnSpc>
                <a:spcPct val="115000"/>
              </a:lnSpc>
              <a:buClr>
                <a:srgbClr val="0038A3"/>
              </a:buClr>
              <a:buFont typeface="Wingdings" pitchFamily="2" charset="2"/>
              <a:buChar char="§"/>
            </a:pPr>
            <a:endParaRPr lang="en-US" sz="1300" dirty="0">
              <a:latin typeface="Arial" panose="020B0604020202020204" pitchFamily="34" charset="0"/>
            </a:endParaRPr>
          </a:p>
          <a:p>
            <a:pPr marL="285750" indent="-285750">
              <a:lnSpc>
                <a:spcPct val="115000"/>
              </a:lnSpc>
              <a:buClr>
                <a:srgbClr val="0038A3"/>
              </a:buClr>
              <a:buFont typeface="Wingdings" pitchFamily="2" charset="2"/>
              <a:buChar char="§"/>
            </a:pPr>
            <a:r>
              <a:rPr lang="en-US" sz="1300" b="1" i="1" dirty="0">
                <a:solidFill>
                  <a:srgbClr val="1C2450"/>
                </a:solidFill>
                <a:latin typeface="Montserrat" pitchFamily="2" charset="77"/>
              </a:rPr>
              <a:t>SAGE III/ISS: </a:t>
            </a:r>
            <a:r>
              <a:rPr lang="en-US" sz="1300" dirty="0">
                <a:solidFill>
                  <a:srgbClr val="1C2450"/>
                </a:solidFill>
                <a:latin typeface="Montserrat" pitchFamily="2" charset="77"/>
              </a:rPr>
              <a:t>Leveraging the Aura project effort to assess the long-term, vertically resolved changes of aerosols in the UTLS</a:t>
            </a:r>
            <a:endParaRPr lang="en-US" sz="1300" dirty="0">
              <a:latin typeface="Arial" panose="020B0604020202020204" pitchFamily="34" charset="0"/>
            </a:endParaRPr>
          </a:p>
        </p:txBody>
      </p:sp>
    </p:spTree>
    <p:extLst>
      <p:ext uri="{BB962C8B-B14F-4D97-AF65-F5344CB8AC3E}">
        <p14:creationId xmlns:p14="http://schemas.microsoft.com/office/powerpoint/2010/main" val="2157040940"/>
      </p:ext>
    </p:extLst>
  </p:cSld>
  <p:clrMapOvr>
    <a:masterClrMapping/>
  </p:clrMapOvr>
  <mc:AlternateContent xmlns:mc="http://schemas.openxmlformats.org/markup-compatibility/2006" xmlns:p14="http://schemas.microsoft.com/office/powerpoint/2010/main">
    <mc:Choice Requires="p14">
      <p:transition spd="slow" p14:dur="2000" advTm="5897"/>
    </mc:Choice>
    <mc:Fallback xmlns="">
      <p:transition spd="slow" advTm="589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10;&#10;Description automatically generated">
            <a:extLst>
              <a:ext uri="{FF2B5EF4-FFF2-40B4-BE49-F238E27FC236}">
                <a16:creationId xmlns:a16="http://schemas.microsoft.com/office/drawing/2014/main" id="{0B323D50-D40E-E442-A36E-12FABA2301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3505201"/>
            <a:ext cx="4114800" cy="2024743"/>
          </a:xfrm>
          <a:prstGeom prst="rect">
            <a:avLst/>
          </a:prstGeom>
        </p:spPr>
      </p:pic>
      <p:sp>
        <p:nvSpPr>
          <p:cNvPr id="2" name="Title 1">
            <a:extLst>
              <a:ext uri="{FF2B5EF4-FFF2-40B4-BE49-F238E27FC236}">
                <a16:creationId xmlns:a16="http://schemas.microsoft.com/office/drawing/2014/main" id="{1E4EF16D-975D-1748-A2FF-39414472D0F3}"/>
              </a:ext>
            </a:extLst>
          </p:cNvPr>
          <p:cNvSpPr>
            <a:spLocks noGrp="1"/>
          </p:cNvSpPr>
          <p:nvPr>
            <p:ph type="title"/>
          </p:nvPr>
        </p:nvSpPr>
        <p:spPr>
          <a:xfrm>
            <a:off x="609600" y="274637"/>
            <a:ext cx="10972800" cy="871147"/>
          </a:xfrm>
        </p:spPr>
        <p:txBody>
          <a:bodyPr>
            <a:noAutofit/>
          </a:bodyPr>
          <a:lstStyle/>
          <a:p>
            <a:r>
              <a:rPr lang="en-US" sz="2400" dirty="0"/>
              <a:t>Similarities and contrasts between vertical profiles of CO50 tracer and MOPITT CO and between Aug 2012 and Aug 2015</a:t>
            </a:r>
          </a:p>
        </p:txBody>
      </p:sp>
      <p:sp>
        <p:nvSpPr>
          <p:cNvPr id="3" name="Slide Number Placeholder 2">
            <a:extLst>
              <a:ext uri="{FF2B5EF4-FFF2-40B4-BE49-F238E27FC236}">
                <a16:creationId xmlns:a16="http://schemas.microsoft.com/office/drawing/2014/main" id="{0CAB38BC-A85B-6F44-8214-5293FD7630EE}"/>
              </a:ext>
            </a:extLst>
          </p:cNvPr>
          <p:cNvSpPr>
            <a:spLocks noGrp="1"/>
          </p:cNvSpPr>
          <p:nvPr>
            <p:ph type="sldNum" sz="quarter" idx="12"/>
          </p:nvPr>
        </p:nvSpPr>
        <p:spPr/>
        <p:txBody>
          <a:bodyPr/>
          <a:lstStyle/>
          <a:p>
            <a:fld id="{BD07622D-11D0-4D17-AFC4-64773C8D9EF7}" type="slidenum">
              <a:rPr lang="en-US" smtClean="0"/>
              <a:pPr/>
              <a:t>10</a:t>
            </a:fld>
            <a:endParaRPr lang="en-US" sz="1000" dirty="0"/>
          </a:p>
        </p:txBody>
      </p:sp>
      <p:pic>
        <p:nvPicPr>
          <p:cNvPr id="13" name="Picture 12" descr="Chart&#10;&#10;Description automatically generated">
            <a:extLst>
              <a:ext uri="{FF2B5EF4-FFF2-40B4-BE49-F238E27FC236}">
                <a16:creationId xmlns:a16="http://schemas.microsoft.com/office/drawing/2014/main" id="{82E2629D-4748-044E-B3CC-F7DDB1E9F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3513119"/>
            <a:ext cx="4114800" cy="2024743"/>
          </a:xfrm>
          <a:prstGeom prst="rect">
            <a:avLst/>
          </a:prstGeom>
        </p:spPr>
      </p:pic>
      <p:sp>
        <p:nvSpPr>
          <p:cNvPr id="16" name="TextBox 15">
            <a:extLst>
              <a:ext uri="{FF2B5EF4-FFF2-40B4-BE49-F238E27FC236}">
                <a16:creationId xmlns:a16="http://schemas.microsoft.com/office/drawing/2014/main" id="{A3918495-3BBA-314B-9EDC-2A73E028431A}"/>
              </a:ext>
            </a:extLst>
          </p:cNvPr>
          <p:cNvSpPr txBox="1"/>
          <p:nvPr/>
        </p:nvSpPr>
        <p:spPr>
          <a:xfrm>
            <a:off x="850886" y="3629055"/>
            <a:ext cx="1428596" cy="261610"/>
          </a:xfrm>
          <a:prstGeom prst="rect">
            <a:avLst/>
          </a:prstGeom>
          <a:solidFill>
            <a:schemeClr val="bg1">
              <a:alpha val="49910"/>
            </a:schemeClr>
          </a:solidFill>
        </p:spPr>
        <p:txBody>
          <a:bodyPr wrap="none" rtlCol="0">
            <a:spAutoFit/>
          </a:bodyPr>
          <a:lstStyle/>
          <a:p>
            <a:r>
              <a:rPr lang="en-US" sz="1100" b="1" dirty="0">
                <a:latin typeface="Arial" panose="020B0604020202020204" pitchFamily="34" charset="0"/>
                <a:cs typeface="Arial" panose="020B0604020202020204" pitchFamily="34" charset="0"/>
              </a:rPr>
              <a:t>GEOS CO50 tracer</a:t>
            </a:r>
          </a:p>
        </p:txBody>
      </p:sp>
      <p:pic>
        <p:nvPicPr>
          <p:cNvPr id="11" name="Picture 10" descr="Chart&#10;&#10;Description automatically generated">
            <a:extLst>
              <a:ext uri="{FF2B5EF4-FFF2-40B4-BE49-F238E27FC236}">
                <a16:creationId xmlns:a16="http://schemas.microsoft.com/office/drawing/2014/main" id="{E3B1402A-07B8-9548-935F-58A21F142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505200"/>
            <a:ext cx="4114800" cy="2024743"/>
          </a:xfrm>
          <a:prstGeom prst="rect">
            <a:avLst/>
          </a:prstGeom>
        </p:spPr>
      </p:pic>
      <p:sp>
        <p:nvSpPr>
          <p:cNvPr id="17" name="TextBox 16">
            <a:extLst>
              <a:ext uri="{FF2B5EF4-FFF2-40B4-BE49-F238E27FC236}">
                <a16:creationId xmlns:a16="http://schemas.microsoft.com/office/drawing/2014/main" id="{51014E5A-0EB8-7B47-AF4F-A3C0CDE962B4}"/>
              </a:ext>
            </a:extLst>
          </p:cNvPr>
          <p:cNvSpPr txBox="1"/>
          <p:nvPr/>
        </p:nvSpPr>
        <p:spPr>
          <a:xfrm rot="16200000">
            <a:off x="-232662" y="4230558"/>
            <a:ext cx="965714" cy="276999"/>
          </a:xfrm>
          <a:prstGeom prst="rect">
            <a:avLst/>
          </a:prstGeom>
          <a:solidFill>
            <a:schemeClr val="bg1">
              <a:alpha val="49910"/>
            </a:schemeClr>
          </a:solidFill>
        </p:spPr>
        <p:txBody>
          <a:bodyPr wrap="none" rtlCol="0">
            <a:spAutoFit/>
          </a:bodyPr>
          <a:lstStyle/>
          <a:p>
            <a:pPr algn="ctr"/>
            <a:r>
              <a:rPr lang="en-US" sz="1200" b="1" dirty="0">
                <a:latin typeface="Corbel" panose="020B0503020204020204" pitchFamily="34" charset="0"/>
                <a:cs typeface="Arial" panose="020B0604020202020204" pitchFamily="34" charset="0"/>
              </a:rPr>
              <a:t>MOPITT CO</a:t>
            </a:r>
          </a:p>
        </p:txBody>
      </p:sp>
      <p:sp>
        <p:nvSpPr>
          <p:cNvPr id="18" name="TextBox 17">
            <a:extLst>
              <a:ext uri="{FF2B5EF4-FFF2-40B4-BE49-F238E27FC236}">
                <a16:creationId xmlns:a16="http://schemas.microsoft.com/office/drawing/2014/main" id="{237BBD4A-BFAC-DF48-8739-40AF49BDEA8F}"/>
              </a:ext>
            </a:extLst>
          </p:cNvPr>
          <p:cNvSpPr txBox="1"/>
          <p:nvPr/>
        </p:nvSpPr>
        <p:spPr>
          <a:xfrm rot="16200000">
            <a:off x="-229551" y="2223045"/>
            <a:ext cx="959493" cy="276999"/>
          </a:xfrm>
          <a:prstGeom prst="rect">
            <a:avLst/>
          </a:prstGeom>
          <a:solidFill>
            <a:schemeClr val="bg1">
              <a:alpha val="49910"/>
            </a:schemeClr>
          </a:solidFill>
        </p:spPr>
        <p:txBody>
          <a:bodyPr wrap="none" rtlCol="0">
            <a:spAutoFit/>
          </a:bodyPr>
          <a:lstStyle/>
          <a:p>
            <a:pPr algn="ctr"/>
            <a:r>
              <a:rPr lang="en-US" sz="1200" b="1" dirty="0">
                <a:latin typeface="Corbel" panose="020B0503020204020204" pitchFamily="34" charset="0"/>
                <a:cs typeface="Arial" panose="020B0604020202020204" pitchFamily="34" charset="0"/>
              </a:rPr>
              <a:t>GEOS CO50</a:t>
            </a:r>
          </a:p>
        </p:txBody>
      </p:sp>
      <p:sp>
        <p:nvSpPr>
          <p:cNvPr id="20" name="TextBox 19">
            <a:extLst>
              <a:ext uri="{FF2B5EF4-FFF2-40B4-BE49-F238E27FC236}">
                <a16:creationId xmlns:a16="http://schemas.microsoft.com/office/drawing/2014/main" id="{1072A073-4308-BD4D-9509-27D13A53046B}"/>
              </a:ext>
            </a:extLst>
          </p:cNvPr>
          <p:cNvSpPr txBox="1"/>
          <p:nvPr/>
        </p:nvSpPr>
        <p:spPr>
          <a:xfrm>
            <a:off x="1363300" y="1229988"/>
            <a:ext cx="2358018" cy="307777"/>
          </a:xfrm>
          <a:prstGeom prst="rect">
            <a:avLst/>
          </a:prstGeom>
          <a:solidFill>
            <a:schemeClr val="bg1">
              <a:alpha val="49910"/>
            </a:schemeClr>
          </a:solidFill>
        </p:spPr>
        <p:txBody>
          <a:bodyPr wrap="none" rtlCol="0">
            <a:spAutoFit/>
          </a:bodyPr>
          <a:lstStyle/>
          <a:p>
            <a:pPr algn="ctr"/>
            <a:r>
              <a:rPr lang="en-US" sz="1400" b="1" dirty="0">
                <a:latin typeface="Corbel" panose="020B0503020204020204" pitchFamily="34" charset="0"/>
                <a:cs typeface="Arial" panose="020B0604020202020204" pitchFamily="34" charset="0"/>
              </a:rPr>
              <a:t>August 2012, </a:t>
            </a:r>
            <a:r>
              <a:rPr lang="en-US" sz="1400" b="1" dirty="0" err="1">
                <a:latin typeface="Corbel" panose="020B0503020204020204" pitchFamily="34" charset="0"/>
                <a:cs typeface="Arial" panose="020B0604020202020204" pitchFamily="34" charset="0"/>
              </a:rPr>
              <a:t>lon</a:t>
            </a:r>
            <a:r>
              <a:rPr lang="en-US" sz="1400" b="1" dirty="0">
                <a:latin typeface="Corbel" panose="020B0503020204020204" pitchFamily="34" charset="0"/>
                <a:cs typeface="Arial" panose="020B0604020202020204" pitchFamily="34" charset="0"/>
              </a:rPr>
              <a:t>-prs 15-40N</a:t>
            </a:r>
          </a:p>
        </p:txBody>
      </p:sp>
      <p:sp>
        <p:nvSpPr>
          <p:cNvPr id="21" name="TextBox 20">
            <a:extLst>
              <a:ext uri="{FF2B5EF4-FFF2-40B4-BE49-F238E27FC236}">
                <a16:creationId xmlns:a16="http://schemas.microsoft.com/office/drawing/2014/main" id="{A2EA0E22-DDBA-3842-AE6E-10AE5C106791}"/>
              </a:ext>
            </a:extLst>
          </p:cNvPr>
          <p:cNvSpPr txBox="1"/>
          <p:nvPr/>
        </p:nvSpPr>
        <p:spPr>
          <a:xfrm>
            <a:off x="5217974" y="1229989"/>
            <a:ext cx="2356415" cy="307777"/>
          </a:xfrm>
          <a:prstGeom prst="rect">
            <a:avLst/>
          </a:prstGeom>
          <a:solidFill>
            <a:schemeClr val="bg1">
              <a:alpha val="49910"/>
            </a:schemeClr>
          </a:solidFill>
        </p:spPr>
        <p:txBody>
          <a:bodyPr wrap="none" rtlCol="0">
            <a:spAutoFit/>
          </a:bodyPr>
          <a:lstStyle/>
          <a:p>
            <a:pPr algn="ctr"/>
            <a:r>
              <a:rPr lang="en-US" sz="1400" b="1" dirty="0">
                <a:latin typeface="Corbel" panose="020B0503020204020204" pitchFamily="34" charset="0"/>
                <a:cs typeface="Arial" panose="020B0604020202020204" pitchFamily="34" charset="0"/>
              </a:rPr>
              <a:t>August 2015, </a:t>
            </a:r>
            <a:r>
              <a:rPr lang="en-US" sz="1400" b="1" dirty="0" err="1">
                <a:latin typeface="Corbel" panose="020B0503020204020204" pitchFamily="34" charset="0"/>
                <a:cs typeface="Arial" panose="020B0604020202020204" pitchFamily="34" charset="0"/>
              </a:rPr>
              <a:t>lon</a:t>
            </a:r>
            <a:r>
              <a:rPr lang="en-US" sz="1400" b="1" dirty="0">
                <a:latin typeface="Corbel" panose="020B0503020204020204" pitchFamily="34" charset="0"/>
                <a:cs typeface="Arial" panose="020B0604020202020204" pitchFamily="34" charset="0"/>
              </a:rPr>
              <a:t>-prs 15-40N</a:t>
            </a:r>
          </a:p>
        </p:txBody>
      </p:sp>
      <p:sp>
        <p:nvSpPr>
          <p:cNvPr id="22" name="TextBox 21">
            <a:extLst>
              <a:ext uri="{FF2B5EF4-FFF2-40B4-BE49-F238E27FC236}">
                <a16:creationId xmlns:a16="http://schemas.microsoft.com/office/drawing/2014/main" id="{529329D7-BB82-7246-B245-169BD2005387}"/>
              </a:ext>
            </a:extLst>
          </p:cNvPr>
          <p:cNvSpPr txBox="1"/>
          <p:nvPr/>
        </p:nvSpPr>
        <p:spPr>
          <a:xfrm>
            <a:off x="8945970" y="1215807"/>
            <a:ext cx="2619115" cy="307777"/>
          </a:xfrm>
          <a:prstGeom prst="rect">
            <a:avLst/>
          </a:prstGeom>
          <a:solidFill>
            <a:schemeClr val="bg1">
              <a:alpha val="49910"/>
            </a:schemeClr>
          </a:solidFill>
        </p:spPr>
        <p:txBody>
          <a:bodyPr wrap="none" rtlCol="0">
            <a:spAutoFit/>
          </a:bodyPr>
          <a:lstStyle/>
          <a:p>
            <a:pPr algn="ctr"/>
            <a:r>
              <a:rPr lang="en-US" sz="1400" b="1" dirty="0">
                <a:latin typeface="Corbel" panose="020B0503020204020204" pitchFamily="34" charset="0"/>
                <a:cs typeface="Arial" panose="020B0604020202020204" pitchFamily="34" charset="0"/>
              </a:rPr>
              <a:t>August 2015 minus August 2012</a:t>
            </a:r>
          </a:p>
        </p:txBody>
      </p:sp>
      <p:sp>
        <p:nvSpPr>
          <p:cNvPr id="23" name="TextBox 22">
            <a:extLst>
              <a:ext uri="{FF2B5EF4-FFF2-40B4-BE49-F238E27FC236}">
                <a16:creationId xmlns:a16="http://schemas.microsoft.com/office/drawing/2014/main" id="{543BEDB8-C58D-E34D-BD95-B62A4B109D06}"/>
              </a:ext>
            </a:extLst>
          </p:cNvPr>
          <p:cNvSpPr txBox="1"/>
          <p:nvPr/>
        </p:nvSpPr>
        <p:spPr>
          <a:xfrm>
            <a:off x="381000" y="5537862"/>
            <a:ext cx="11353800" cy="1077218"/>
          </a:xfrm>
          <a:prstGeom prst="rect">
            <a:avLst/>
          </a:prstGeom>
          <a:noFill/>
        </p:spPr>
        <p:txBody>
          <a:bodyPr wrap="square" rtlCol="0">
            <a:spAutoFit/>
          </a:bodyPr>
          <a:lstStyle/>
          <a:p>
            <a:pPr marL="285750" indent="-285750">
              <a:buClr>
                <a:srgbClr val="0038A3"/>
              </a:buClr>
              <a:buFont typeface="Wingdings" pitchFamily="2" charset="2"/>
              <a:buChar char="§"/>
            </a:pPr>
            <a:r>
              <a:rPr lang="en-US" sz="1600" dirty="0">
                <a:latin typeface="Corbel" panose="020B0503020204020204" pitchFamily="34" charset="0"/>
              </a:rPr>
              <a:t>GEOS and MOPITT showing strong convective transport patterns over the Asian summer monsoon and North American summer monsoon systems</a:t>
            </a:r>
          </a:p>
          <a:p>
            <a:pPr marL="285750" indent="-285750">
              <a:buClr>
                <a:srgbClr val="0038A3"/>
              </a:buClr>
              <a:buFont typeface="Wingdings" pitchFamily="2" charset="2"/>
              <a:buChar char="§"/>
            </a:pPr>
            <a:r>
              <a:rPr lang="en-US" sz="1600" dirty="0">
                <a:latin typeface="Corbel" panose="020B0503020204020204" pitchFamily="34" charset="0"/>
              </a:rPr>
              <a:t>GEOS shows that the convective transport over Asia is weaker in summer 2015 than in summer 2012, but the horizontal outflow from Asia to the Pacific seems stronger. MOPITT reveal some similar features</a:t>
            </a:r>
          </a:p>
        </p:txBody>
      </p:sp>
      <p:pic>
        <p:nvPicPr>
          <p:cNvPr id="25" name="Picture 24" descr="Diagram&#10;&#10;Description automatically generated with medium confidence">
            <a:extLst>
              <a:ext uri="{FF2B5EF4-FFF2-40B4-BE49-F238E27FC236}">
                <a16:creationId xmlns:a16="http://schemas.microsoft.com/office/drawing/2014/main" id="{87A10120-EB26-E244-B0DF-D338FAD78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200" y="1488376"/>
            <a:ext cx="4114800" cy="2024743"/>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7E7AD6E6-FF10-7B47-979E-706A1CB4D5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9846" y="1474753"/>
            <a:ext cx="4114800" cy="2024743"/>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CB0A89D9-1ECA-FA4A-A9AD-70D4193FBC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042" y="1461130"/>
            <a:ext cx="4114800" cy="2024743"/>
          </a:xfrm>
          <a:prstGeom prst="rect">
            <a:avLst/>
          </a:prstGeom>
        </p:spPr>
      </p:pic>
    </p:spTree>
    <p:extLst>
      <p:ext uri="{BB962C8B-B14F-4D97-AF65-F5344CB8AC3E}">
        <p14:creationId xmlns:p14="http://schemas.microsoft.com/office/powerpoint/2010/main" val="2259978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AF66-9396-5549-95E3-1C4017037C28}"/>
              </a:ext>
            </a:extLst>
          </p:cNvPr>
          <p:cNvSpPr>
            <a:spLocks noGrp="1"/>
          </p:cNvSpPr>
          <p:nvPr>
            <p:ph type="title"/>
          </p:nvPr>
        </p:nvSpPr>
        <p:spPr>
          <a:xfrm>
            <a:off x="609600" y="274637"/>
            <a:ext cx="10972800" cy="1154472"/>
          </a:xfrm>
        </p:spPr>
        <p:txBody>
          <a:bodyPr>
            <a:noAutofit/>
          </a:bodyPr>
          <a:lstStyle/>
          <a:p>
            <a:r>
              <a:rPr lang="en-US" sz="2200" dirty="0"/>
              <a:t>Transport-induced interannual variability in ASMA region, 2005-2018: </a:t>
            </a:r>
            <a:br>
              <a:rPr lang="en-US" sz="2200" dirty="0"/>
            </a:br>
            <a:r>
              <a:rPr lang="en-US" sz="2200" dirty="0"/>
              <a:t>CO50 anomaly in UT &amp; tropopause vs. Asian Summer Monsoon Indices</a:t>
            </a:r>
          </a:p>
        </p:txBody>
      </p:sp>
      <p:sp>
        <p:nvSpPr>
          <p:cNvPr id="3" name="Slide Number Placeholder 2">
            <a:extLst>
              <a:ext uri="{FF2B5EF4-FFF2-40B4-BE49-F238E27FC236}">
                <a16:creationId xmlns:a16="http://schemas.microsoft.com/office/drawing/2014/main" id="{93BAB443-6AA0-0B41-9B90-C41E66E81380}"/>
              </a:ext>
            </a:extLst>
          </p:cNvPr>
          <p:cNvSpPr>
            <a:spLocks noGrp="1"/>
          </p:cNvSpPr>
          <p:nvPr>
            <p:ph type="sldNum" sz="quarter" idx="12"/>
          </p:nvPr>
        </p:nvSpPr>
        <p:spPr/>
        <p:txBody>
          <a:bodyPr/>
          <a:lstStyle/>
          <a:p>
            <a:fld id="{BD07622D-11D0-4D17-AFC4-64773C8D9EF7}" type="slidenum">
              <a:rPr lang="en-US" smtClean="0"/>
              <a:pPr/>
              <a:t>11</a:t>
            </a:fld>
            <a:endParaRPr lang="en-US" sz="1000" dirty="0"/>
          </a:p>
        </p:txBody>
      </p:sp>
      <p:pic>
        <p:nvPicPr>
          <p:cNvPr id="10" name="Picture 9" descr="Chart, line chart&#10;&#10;Description automatically generated">
            <a:extLst>
              <a:ext uri="{FF2B5EF4-FFF2-40B4-BE49-F238E27FC236}">
                <a16:creationId xmlns:a16="http://schemas.microsoft.com/office/drawing/2014/main" id="{8D3E3635-6B69-874B-AEB8-543B5F484B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86524"/>
            <a:ext cx="9601200" cy="1837680"/>
          </a:xfrm>
          <a:prstGeom prst="rect">
            <a:avLst/>
          </a:prstGeom>
        </p:spPr>
      </p:pic>
      <p:pic>
        <p:nvPicPr>
          <p:cNvPr id="12" name="Picture 11" descr="Chart, line chart&#10;&#10;Description automatically generated">
            <a:extLst>
              <a:ext uri="{FF2B5EF4-FFF2-40B4-BE49-F238E27FC236}">
                <a16:creationId xmlns:a16="http://schemas.microsoft.com/office/drawing/2014/main" id="{8AFF2567-BB14-9140-B500-0102DC90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443924"/>
            <a:ext cx="9601200" cy="1837680"/>
          </a:xfrm>
          <a:prstGeom prst="rect">
            <a:avLst/>
          </a:prstGeom>
        </p:spPr>
      </p:pic>
      <p:sp>
        <p:nvSpPr>
          <p:cNvPr id="13" name="TextBox 12">
            <a:extLst>
              <a:ext uri="{FF2B5EF4-FFF2-40B4-BE49-F238E27FC236}">
                <a16:creationId xmlns:a16="http://schemas.microsoft.com/office/drawing/2014/main" id="{2824A06C-6151-3E4F-B01D-8E5A48F49A93}"/>
              </a:ext>
            </a:extLst>
          </p:cNvPr>
          <p:cNvSpPr txBox="1"/>
          <p:nvPr/>
        </p:nvSpPr>
        <p:spPr>
          <a:xfrm>
            <a:off x="533400" y="3922502"/>
            <a:ext cx="304800" cy="584775"/>
          </a:xfrm>
          <a:prstGeom prst="rect">
            <a:avLst/>
          </a:prstGeom>
          <a:noFill/>
        </p:spPr>
        <p:txBody>
          <a:bodyPr wrap="square" rtlCol="0">
            <a:spAutoFit/>
          </a:bodyPr>
          <a:lstStyle/>
          <a:p>
            <a:r>
              <a:rPr lang="en-US" sz="1600" b="1" dirty="0">
                <a:latin typeface="Corbel" panose="020B0503020204020204" pitchFamily="34" charset="0"/>
              </a:rPr>
              <a:t>UT</a:t>
            </a:r>
          </a:p>
        </p:txBody>
      </p:sp>
      <p:sp>
        <p:nvSpPr>
          <p:cNvPr id="95" name="TextBox 94">
            <a:extLst>
              <a:ext uri="{FF2B5EF4-FFF2-40B4-BE49-F238E27FC236}">
                <a16:creationId xmlns:a16="http://schemas.microsoft.com/office/drawing/2014/main" id="{03AD9190-0126-0146-9BFD-23A3CC2B0F6F}"/>
              </a:ext>
            </a:extLst>
          </p:cNvPr>
          <p:cNvSpPr txBox="1"/>
          <p:nvPr/>
        </p:nvSpPr>
        <p:spPr>
          <a:xfrm>
            <a:off x="533400" y="2014815"/>
            <a:ext cx="304800" cy="584775"/>
          </a:xfrm>
          <a:prstGeom prst="rect">
            <a:avLst/>
          </a:prstGeom>
          <a:noFill/>
        </p:spPr>
        <p:txBody>
          <a:bodyPr wrap="square" rtlCol="0">
            <a:spAutoFit/>
          </a:bodyPr>
          <a:lstStyle/>
          <a:p>
            <a:r>
              <a:rPr lang="en-US" sz="1600" b="1" dirty="0">
                <a:latin typeface="Corbel" panose="020B0503020204020204" pitchFamily="34" charset="0"/>
              </a:rPr>
              <a:t>TP</a:t>
            </a:r>
          </a:p>
        </p:txBody>
      </p:sp>
      <p:sp>
        <p:nvSpPr>
          <p:cNvPr id="98" name="TextBox 97">
            <a:extLst>
              <a:ext uri="{FF2B5EF4-FFF2-40B4-BE49-F238E27FC236}">
                <a16:creationId xmlns:a16="http://schemas.microsoft.com/office/drawing/2014/main" id="{48227CCA-2FF9-5A42-BDD3-2EF6901A3579}"/>
              </a:ext>
            </a:extLst>
          </p:cNvPr>
          <p:cNvSpPr txBox="1"/>
          <p:nvPr/>
        </p:nvSpPr>
        <p:spPr>
          <a:xfrm>
            <a:off x="914400" y="5501324"/>
            <a:ext cx="9601200" cy="738664"/>
          </a:xfrm>
          <a:prstGeom prst="rect">
            <a:avLst/>
          </a:prstGeom>
          <a:noFill/>
          <a:ln>
            <a:noFill/>
          </a:ln>
        </p:spPr>
        <p:txBody>
          <a:bodyPr wrap="square" rtlCol="0">
            <a:spAutoFit/>
          </a:bodyPr>
          <a:lstStyle/>
          <a:p>
            <a:pPr marL="285750" indent="-285750">
              <a:buClr>
                <a:srgbClr val="0038A3"/>
              </a:buClr>
              <a:buFont typeface="Wingdings" pitchFamily="2" charset="2"/>
              <a:buChar char="§"/>
            </a:pPr>
            <a:r>
              <a:rPr lang="en-US" sz="1400" dirty="0">
                <a:latin typeface="Corbel" panose="020B0503020204020204" pitchFamily="34" charset="0"/>
              </a:rPr>
              <a:t>In UT (200 </a:t>
            </a:r>
            <a:r>
              <a:rPr lang="en-US" sz="1400" dirty="0" err="1">
                <a:latin typeface="Corbel" panose="020B0503020204020204" pitchFamily="34" charset="0"/>
              </a:rPr>
              <a:t>hPa</a:t>
            </a:r>
            <a:r>
              <a:rPr lang="en-US" sz="1400" dirty="0">
                <a:latin typeface="Corbel" panose="020B0503020204020204" pitchFamily="34" charset="0"/>
              </a:rPr>
              <a:t>): CO50 well correlated with both EASMI and SASMI: stronger summer monsoon pushes more pollutants to UT</a:t>
            </a:r>
          </a:p>
          <a:p>
            <a:pPr marL="285750" indent="-285750">
              <a:buClr>
                <a:srgbClr val="0038A3"/>
              </a:buClr>
              <a:buFont typeface="Wingdings" pitchFamily="2" charset="2"/>
              <a:buChar char="§"/>
            </a:pPr>
            <a:r>
              <a:rPr lang="en-US" sz="1400" dirty="0">
                <a:latin typeface="Corbel" panose="020B0503020204020204" pitchFamily="34" charset="0"/>
              </a:rPr>
              <a:t>Near TP (100 </a:t>
            </a:r>
            <a:r>
              <a:rPr lang="en-US" sz="1400" dirty="0" err="1">
                <a:latin typeface="Corbel" panose="020B0503020204020204" pitchFamily="34" charset="0"/>
              </a:rPr>
              <a:t>hPa</a:t>
            </a:r>
            <a:r>
              <a:rPr lang="en-US" sz="1400" dirty="0">
                <a:latin typeface="Corbel" panose="020B0503020204020204" pitchFamily="34" charset="0"/>
              </a:rPr>
              <a:t>): Correlation between CO50 and ASMI weakens</a:t>
            </a:r>
          </a:p>
          <a:p>
            <a:pPr marL="285750" indent="-285750">
              <a:buClr>
                <a:srgbClr val="0038A3"/>
              </a:buClr>
              <a:buFont typeface="Wingdings" pitchFamily="2" charset="2"/>
              <a:buChar char="§"/>
            </a:pPr>
            <a:r>
              <a:rPr lang="en-US" sz="1400" dirty="0">
                <a:latin typeface="Corbel" panose="020B0503020204020204" pitchFamily="34" charset="0"/>
              </a:rPr>
              <a:t>CO from satellite data showing similar patterns</a:t>
            </a:r>
          </a:p>
        </p:txBody>
      </p:sp>
      <p:grpSp>
        <p:nvGrpSpPr>
          <p:cNvPr id="99" name="Group 98">
            <a:extLst>
              <a:ext uri="{FF2B5EF4-FFF2-40B4-BE49-F238E27FC236}">
                <a16:creationId xmlns:a16="http://schemas.microsoft.com/office/drawing/2014/main" id="{CFA1DEAE-1917-9249-8C1D-722F1AD690FD}"/>
              </a:ext>
            </a:extLst>
          </p:cNvPr>
          <p:cNvGrpSpPr/>
          <p:nvPr/>
        </p:nvGrpSpPr>
        <p:grpSpPr>
          <a:xfrm>
            <a:off x="10527169" y="2438400"/>
            <a:ext cx="1360031" cy="595093"/>
            <a:chOff x="10744200" y="1600200"/>
            <a:chExt cx="1360031" cy="595093"/>
          </a:xfrm>
        </p:grpSpPr>
        <p:cxnSp>
          <p:nvCxnSpPr>
            <p:cNvPr id="100" name="Straight Connector 99">
              <a:extLst>
                <a:ext uri="{FF2B5EF4-FFF2-40B4-BE49-F238E27FC236}">
                  <a16:creationId xmlns:a16="http://schemas.microsoft.com/office/drawing/2014/main" id="{A22981A9-C766-764D-8EC3-A572EDC42BA1}"/>
                </a:ext>
              </a:extLst>
            </p:cNvPr>
            <p:cNvCxnSpPr/>
            <p:nvPr/>
          </p:nvCxnSpPr>
          <p:spPr>
            <a:xfrm>
              <a:off x="10744734" y="1724175"/>
              <a:ext cx="304800" cy="0"/>
            </a:xfrm>
            <a:prstGeom prst="line">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2006D3D4-AEE9-0248-83AB-344F6F87A61D}"/>
                </a:ext>
              </a:extLst>
            </p:cNvPr>
            <p:cNvSpPr txBox="1"/>
            <p:nvPr/>
          </p:nvSpPr>
          <p:spPr>
            <a:xfrm>
              <a:off x="11049534" y="1600200"/>
              <a:ext cx="1054697"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SASMI (J. Li)</a:t>
              </a:r>
            </a:p>
          </p:txBody>
        </p:sp>
        <p:cxnSp>
          <p:nvCxnSpPr>
            <p:cNvPr id="102" name="Straight Connector 101">
              <a:extLst>
                <a:ext uri="{FF2B5EF4-FFF2-40B4-BE49-F238E27FC236}">
                  <a16:creationId xmlns:a16="http://schemas.microsoft.com/office/drawing/2014/main" id="{9C7A7D7E-97B9-774A-913D-C3D55F6E4B9F}"/>
                </a:ext>
              </a:extLst>
            </p:cNvPr>
            <p:cNvCxnSpPr>
              <a:cxnSpLocks/>
            </p:cNvCxnSpPr>
            <p:nvPr/>
          </p:nvCxnSpPr>
          <p:spPr>
            <a:xfrm>
              <a:off x="10744734" y="1903026"/>
              <a:ext cx="304800" cy="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56447CF5-7CB6-F648-8811-A58D77947E06}"/>
                </a:ext>
              </a:extLst>
            </p:cNvPr>
            <p:cNvSpPr txBox="1"/>
            <p:nvPr/>
          </p:nvSpPr>
          <p:spPr>
            <a:xfrm>
              <a:off x="11049534" y="1779051"/>
              <a:ext cx="938873"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EASMI (J. Li)</a:t>
              </a:r>
            </a:p>
          </p:txBody>
        </p:sp>
        <p:cxnSp>
          <p:nvCxnSpPr>
            <p:cNvPr id="104" name="Straight Connector 103">
              <a:extLst>
                <a:ext uri="{FF2B5EF4-FFF2-40B4-BE49-F238E27FC236}">
                  <a16:creationId xmlns:a16="http://schemas.microsoft.com/office/drawing/2014/main" id="{B9D9915C-9E96-C144-83AD-D38FDDED5D7C}"/>
                </a:ext>
              </a:extLst>
            </p:cNvPr>
            <p:cNvCxnSpPr>
              <a:cxnSpLocks/>
            </p:cNvCxnSpPr>
            <p:nvPr/>
          </p:nvCxnSpPr>
          <p:spPr>
            <a:xfrm>
              <a:off x="10744200" y="2073047"/>
              <a:ext cx="304800" cy="0"/>
            </a:xfrm>
            <a:prstGeom prst="line">
              <a:avLst/>
            </a:prstGeom>
            <a:ln w="190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B1F088F0-BBB2-4F41-84B4-DB90BAF87900}"/>
                </a:ext>
              </a:extLst>
            </p:cNvPr>
            <p:cNvSpPr txBox="1"/>
            <p:nvPr/>
          </p:nvSpPr>
          <p:spPr>
            <a:xfrm>
              <a:off x="11049000" y="1949072"/>
              <a:ext cx="826631"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CO</a:t>
              </a:r>
              <a:r>
                <a:rPr lang="en-US" sz="1000" dirty="0"/>
                <a:t> </a:t>
              </a:r>
              <a:r>
                <a:rPr lang="en-US" sz="1000" dirty="0" err="1"/>
                <a:t>anom</a:t>
              </a:r>
              <a:r>
                <a:rPr lang="en-US" sz="1000" dirty="0"/>
                <a:t>.</a:t>
              </a:r>
            </a:p>
          </p:txBody>
        </p:sp>
        <p:sp>
          <p:nvSpPr>
            <p:cNvPr id="106" name="Oval 105">
              <a:extLst>
                <a:ext uri="{FF2B5EF4-FFF2-40B4-BE49-F238E27FC236}">
                  <a16:creationId xmlns:a16="http://schemas.microsoft.com/office/drawing/2014/main" id="{70E6347C-2BDE-644D-8E22-9E6008482F5F}"/>
                </a:ext>
              </a:extLst>
            </p:cNvPr>
            <p:cNvSpPr/>
            <p:nvPr/>
          </p:nvSpPr>
          <p:spPr>
            <a:xfrm>
              <a:off x="10872216" y="2041847"/>
              <a:ext cx="64008" cy="640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2284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04307-C9DF-064C-B605-03E352D18917}"/>
              </a:ext>
            </a:extLst>
          </p:cNvPr>
          <p:cNvSpPr>
            <a:spLocks noGrp="1"/>
          </p:cNvSpPr>
          <p:nvPr>
            <p:ph type="title"/>
          </p:nvPr>
        </p:nvSpPr>
        <p:spPr>
          <a:xfrm>
            <a:off x="609600" y="711053"/>
            <a:ext cx="10972800" cy="1554162"/>
          </a:xfrm>
        </p:spPr>
        <p:txBody>
          <a:bodyPr>
            <a:noAutofit/>
          </a:bodyPr>
          <a:lstStyle/>
          <a:p>
            <a:r>
              <a:rPr lang="en-US" sz="2400" dirty="0"/>
              <a:t>Assessing long-term, vertically resolved changes of aerosol composition in the upper troposphere and lower stratosphere using SAGE III/ISS and other satellite data and a global model </a:t>
            </a:r>
          </a:p>
        </p:txBody>
      </p:sp>
      <p:sp>
        <p:nvSpPr>
          <p:cNvPr id="3" name="Slide Number Placeholder 2">
            <a:extLst>
              <a:ext uri="{FF2B5EF4-FFF2-40B4-BE49-F238E27FC236}">
                <a16:creationId xmlns:a16="http://schemas.microsoft.com/office/drawing/2014/main" id="{B0103309-F532-AB44-BBB3-886EDA41D5AC}"/>
              </a:ext>
            </a:extLst>
          </p:cNvPr>
          <p:cNvSpPr>
            <a:spLocks noGrp="1"/>
          </p:cNvSpPr>
          <p:nvPr>
            <p:ph type="sldNum" sz="quarter" idx="12"/>
          </p:nvPr>
        </p:nvSpPr>
        <p:spPr/>
        <p:txBody>
          <a:bodyPr/>
          <a:lstStyle/>
          <a:p>
            <a:fld id="{BD07622D-11D0-4D17-AFC4-64773C8D9EF7}" type="slidenum">
              <a:rPr lang="en-US" smtClean="0"/>
              <a:pPr/>
              <a:t>12</a:t>
            </a:fld>
            <a:endParaRPr lang="en-US" sz="1000" dirty="0"/>
          </a:p>
        </p:txBody>
      </p:sp>
      <p:sp>
        <p:nvSpPr>
          <p:cNvPr id="6" name="TextBox 5">
            <a:extLst>
              <a:ext uri="{FF2B5EF4-FFF2-40B4-BE49-F238E27FC236}">
                <a16:creationId xmlns:a16="http://schemas.microsoft.com/office/drawing/2014/main" id="{F81FEB5A-BD76-8F43-9FA0-663EEA56FA68}"/>
              </a:ext>
            </a:extLst>
          </p:cNvPr>
          <p:cNvSpPr txBox="1"/>
          <p:nvPr/>
        </p:nvSpPr>
        <p:spPr>
          <a:xfrm>
            <a:off x="1066800" y="427446"/>
            <a:ext cx="2152512" cy="369204"/>
          </a:xfrm>
          <a:prstGeom prst="rect">
            <a:avLst/>
          </a:prstGeom>
          <a:noFill/>
        </p:spPr>
        <p:txBody>
          <a:bodyPr wrap="none" rtlCol="0">
            <a:spAutoFit/>
          </a:bodyPr>
          <a:lstStyle/>
          <a:p>
            <a:r>
              <a:rPr lang="en-US" dirty="0">
                <a:latin typeface="Corbel" panose="020B0503020204020204" pitchFamily="34" charset="0"/>
              </a:rPr>
              <a:t>SAGE III/ISS project: </a:t>
            </a:r>
          </a:p>
        </p:txBody>
      </p:sp>
      <p:graphicFrame>
        <p:nvGraphicFramePr>
          <p:cNvPr id="8" name="Table 7">
            <a:extLst>
              <a:ext uri="{FF2B5EF4-FFF2-40B4-BE49-F238E27FC236}">
                <a16:creationId xmlns:a16="http://schemas.microsoft.com/office/drawing/2014/main" id="{ACAE38F5-D64A-5B48-9994-9541E7450B26}"/>
              </a:ext>
            </a:extLst>
          </p:cNvPr>
          <p:cNvGraphicFramePr>
            <a:graphicFrameLocks noGrp="1"/>
          </p:cNvGraphicFramePr>
          <p:nvPr>
            <p:extLst>
              <p:ext uri="{D42A27DB-BD31-4B8C-83A1-F6EECF244321}">
                <p14:modId xmlns:p14="http://schemas.microsoft.com/office/powerpoint/2010/main" val="2806104794"/>
              </p:ext>
            </p:extLst>
          </p:nvPr>
        </p:nvGraphicFramePr>
        <p:xfrm>
          <a:off x="2514600" y="2265215"/>
          <a:ext cx="6477000" cy="914400"/>
        </p:xfrm>
        <a:graphic>
          <a:graphicData uri="http://schemas.openxmlformats.org/drawingml/2006/table">
            <a:tbl>
              <a:tblPr firstRow="1" firstCol="1" bandRow="1" bandCol="1"/>
              <a:tblGrid>
                <a:gridCol w="1838068">
                  <a:extLst>
                    <a:ext uri="{9D8B030D-6E8A-4147-A177-3AD203B41FA5}">
                      <a16:colId xmlns:a16="http://schemas.microsoft.com/office/drawing/2014/main" val="3935664140"/>
                    </a:ext>
                  </a:extLst>
                </a:gridCol>
                <a:gridCol w="4638932">
                  <a:extLst>
                    <a:ext uri="{9D8B030D-6E8A-4147-A177-3AD203B41FA5}">
                      <a16:colId xmlns:a16="http://schemas.microsoft.com/office/drawing/2014/main" val="2248730548"/>
                    </a:ext>
                  </a:extLst>
                </a:gridCol>
              </a:tblGrid>
              <a:tr h="505619">
                <a:tc>
                  <a:txBody>
                    <a:bodyPr/>
                    <a:lstStyle/>
                    <a:p>
                      <a:pPr marL="0" marR="0" algn="r">
                        <a:spcBef>
                          <a:spcPts val="0"/>
                        </a:spcBef>
                        <a:spcAft>
                          <a:spcPts val="0"/>
                        </a:spcAft>
                      </a:pPr>
                      <a:r>
                        <a:rPr lang="en-US" sz="1400" b="1" dirty="0">
                          <a:effectLst/>
                          <a:latin typeface="Avenir Book" panose="02000503020000020003" pitchFamily="2" charset="0"/>
                          <a:ea typeface="Times New Roman" panose="02020603050405020304" pitchFamily="18" charset="0"/>
                          <a:cs typeface="Times New Roman" panose="02020603050405020304" pitchFamily="18" charset="0"/>
                        </a:rPr>
                        <a:t>PI:</a:t>
                      </a:r>
                    </a:p>
                    <a:p>
                      <a:pPr marL="0" marR="0" algn="r">
                        <a:spcBef>
                          <a:spcPts val="0"/>
                        </a:spcBef>
                        <a:spcAft>
                          <a:spcPts val="0"/>
                        </a:spcAft>
                      </a:pPr>
                      <a:r>
                        <a:rPr lang="en-US" sz="1400" b="1" dirty="0">
                          <a:effectLst/>
                          <a:latin typeface="Avenir Book" panose="02000503020000020003" pitchFamily="2" charset="0"/>
                          <a:ea typeface="Times New Roman" panose="02020603050405020304" pitchFamily="18" charset="0"/>
                          <a:cs typeface="Times New Roman" panose="02020603050405020304" pitchFamily="18" charset="0"/>
                        </a:rPr>
                        <a:t>Co-I:</a:t>
                      </a:r>
                    </a:p>
                    <a:p>
                      <a:pPr marL="0" marR="0" algn="r">
                        <a:spcBef>
                          <a:spcPts val="0"/>
                        </a:spcBef>
                        <a:spcAft>
                          <a:spcPts val="0"/>
                        </a:spcAft>
                      </a:pPr>
                      <a:r>
                        <a:rPr lang="en-US" sz="1400" b="1" dirty="0">
                          <a:effectLst/>
                          <a:latin typeface="Avenir Book" panose="02000503020000020003" pitchFamily="2" charset="0"/>
                          <a:ea typeface="Times New Roman" panose="02020603050405020304" pitchFamily="18" charset="0"/>
                          <a:cs typeface="Times New Roman" panose="02020603050405020304" pitchFamily="18" charset="0"/>
                        </a:rPr>
                        <a:t>Collaborator:</a:t>
                      </a:r>
                    </a:p>
                  </a:txBody>
                  <a:tcPr marL="68580" marR="68580" marT="0" marB="0">
                    <a:lnL>
                      <a:noFill/>
                    </a:lnL>
                    <a:lnR>
                      <a:noFill/>
                    </a:lnR>
                    <a:lnT>
                      <a:noFill/>
                    </a:lnT>
                    <a:lnB>
                      <a:noFill/>
                    </a:lnB>
                  </a:tcPr>
                </a:tc>
                <a:tc>
                  <a:txBody>
                    <a:bodyPr/>
                    <a:lstStyle/>
                    <a:p>
                      <a:pPr marL="0" marR="0">
                        <a:spcBef>
                          <a:spcPts val="0"/>
                        </a:spcBef>
                        <a:spcAft>
                          <a:spcPts val="0"/>
                        </a:spcAft>
                      </a:pPr>
                      <a:r>
                        <a:rPr lang="en-US" sz="1400" b="1" dirty="0">
                          <a:effectLst/>
                          <a:latin typeface="Avenir Book" panose="02000503020000020003" pitchFamily="2" charset="0"/>
                          <a:ea typeface="Times New Roman" panose="02020603050405020304" pitchFamily="18" charset="0"/>
                          <a:cs typeface="Times New Roman" panose="02020603050405020304" pitchFamily="18" charset="0"/>
                        </a:rPr>
                        <a:t>Mian Chin</a:t>
                      </a:r>
                      <a:r>
                        <a:rPr lang="en-US" sz="1400" b="1" baseline="30000" dirty="0">
                          <a:effectLst/>
                          <a:latin typeface="Avenir Book" panose="02000503020000020003" pitchFamily="2" charset="0"/>
                          <a:ea typeface="Times New Roman" panose="02020603050405020304" pitchFamily="18" charset="0"/>
                          <a:cs typeface="Times New Roman" panose="02020603050405020304" pitchFamily="18" charset="0"/>
                        </a:rPr>
                        <a:t>1</a:t>
                      </a:r>
                      <a:r>
                        <a:rPr lang="en-US" sz="1400" b="1" dirty="0">
                          <a:effectLst/>
                          <a:latin typeface="Avenir Book" panose="02000503020000020003" pitchFamily="2"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400" b="1" dirty="0" err="1">
                          <a:effectLst/>
                          <a:latin typeface="Avenir Book" panose="02000503020000020003" pitchFamily="2" charset="0"/>
                          <a:ea typeface="Times New Roman" panose="02020603050405020304" pitchFamily="18" charset="0"/>
                          <a:cs typeface="Times New Roman" panose="02020603050405020304" pitchFamily="18" charset="0"/>
                        </a:rPr>
                        <a:t>Huisheng</a:t>
                      </a:r>
                      <a:r>
                        <a:rPr lang="en-US" sz="1400" b="1" dirty="0">
                          <a:effectLst/>
                          <a:latin typeface="Avenir Book" panose="02000503020000020003" pitchFamily="2" charset="0"/>
                          <a:ea typeface="Times New Roman" panose="02020603050405020304" pitchFamily="18" charset="0"/>
                          <a:cs typeface="Times New Roman" panose="02020603050405020304" pitchFamily="18" charset="0"/>
                        </a:rPr>
                        <a:t> Bian</a:t>
                      </a:r>
                      <a:r>
                        <a:rPr lang="en-US" sz="1400" b="1" baseline="30000" dirty="0">
                          <a:effectLst/>
                          <a:latin typeface="Avenir Book" panose="02000503020000020003" pitchFamily="2" charset="0"/>
                          <a:ea typeface="Times New Roman" panose="02020603050405020304" pitchFamily="18" charset="0"/>
                          <a:cs typeface="Times New Roman" panose="02020603050405020304" pitchFamily="18" charset="0"/>
                        </a:rPr>
                        <a:t>1,2</a:t>
                      </a:r>
                      <a:r>
                        <a:rPr lang="en-US" sz="1400" b="1" dirty="0">
                          <a:effectLst/>
                          <a:latin typeface="Avenir Book" panose="02000503020000020003" pitchFamily="2" charset="0"/>
                          <a:ea typeface="Times New Roman" panose="02020603050405020304" pitchFamily="18" charset="0"/>
                          <a:cs typeface="Times New Roman" panose="02020603050405020304" pitchFamily="18" charset="0"/>
                        </a:rPr>
                        <a:t>, Qian Tan</a:t>
                      </a:r>
                      <a:r>
                        <a:rPr lang="en-US" sz="1400" b="1" baseline="30000" dirty="0">
                          <a:effectLst/>
                          <a:latin typeface="Avenir Book" panose="02000503020000020003" pitchFamily="2" charset="0"/>
                          <a:ea typeface="Times New Roman" panose="02020603050405020304" pitchFamily="18" charset="0"/>
                          <a:cs typeface="Times New Roman" panose="02020603050405020304" pitchFamily="18" charset="0"/>
                        </a:rPr>
                        <a:t>3,4</a:t>
                      </a:r>
                      <a:r>
                        <a:rPr lang="en-US" sz="1400" b="1" dirty="0">
                          <a:effectLst/>
                          <a:latin typeface="Avenir Book" panose="02000503020000020003" pitchFamily="2" charset="0"/>
                          <a:ea typeface="Times New Roman" panose="02020603050405020304" pitchFamily="18" charset="0"/>
                          <a:cs typeface="Times New Roman" panose="02020603050405020304" pitchFamily="18" charset="0"/>
                        </a:rPr>
                        <a:t>, Ghassan Taha</a:t>
                      </a:r>
                      <a:r>
                        <a:rPr lang="en-US" sz="1400" b="1" baseline="30000" dirty="0">
                          <a:effectLst/>
                          <a:latin typeface="Avenir Book" panose="02000503020000020003" pitchFamily="2" charset="0"/>
                          <a:ea typeface="Times New Roman" panose="02020603050405020304" pitchFamily="18" charset="0"/>
                          <a:cs typeface="Times New Roman" panose="02020603050405020304" pitchFamily="18" charset="0"/>
                        </a:rPr>
                        <a:t>1,5</a:t>
                      </a:r>
                      <a:endParaRPr lang="en-US" sz="1400" b="1" dirty="0">
                        <a:effectLst/>
                        <a:latin typeface="Avenir Book" panose="02000503020000020003" pitchFamily="2"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400" b="1" dirty="0" err="1">
                          <a:effectLst/>
                          <a:latin typeface="Avenir Book" panose="02000503020000020003" pitchFamily="2" charset="0"/>
                          <a:ea typeface="Times New Roman" panose="02020603050405020304" pitchFamily="18" charset="0"/>
                          <a:cs typeface="Times New Roman" panose="02020603050405020304" pitchFamily="18" charset="0"/>
                        </a:rPr>
                        <a:t>Xiaohua</a:t>
                      </a:r>
                      <a:r>
                        <a:rPr lang="en-US" sz="1400" b="1" dirty="0">
                          <a:effectLst/>
                          <a:latin typeface="Avenir Book" panose="02000503020000020003" pitchFamily="2" charset="0"/>
                          <a:ea typeface="Times New Roman" panose="02020603050405020304" pitchFamily="18" charset="0"/>
                          <a:cs typeface="Times New Roman" panose="02020603050405020304" pitchFamily="18" charset="0"/>
                        </a:rPr>
                        <a:t> Pan</a:t>
                      </a:r>
                      <a:r>
                        <a:rPr lang="en-US" sz="1400" b="1" baseline="30000" dirty="0">
                          <a:effectLst/>
                          <a:latin typeface="Avenir Book" panose="02000503020000020003" pitchFamily="2" charset="0"/>
                          <a:ea typeface="Times New Roman" panose="02020603050405020304" pitchFamily="18" charset="0"/>
                          <a:cs typeface="Times New Roman" panose="02020603050405020304" pitchFamily="18" charset="0"/>
                        </a:rPr>
                        <a:t>1,6</a:t>
                      </a:r>
                      <a:r>
                        <a:rPr lang="en-US" sz="1400" b="1" dirty="0">
                          <a:effectLst/>
                          <a:latin typeface="Avenir Book" panose="02000503020000020003" pitchFamily="2" charset="0"/>
                          <a:ea typeface="Times New Roman" panose="02020603050405020304" pitchFamily="18" charset="0"/>
                          <a:cs typeface="Times New Roman" panose="02020603050405020304" pitchFamily="18" charset="0"/>
                        </a:rPr>
                        <a:t>, Peter Colarco</a:t>
                      </a:r>
                      <a:r>
                        <a:rPr lang="en-US" sz="1400" b="1" baseline="30000" dirty="0">
                          <a:effectLst/>
                          <a:latin typeface="Avenir Book" panose="02000503020000020003" pitchFamily="2" charset="0"/>
                          <a:ea typeface="Times New Roman" panose="02020603050405020304" pitchFamily="18" charset="0"/>
                          <a:cs typeface="Times New Roman" panose="02020603050405020304" pitchFamily="18" charset="0"/>
                        </a:rPr>
                        <a:t>1</a:t>
                      </a:r>
                      <a:endParaRPr lang="en-US" sz="1400" b="1" dirty="0">
                        <a:effectLst/>
                        <a:latin typeface="Avenir Book" panose="02000503020000020003" pitchFamily="2"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661833831"/>
                  </a:ext>
                </a:extLst>
              </a:tr>
              <a:tr h="274320">
                <a:tc>
                  <a:txBody>
                    <a:bodyPr/>
                    <a:lstStyle/>
                    <a:p>
                      <a:pPr marL="0" marR="0" algn="ctr">
                        <a:spcBef>
                          <a:spcPts val="600"/>
                        </a:spcBef>
                        <a:spcAft>
                          <a:spcPts val="0"/>
                        </a:spcAft>
                      </a:pPr>
                      <a:endParaRPr lang="en-US" sz="1400" b="1" dirty="0">
                        <a:effectLst/>
                        <a:latin typeface="Avenir Book" panose="02000503020000020003"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lvl="0" indent="0" algn="l" defTabSz="914391" rtl="0" eaLnBrk="1" fontAlgn="auto" latinLnBrk="0" hangingPunct="1">
                        <a:lnSpc>
                          <a:spcPct val="100000"/>
                        </a:lnSpc>
                        <a:spcBef>
                          <a:spcPts val="600"/>
                        </a:spcBef>
                        <a:spcAft>
                          <a:spcPts val="0"/>
                        </a:spcAft>
                        <a:buClrTx/>
                        <a:buSzTx/>
                        <a:buFontTx/>
                        <a:buNone/>
                        <a:tabLst/>
                        <a:defRPr/>
                      </a:pPr>
                      <a:r>
                        <a:rPr lang="en-US" sz="1200" b="1" baseline="30000" dirty="0">
                          <a:effectLst/>
                          <a:latin typeface="Avenir Book" panose="02000503020000020003" pitchFamily="2" charset="0"/>
                          <a:ea typeface="Times New Roman" panose="02020603050405020304" pitchFamily="18" charset="0"/>
                          <a:cs typeface="Times New Roman" panose="02020603050405020304" pitchFamily="18" charset="0"/>
                        </a:rPr>
                        <a:t>1</a:t>
                      </a:r>
                      <a:r>
                        <a:rPr lang="en-US" sz="1200" b="1" dirty="0">
                          <a:effectLst/>
                          <a:latin typeface="Avenir Book" panose="02000503020000020003" pitchFamily="2" charset="0"/>
                          <a:ea typeface="Times New Roman" panose="02020603050405020304" pitchFamily="18" charset="0"/>
                          <a:cs typeface="Times New Roman" panose="02020603050405020304" pitchFamily="18" charset="0"/>
                        </a:rPr>
                        <a:t>NASA GSFC </a:t>
                      </a:r>
                      <a:r>
                        <a:rPr lang="en-US" sz="1200" b="1" baseline="30000" dirty="0">
                          <a:effectLst/>
                          <a:latin typeface="Avenir Book" panose="02000503020000020003" pitchFamily="2" charset="0"/>
                          <a:ea typeface="Times New Roman" panose="02020603050405020304" pitchFamily="18" charset="0"/>
                          <a:cs typeface="Times New Roman" panose="02020603050405020304" pitchFamily="18" charset="0"/>
                        </a:rPr>
                        <a:t>2</a:t>
                      </a:r>
                      <a:r>
                        <a:rPr lang="en-US" sz="1200" b="1" dirty="0">
                          <a:effectLst/>
                          <a:latin typeface="Avenir Book" panose="02000503020000020003" pitchFamily="2" charset="0"/>
                          <a:ea typeface="Times New Roman" panose="02020603050405020304" pitchFamily="18" charset="0"/>
                          <a:cs typeface="Times New Roman" panose="02020603050405020304" pitchFamily="18" charset="0"/>
                        </a:rPr>
                        <a:t>UMBC </a:t>
                      </a:r>
                      <a:r>
                        <a:rPr lang="en-US" sz="1200" b="1" baseline="30000" dirty="0">
                          <a:effectLst/>
                          <a:latin typeface="Avenir Book" panose="02000503020000020003" pitchFamily="2" charset="0"/>
                          <a:ea typeface="Times New Roman" panose="02020603050405020304" pitchFamily="18" charset="0"/>
                          <a:cs typeface="Times New Roman" panose="02020603050405020304" pitchFamily="18" charset="0"/>
                        </a:rPr>
                        <a:t>3</a:t>
                      </a:r>
                      <a:r>
                        <a:rPr lang="en-US" sz="1200" b="1" dirty="0">
                          <a:effectLst/>
                          <a:latin typeface="Avenir Book" panose="02000503020000020003" pitchFamily="2" charset="0"/>
                          <a:ea typeface="Times New Roman" panose="02020603050405020304" pitchFamily="18" charset="0"/>
                          <a:cs typeface="Times New Roman" panose="02020603050405020304" pitchFamily="18" charset="0"/>
                        </a:rPr>
                        <a:t>NASA ARC </a:t>
                      </a:r>
                      <a:r>
                        <a:rPr lang="en-US" sz="1200" b="1" baseline="30000" dirty="0">
                          <a:effectLst/>
                          <a:latin typeface="Avenir Book" panose="02000503020000020003" pitchFamily="2" charset="0"/>
                          <a:ea typeface="Times New Roman" panose="02020603050405020304" pitchFamily="18" charset="0"/>
                          <a:cs typeface="Times New Roman" panose="02020603050405020304" pitchFamily="18" charset="0"/>
                        </a:rPr>
                        <a:t>4</a:t>
                      </a:r>
                      <a:r>
                        <a:rPr lang="en-US" sz="1200" b="1" dirty="0">
                          <a:effectLst/>
                          <a:latin typeface="Avenir Book" panose="02000503020000020003" pitchFamily="2" charset="0"/>
                          <a:ea typeface="Times New Roman" panose="02020603050405020304" pitchFamily="18" charset="0"/>
                          <a:cs typeface="Times New Roman" panose="02020603050405020304" pitchFamily="18" charset="0"/>
                        </a:rPr>
                        <a:t>BAER </a:t>
                      </a:r>
                      <a:r>
                        <a:rPr lang="en-US" sz="1200" b="1" baseline="30000" dirty="0">
                          <a:effectLst/>
                          <a:latin typeface="Avenir Book" panose="02000503020000020003" pitchFamily="2" charset="0"/>
                          <a:ea typeface="Times New Roman" panose="02020603050405020304" pitchFamily="18" charset="0"/>
                          <a:cs typeface="Times New Roman" panose="02020603050405020304" pitchFamily="18" charset="0"/>
                        </a:rPr>
                        <a:t>5</a:t>
                      </a:r>
                      <a:r>
                        <a:rPr lang="en-US" sz="1200" b="1" dirty="0">
                          <a:effectLst/>
                          <a:latin typeface="Avenir Book" panose="02000503020000020003" pitchFamily="2" charset="0"/>
                          <a:ea typeface="Times New Roman" panose="02020603050405020304" pitchFamily="18" charset="0"/>
                          <a:cs typeface="Times New Roman" panose="02020603050405020304" pitchFamily="18" charset="0"/>
                        </a:rPr>
                        <a:t>USRA</a:t>
                      </a:r>
                    </a:p>
                  </a:txBody>
                  <a:tcPr marL="68580" marR="68580" marT="0" marB="0" anchor="b">
                    <a:lnL>
                      <a:noFill/>
                    </a:lnL>
                    <a:lnR>
                      <a:noFill/>
                    </a:lnR>
                    <a:lnT>
                      <a:noFill/>
                    </a:lnT>
                    <a:lnB>
                      <a:noFill/>
                    </a:lnB>
                  </a:tcPr>
                </a:tc>
                <a:extLst>
                  <a:ext uri="{0D108BD9-81ED-4DB2-BD59-A6C34878D82A}">
                    <a16:rowId xmlns:a16="http://schemas.microsoft.com/office/drawing/2014/main" val="4097630413"/>
                  </a:ext>
                </a:extLst>
              </a:tr>
            </a:tbl>
          </a:graphicData>
        </a:graphic>
      </p:graphicFrame>
      <p:sp>
        <p:nvSpPr>
          <p:cNvPr id="9" name="TextBox 8">
            <a:extLst>
              <a:ext uri="{FF2B5EF4-FFF2-40B4-BE49-F238E27FC236}">
                <a16:creationId xmlns:a16="http://schemas.microsoft.com/office/drawing/2014/main" id="{18F106A8-2D01-BE4A-BDB0-7BC5B69FD660}"/>
              </a:ext>
            </a:extLst>
          </p:cNvPr>
          <p:cNvSpPr txBox="1"/>
          <p:nvPr/>
        </p:nvSpPr>
        <p:spPr>
          <a:xfrm>
            <a:off x="762000" y="3377625"/>
            <a:ext cx="10504612" cy="584775"/>
          </a:xfrm>
          <a:prstGeom prst="rect">
            <a:avLst/>
          </a:prstGeom>
          <a:noFill/>
          <a:ln>
            <a:solidFill>
              <a:srgbClr val="0038A3"/>
            </a:solidFill>
          </a:ln>
        </p:spPr>
        <p:txBody>
          <a:bodyPr wrap="square" rtlCol="0">
            <a:spAutoFit/>
          </a:bodyPr>
          <a:lstStyle/>
          <a:p>
            <a:r>
              <a:rPr lang="en-US" sz="1600" b="1" dirty="0">
                <a:latin typeface="Corbel" panose="020B0503020204020204" pitchFamily="34" charset="0"/>
              </a:rPr>
              <a:t>Leveraging our effort of the current Aura project on UTLS aerosol process and composition, our goal here is to analyze the long-term aerosol trends in the UTLS using SAGE and other satellite data with the GEOS model</a:t>
            </a:r>
          </a:p>
        </p:txBody>
      </p:sp>
      <p:pic>
        <p:nvPicPr>
          <p:cNvPr id="10" name="Picture 9">
            <a:extLst>
              <a:ext uri="{FF2B5EF4-FFF2-40B4-BE49-F238E27FC236}">
                <a16:creationId xmlns:a16="http://schemas.microsoft.com/office/drawing/2014/main" id="{DA099EEE-2A9E-7F4B-BC06-F7CB2F255F71}"/>
              </a:ext>
            </a:extLst>
          </p:cNvPr>
          <p:cNvPicPr>
            <a:picLocks noChangeAspect="1"/>
          </p:cNvPicPr>
          <p:nvPr/>
        </p:nvPicPr>
        <p:blipFill>
          <a:blip r:embed="rId2"/>
          <a:stretch>
            <a:fillRect/>
          </a:stretch>
        </p:blipFill>
        <p:spPr>
          <a:xfrm>
            <a:off x="685800" y="4114800"/>
            <a:ext cx="10580812" cy="2401013"/>
          </a:xfrm>
          <a:prstGeom prst="rect">
            <a:avLst/>
          </a:prstGeom>
        </p:spPr>
      </p:pic>
    </p:spTree>
    <p:extLst>
      <p:ext uri="{BB962C8B-B14F-4D97-AF65-F5344CB8AC3E}">
        <p14:creationId xmlns:p14="http://schemas.microsoft.com/office/powerpoint/2010/main" val="227572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diagram&#10;&#10;Description automatically generated">
            <a:extLst>
              <a:ext uri="{FF2B5EF4-FFF2-40B4-BE49-F238E27FC236}">
                <a16:creationId xmlns:a16="http://schemas.microsoft.com/office/drawing/2014/main" id="{941198F7-23E4-924C-8910-79FF5DED6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3739104"/>
            <a:ext cx="4114800" cy="1966965"/>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3BB1462D-A09F-534D-95CD-F83DD0F01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1512837"/>
            <a:ext cx="4114800" cy="1966965"/>
          </a:xfrm>
          <a:prstGeom prst="rect">
            <a:avLst/>
          </a:prstGeom>
        </p:spPr>
      </p:pic>
      <p:pic>
        <p:nvPicPr>
          <p:cNvPr id="8" name="Picture 7">
            <a:extLst>
              <a:ext uri="{FF2B5EF4-FFF2-40B4-BE49-F238E27FC236}">
                <a16:creationId xmlns:a16="http://schemas.microsoft.com/office/drawing/2014/main" id="{6518A08E-9231-6947-ADB5-0E6DC50FD99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114800" y="1519503"/>
            <a:ext cx="4114800" cy="1938528"/>
          </a:xfrm>
          <a:prstGeom prst="rect">
            <a:avLst/>
          </a:prstGeom>
        </p:spPr>
      </p:pic>
      <p:sp>
        <p:nvSpPr>
          <p:cNvPr id="5" name="Title 4">
            <a:extLst>
              <a:ext uri="{FF2B5EF4-FFF2-40B4-BE49-F238E27FC236}">
                <a16:creationId xmlns:a16="http://schemas.microsoft.com/office/drawing/2014/main" id="{A322560D-216B-444A-BEA7-483BFEA2DC64}"/>
              </a:ext>
            </a:extLst>
          </p:cNvPr>
          <p:cNvSpPr>
            <a:spLocks noGrp="1"/>
          </p:cNvSpPr>
          <p:nvPr>
            <p:ph type="title"/>
          </p:nvPr>
        </p:nvSpPr>
        <p:spPr/>
        <p:txBody>
          <a:bodyPr>
            <a:normAutofit/>
          </a:bodyPr>
          <a:lstStyle/>
          <a:p>
            <a:r>
              <a:rPr lang="en-US" sz="2800" dirty="0"/>
              <a:t>SAGE III/ISS UTLS aerosol extinction (1020 nm) in Jul-Aug</a:t>
            </a:r>
          </a:p>
        </p:txBody>
      </p:sp>
      <p:sp>
        <p:nvSpPr>
          <p:cNvPr id="4" name="Slide Number Placeholder 3">
            <a:extLst>
              <a:ext uri="{FF2B5EF4-FFF2-40B4-BE49-F238E27FC236}">
                <a16:creationId xmlns:a16="http://schemas.microsoft.com/office/drawing/2014/main" id="{747300C5-68C7-DB4C-9B0D-7E75C89DD29A}"/>
              </a:ext>
            </a:extLst>
          </p:cNvPr>
          <p:cNvSpPr>
            <a:spLocks noGrp="1"/>
          </p:cNvSpPr>
          <p:nvPr>
            <p:ph type="sldNum" sz="quarter" idx="12"/>
          </p:nvPr>
        </p:nvSpPr>
        <p:spPr/>
        <p:txBody>
          <a:bodyPr/>
          <a:lstStyle/>
          <a:p>
            <a:fld id="{BD07622D-11D0-4D17-AFC4-64773C8D9EF7}" type="slidenum">
              <a:rPr lang="en-US" smtClean="0"/>
              <a:t>13</a:t>
            </a:fld>
            <a:endParaRPr lang="en-US"/>
          </a:p>
        </p:txBody>
      </p:sp>
      <p:sp>
        <p:nvSpPr>
          <p:cNvPr id="14" name="TextBox 13">
            <a:extLst>
              <a:ext uri="{FF2B5EF4-FFF2-40B4-BE49-F238E27FC236}">
                <a16:creationId xmlns:a16="http://schemas.microsoft.com/office/drawing/2014/main" id="{9E0B2570-2EB1-6F42-8D92-51C214088C11}"/>
              </a:ext>
            </a:extLst>
          </p:cNvPr>
          <p:cNvSpPr txBox="1"/>
          <p:nvPr/>
        </p:nvSpPr>
        <p:spPr>
          <a:xfrm>
            <a:off x="609600" y="5943600"/>
            <a:ext cx="4800599" cy="338554"/>
          </a:xfrm>
          <a:prstGeom prst="rect">
            <a:avLst/>
          </a:prstGeom>
          <a:noFill/>
        </p:spPr>
        <p:txBody>
          <a:bodyPr wrap="square" rtlCol="0">
            <a:spAutoFit/>
          </a:bodyPr>
          <a:lstStyle/>
          <a:p>
            <a:r>
              <a:rPr lang="en-US" sz="1600" dirty="0">
                <a:latin typeface="Corbel" panose="020B0503020204020204" pitchFamily="34" charset="0"/>
              </a:rPr>
              <a:t>Gridded SAGE III/ISS data and plots by Ghassan Taha</a:t>
            </a:r>
          </a:p>
        </p:txBody>
      </p:sp>
      <p:sp>
        <p:nvSpPr>
          <p:cNvPr id="15" name="TextBox 14">
            <a:extLst>
              <a:ext uri="{FF2B5EF4-FFF2-40B4-BE49-F238E27FC236}">
                <a16:creationId xmlns:a16="http://schemas.microsoft.com/office/drawing/2014/main" id="{040D6D01-558C-7345-910D-8E8889C40F23}"/>
              </a:ext>
            </a:extLst>
          </p:cNvPr>
          <p:cNvSpPr txBox="1"/>
          <p:nvPr/>
        </p:nvSpPr>
        <p:spPr>
          <a:xfrm>
            <a:off x="8382000" y="3840540"/>
            <a:ext cx="3200400" cy="1323439"/>
          </a:xfrm>
          <a:prstGeom prst="rect">
            <a:avLst/>
          </a:prstGeom>
          <a:noFill/>
        </p:spPr>
        <p:txBody>
          <a:bodyPr wrap="square" rtlCol="0">
            <a:spAutoFit/>
          </a:bodyPr>
          <a:lstStyle/>
          <a:p>
            <a:r>
              <a:rPr lang="en-US" sz="1600" dirty="0">
                <a:latin typeface="Corbel" panose="020B0503020204020204" pitchFamily="34" charset="0"/>
              </a:rPr>
              <a:t>Large perturbations of UTLS aerosol by volcanic eruptions and </a:t>
            </a:r>
            <a:r>
              <a:rPr lang="en-US" sz="1600" dirty="0" err="1">
                <a:latin typeface="Corbel" panose="020B0503020204020204" pitchFamily="34" charset="0"/>
              </a:rPr>
              <a:t>pyroCb</a:t>
            </a:r>
            <a:r>
              <a:rPr lang="en-US" sz="1600" dirty="0">
                <a:latin typeface="Corbel" panose="020B0503020204020204" pitchFamily="34" charset="0"/>
              </a:rPr>
              <a:t> in the SAGE III/ISS record, masking the anthropogenic signatures in the UTLS</a:t>
            </a:r>
          </a:p>
        </p:txBody>
      </p:sp>
      <p:sp>
        <p:nvSpPr>
          <p:cNvPr id="16" name="TextBox 15">
            <a:extLst>
              <a:ext uri="{FF2B5EF4-FFF2-40B4-BE49-F238E27FC236}">
                <a16:creationId xmlns:a16="http://schemas.microsoft.com/office/drawing/2014/main" id="{02EB68F4-B6F3-5740-8215-EC2FE5EFB618}"/>
              </a:ext>
            </a:extLst>
          </p:cNvPr>
          <p:cNvSpPr txBox="1"/>
          <p:nvPr/>
        </p:nvSpPr>
        <p:spPr>
          <a:xfrm>
            <a:off x="7086600" y="2304288"/>
            <a:ext cx="696024" cy="276999"/>
          </a:xfrm>
          <a:prstGeom prst="rect">
            <a:avLst/>
          </a:prstGeom>
          <a:noFill/>
        </p:spPr>
        <p:txBody>
          <a:bodyPr wrap="none" rtlCol="0">
            <a:spAutoFit/>
          </a:bodyPr>
          <a:lstStyle/>
          <a:p>
            <a:r>
              <a:rPr lang="en-US" sz="1200" b="1" dirty="0" err="1">
                <a:solidFill>
                  <a:schemeClr val="bg1"/>
                </a:solidFill>
                <a:latin typeface="Arial" panose="020B0604020202020204" pitchFamily="34" charset="0"/>
                <a:cs typeface="Arial" panose="020B0604020202020204" pitchFamily="34" charset="0"/>
              </a:rPr>
              <a:t>Ambae</a:t>
            </a:r>
            <a:endParaRPr lang="en-US" sz="12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2B04CB7-E291-B24D-8C29-169A32F59010}"/>
              </a:ext>
            </a:extLst>
          </p:cNvPr>
          <p:cNvSpPr txBox="1"/>
          <p:nvPr/>
        </p:nvSpPr>
        <p:spPr>
          <a:xfrm>
            <a:off x="10504631" y="1981200"/>
            <a:ext cx="772969" cy="276999"/>
          </a:xfrm>
          <a:prstGeom prst="rect">
            <a:avLst/>
          </a:prstGeom>
          <a:noFill/>
        </p:spPr>
        <p:txBody>
          <a:bodyPr wrap="none" rtlCol="0">
            <a:spAutoFit/>
          </a:bodyPr>
          <a:lstStyle/>
          <a:p>
            <a:r>
              <a:rPr lang="en-US" sz="1200" b="1" dirty="0" err="1">
                <a:solidFill>
                  <a:schemeClr val="bg1"/>
                </a:solidFill>
                <a:latin typeface="Arial" panose="020B0604020202020204" pitchFamily="34" charset="0"/>
                <a:cs typeface="Arial" panose="020B0604020202020204" pitchFamily="34" charset="0"/>
              </a:rPr>
              <a:t>Raikoke</a:t>
            </a:r>
            <a:endParaRPr lang="en-US" sz="1200" b="1" dirty="0">
              <a:solidFill>
                <a:schemeClr val="bg1"/>
              </a:solidFill>
              <a:latin typeface="Arial" panose="020B0604020202020204" pitchFamily="34" charset="0"/>
              <a:cs typeface="Arial" panose="020B0604020202020204" pitchFamily="34" charset="0"/>
            </a:endParaRPr>
          </a:p>
        </p:txBody>
      </p:sp>
      <p:pic>
        <p:nvPicPr>
          <p:cNvPr id="21" name="Picture 20" descr="Background pattern&#10;&#10;Description automatically generated with low confidence">
            <a:extLst>
              <a:ext uri="{FF2B5EF4-FFF2-40B4-BE49-F238E27FC236}">
                <a16:creationId xmlns:a16="http://schemas.microsoft.com/office/drawing/2014/main" id="{C88F3F79-BDF6-E548-AA53-4700FE997A30}"/>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25582" y="3742750"/>
            <a:ext cx="4114800" cy="1938528"/>
          </a:xfrm>
          <a:prstGeom prst="rect">
            <a:avLst/>
          </a:prstGeom>
        </p:spPr>
      </p:pic>
      <p:sp>
        <p:nvSpPr>
          <p:cNvPr id="18" name="TextBox 17">
            <a:extLst>
              <a:ext uri="{FF2B5EF4-FFF2-40B4-BE49-F238E27FC236}">
                <a16:creationId xmlns:a16="http://schemas.microsoft.com/office/drawing/2014/main" id="{7C698002-5488-B940-8BD3-E8B3A088C8B9}"/>
              </a:ext>
            </a:extLst>
          </p:cNvPr>
          <p:cNvSpPr txBox="1"/>
          <p:nvPr/>
        </p:nvSpPr>
        <p:spPr>
          <a:xfrm>
            <a:off x="2385291" y="4953000"/>
            <a:ext cx="1518364" cy="276999"/>
          </a:xfrm>
          <a:prstGeom prst="rect">
            <a:avLst/>
          </a:prstGeom>
          <a:noFill/>
        </p:spPr>
        <p:txBody>
          <a:bodyPr wrap="none" rtlCol="0">
            <a:spAutoFit/>
          </a:bodyPr>
          <a:lstStyle/>
          <a:p>
            <a:r>
              <a:rPr lang="en-US" sz="1200" b="1" dirty="0">
                <a:solidFill>
                  <a:schemeClr val="bg1"/>
                </a:solidFill>
                <a:latin typeface="Arial" panose="020B0604020202020204" pitchFamily="34" charset="0"/>
                <a:cs typeface="Arial" panose="020B0604020202020204" pitchFamily="34" charset="0"/>
              </a:rPr>
              <a:t>Australian </a:t>
            </a:r>
            <a:r>
              <a:rPr lang="en-US" sz="1200" b="1" dirty="0" err="1">
                <a:solidFill>
                  <a:schemeClr val="bg1"/>
                </a:solidFill>
                <a:latin typeface="Arial" panose="020B0604020202020204" pitchFamily="34" charset="0"/>
                <a:cs typeface="Arial" panose="020B0604020202020204" pitchFamily="34" charset="0"/>
              </a:rPr>
              <a:t>pyroCb</a:t>
            </a:r>
            <a:endParaRPr lang="en-US" sz="1200" b="1" dirty="0">
              <a:solidFill>
                <a:schemeClr val="bg1"/>
              </a:solidFill>
              <a:latin typeface="Arial" panose="020B0604020202020204" pitchFamily="34" charset="0"/>
              <a:cs typeface="Arial" panose="020B0604020202020204" pitchFamily="34" charset="0"/>
            </a:endParaRPr>
          </a:p>
        </p:txBody>
      </p:sp>
      <p:pic>
        <p:nvPicPr>
          <p:cNvPr id="3" name="Picture 2" descr="Diagram&#10;&#10;Description automatically generated with medium confidence">
            <a:extLst>
              <a:ext uri="{FF2B5EF4-FFF2-40B4-BE49-F238E27FC236}">
                <a16:creationId xmlns:a16="http://schemas.microsoft.com/office/drawing/2014/main" id="{513B9FDD-FE75-0B4D-81F5-710B16026D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582" y="1513464"/>
            <a:ext cx="4114800" cy="1966965"/>
          </a:xfrm>
          <a:prstGeom prst="rect">
            <a:avLst/>
          </a:prstGeom>
        </p:spPr>
      </p:pic>
    </p:spTree>
    <p:extLst>
      <p:ext uri="{BB962C8B-B14F-4D97-AF65-F5344CB8AC3E}">
        <p14:creationId xmlns:p14="http://schemas.microsoft.com/office/powerpoint/2010/main" val="1937091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82F37-32E9-A542-B8A9-5F37B5798E4B}"/>
              </a:ext>
            </a:extLst>
          </p:cNvPr>
          <p:cNvSpPr>
            <a:spLocks noGrp="1"/>
          </p:cNvSpPr>
          <p:nvPr>
            <p:ph type="title"/>
          </p:nvPr>
        </p:nvSpPr>
        <p:spPr/>
        <p:txBody>
          <a:bodyPr/>
          <a:lstStyle/>
          <a:p>
            <a:r>
              <a:rPr lang="en-US" dirty="0"/>
              <a:t>A few remarks</a:t>
            </a:r>
          </a:p>
        </p:txBody>
      </p:sp>
      <p:sp>
        <p:nvSpPr>
          <p:cNvPr id="4" name="Content Placeholder 3">
            <a:extLst>
              <a:ext uri="{FF2B5EF4-FFF2-40B4-BE49-F238E27FC236}">
                <a16:creationId xmlns:a16="http://schemas.microsoft.com/office/drawing/2014/main" id="{3DC528F9-FE4B-B341-9F49-163A8B9F7043}"/>
              </a:ext>
            </a:extLst>
          </p:cNvPr>
          <p:cNvSpPr>
            <a:spLocks noGrp="1"/>
          </p:cNvSpPr>
          <p:nvPr>
            <p:ph idx="1"/>
          </p:nvPr>
        </p:nvSpPr>
        <p:spPr/>
        <p:txBody>
          <a:bodyPr>
            <a:normAutofit fontScale="92500"/>
          </a:bodyPr>
          <a:lstStyle/>
          <a:p>
            <a:pPr>
              <a:lnSpc>
                <a:spcPct val="110000"/>
              </a:lnSpc>
            </a:pPr>
            <a:r>
              <a:rPr lang="en-US" dirty="0"/>
              <a:t>Next steps:</a:t>
            </a:r>
          </a:p>
          <a:p>
            <a:pPr lvl="1">
              <a:lnSpc>
                <a:spcPct val="110000"/>
              </a:lnSpc>
            </a:pPr>
            <a:r>
              <a:rPr lang="en-US" dirty="0"/>
              <a:t>Work with SAGE data to place them into the context of multi-decadal trends</a:t>
            </a:r>
          </a:p>
          <a:p>
            <a:pPr lvl="1">
              <a:lnSpc>
                <a:spcPct val="110000"/>
              </a:lnSpc>
            </a:pPr>
            <a:r>
              <a:rPr lang="en-US" dirty="0"/>
              <a:t>Evaluate GEOS simulated aerosol composition in the ASM region with aircraft data (StratoClim-2017, ACCLIP-2022)</a:t>
            </a:r>
          </a:p>
          <a:p>
            <a:pPr>
              <a:lnSpc>
                <a:spcPct val="110000"/>
              </a:lnSpc>
            </a:pPr>
            <a:r>
              <a:rPr lang="en-US" dirty="0"/>
              <a:t>Challenges of using satellite aerosol data in the UTLS:</a:t>
            </a:r>
          </a:p>
          <a:p>
            <a:pPr lvl="1">
              <a:lnSpc>
                <a:spcPct val="110000"/>
              </a:lnSpc>
            </a:pPr>
            <a:r>
              <a:rPr lang="en-US" dirty="0"/>
              <a:t>The anthropogenic fingerprints could be difficult to quantify because of the ice cloud interference in the UT and near the tropopause. Cloud-screening approach is one of the major causes for large disagreement among satellite products. How to mitigate?</a:t>
            </a:r>
          </a:p>
          <a:p>
            <a:pPr lvl="1">
              <a:lnSpc>
                <a:spcPct val="110000"/>
              </a:lnSpc>
            </a:pPr>
            <a:r>
              <a:rPr lang="en-US" dirty="0"/>
              <a:t>More frequent </a:t>
            </a:r>
            <a:r>
              <a:rPr lang="en-US" dirty="0" err="1"/>
              <a:t>pyroCb</a:t>
            </a:r>
            <a:r>
              <a:rPr lang="en-US" dirty="0"/>
              <a:t> events in recent years that have long-lasting effects in the stratosphere, making the extraction of tropospheric influence more difficult</a:t>
            </a:r>
          </a:p>
          <a:p>
            <a:pPr lvl="1">
              <a:lnSpc>
                <a:spcPct val="110000"/>
              </a:lnSpc>
            </a:pPr>
            <a:r>
              <a:rPr lang="en-US" dirty="0"/>
              <a:t>Spatial/temporal sampling differences / biases in satellite data</a:t>
            </a:r>
          </a:p>
        </p:txBody>
      </p:sp>
      <p:sp>
        <p:nvSpPr>
          <p:cNvPr id="3" name="Slide Number Placeholder 2">
            <a:extLst>
              <a:ext uri="{FF2B5EF4-FFF2-40B4-BE49-F238E27FC236}">
                <a16:creationId xmlns:a16="http://schemas.microsoft.com/office/drawing/2014/main" id="{B4E76A61-888F-1641-817E-41F34441C1CA}"/>
              </a:ext>
            </a:extLst>
          </p:cNvPr>
          <p:cNvSpPr>
            <a:spLocks noGrp="1"/>
          </p:cNvSpPr>
          <p:nvPr>
            <p:ph type="sldNum" sz="quarter" idx="12"/>
          </p:nvPr>
        </p:nvSpPr>
        <p:spPr/>
        <p:txBody>
          <a:bodyPr/>
          <a:lstStyle/>
          <a:p>
            <a:fld id="{BD07622D-11D0-4D17-AFC4-64773C8D9EF7}" type="slidenum">
              <a:rPr lang="en-US" smtClean="0"/>
              <a:pPr/>
              <a:t>14</a:t>
            </a:fld>
            <a:endParaRPr lang="en-US" sz="1000" dirty="0"/>
          </a:p>
        </p:txBody>
      </p:sp>
    </p:spTree>
    <p:extLst>
      <p:ext uri="{BB962C8B-B14F-4D97-AF65-F5344CB8AC3E}">
        <p14:creationId xmlns:p14="http://schemas.microsoft.com/office/powerpoint/2010/main" val="1337275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E6025-BE54-DF4D-9335-F4801E06D968}"/>
              </a:ext>
            </a:extLst>
          </p:cNvPr>
          <p:cNvSpPr>
            <a:spLocks noGrp="1"/>
          </p:cNvSpPr>
          <p:nvPr>
            <p:ph type="title"/>
          </p:nvPr>
        </p:nvSpPr>
        <p:spPr>
          <a:xfrm>
            <a:off x="824326" y="304799"/>
            <a:ext cx="10515601" cy="1162497"/>
          </a:xfrm>
        </p:spPr>
        <p:txBody>
          <a:bodyPr>
            <a:noAutofit/>
          </a:bodyPr>
          <a:lstStyle/>
          <a:p>
            <a:r>
              <a:rPr lang="en-US" sz="2400" dirty="0"/>
              <a:t>UTLS is a crucial region for Earth’s climate, and the human activities have greatly modified the composition in the UTLS</a:t>
            </a:r>
          </a:p>
        </p:txBody>
      </p:sp>
      <p:sp>
        <p:nvSpPr>
          <p:cNvPr id="3" name="Slide Number Placeholder 2">
            <a:extLst>
              <a:ext uri="{FF2B5EF4-FFF2-40B4-BE49-F238E27FC236}">
                <a16:creationId xmlns:a16="http://schemas.microsoft.com/office/drawing/2014/main" id="{F36132D3-731E-6C43-A099-79AF2808C9B5}"/>
              </a:ext>
            </a:extLst>
          </p:cNvPr>
          <p:cNvSpPr>
            <a:spLocks noGrp="1"/>
          </p:cNvSpPr>
          <p:nvPr>
            <p:ph type="sldNum" sz="quarter" idx="12"/>
          </p:nvPr>
        </p:nvSpPr>
        <p:spPr>
          <a:xfrm>
            <a:off x="9296400" y="6523037"/>
            <a:ext cx="2844800" cy="365125"/>
          </a:xfrm>
        </p:spPr>
        <p:txBody>
          <a:bodyPr/>
          <a:lstStyle/>
          <a:p>
            <a:fld id="{BD07622D-11D0-4D17-AFC4-64773C8D9EF7}" type="slidenum">
              <a:rPr lang="en-US" smtClean="0"/>
              <a:pPr/>
              <a:t>2</a:t>
            </a:fld>
            <a:endParaRPr lang="en-US" sz="1000" dirty="0"/>
          </a:p>
        </p:txBody>
      </p:sp>
      <p:sp>
        <p:nvSpPr>
          <p:cNvPr id="4" name="TextBox 3">
            <a:extLst>
              <a:ext uri="{FF2B5EF4-FFF2-40B4-BE49-F238E27FC236}">
                <a16:creationId xmlns:a16="http://schemas.microsoft.com/office/drawing/2014/main" id="{BA9D1FE9-3CA0-0349-8A09-A56B42ED3B73}"/>
              </a:ext>
            </a:extLst>
          </p:cNvPr>
          <p:cNvSpPr txBox="1"/>
          <p:nvPr/>
        </p:nvSpPr>
        <p:spPr>
          <a:xfrm>
            <a:off x="1067625" y="2254384"/>
            <a:ext cx="5679044" cy="2616101"/>
          </a:xfrm>
          <a:prstGeom prst="rect">
            <a:avLst/>
          </a:prstGeom>
          <a:noFill/>
        </p:spPr>
        <p:txBody>
          <a:bodyPr wrap="square" rtlCol="0">
            <a:spAutoFit/>
          </a:bodyPr>
          <a:lstStyle/>
          <a:p>
            <a:r>
              <a:rPr lang="en-US" sz="2400" b="1" dirty="0">
                <a:latin typeface="Corbel" panose="020B0503020204020204" pitchFamily="34" charset="0"/>
              </a:rPr>
              <a:t>Major sources of UTLS aerosols:</a:t>
            </a:r>
          </a:p>
          <a:p>
            <a:pPr marL="342900" indent="-342900">
              <a:buAutoNum type="arabicPeriod"/>
            </a:pPr>
            <a:endParaRPr lang="en-US" sz="2000" dirty="0">
              <a:latin typeface="Corbel" panose="020B0503020204020204" pitchFamily="34" charset="0"/>
            </a:endParaRPr>
          </a:p>
          <a:p>
            <a:pPr marL="342900" indent="-342900">
              <a:buAutoNum type="arabicPeriod"/>
            </a:pPr>
            <a:r>
              <a:rPr lang="en-US" sz="2000" dirty="0">
                <a:latin typeface="Corbel" panose="020B0503020204020204" pitchFamily="34" charset="0"/>
              </a:rPr>
              <a:t>Summer monsoon convective transport of anthropogenic aerosols from the PBL to UTLS</a:t>
            </a:r>
          </a:p>
          <a:p>
            <a:pPr marL="342900" indent="-342900">
              <a:buAutoNum type="arabicPeriod"/>
            </a:pPr>
            <a:r>
              <a:rPr lang="en-US" sz="2000" dirty="0">
                <a:latin typeface="Corbel" panose="020B0503020204020204" pitchFamily="34" charset="0"/>
              </a:rPr>
              <a:t>Direct injection of volcanic and </a:t>
            </a:r>
            <a:r>
              <a:rPr lang="en-US" sz="2000" dirty="0" err="1">
                <a:latin typeface="Corbel" panose="020B0503020204020204" pitchFamily="34" charset="0"/>
              </a:rPr>
              <a:t>pyroCb</a:t>
            </a:r>
            <a:r>
              <a:rPr lang="en-US" sz="2000" dirty="0">
                <a:latin typeface="Corbel" panose="020B0503020204020204" pitchFamily="34" charset="0"/>
              </a:rPr>
              <a:t> biomass burning aerosols into the UTLS</a:t>
            </a:r>
          </a:p>
          <a:p>
            <a:pPr marL="342900" indent="-342900">
              <a:buAutoNum type="arabicPeriod"/>
            </a:pPr>
            <a:r>
              <a:rPr lang="en-US" sz="2000" dirty="0">
                <a:latin typeface="Corbel" panose="020B0503020204020204" pitchFamily="34" charset="0"/>
              </a:rPr>
              <a:t>Photochemical production from precursor gases (e.g., SO</a:t>
            </a:r>
            <a:r>
              <a:rPr lang="en-US" sz="2000" baseline="-25000" dirty="0">
                <a:latin typeface="Corbel" panose="020B0503020204020204" pitchFamily="34" charset="0"/>
              </a:rPr>
              <a:t>2</a:t>
            </a:r>
            <a:r>
              <a:rPr lang="en-US" sz="2000" dirty="0">
                <a:latin typeface="Corbel" panose="020B0503020204020204" pitchFamily="34" charset="0"/>
              </a:rPr>
              <a:t>, VOC, OCS) in the UTLS</a:t>
            </a:r>
          </a:p>
        </p:txBody>
      </p:sp>
      <p:grpSp>
        <p:nvGrpSpPr>
          <p:cNvPr id="24" name="Group 23">
            <a:extLst>
              <a:ext uri="{FF2B5EF4-FFF2-40B4-BE49-F238E27FC236}">
                <a16:creationId xmlns:a16="http://schemas.microsoft.com/office/drawing/2014/main" id="{A6C76964-4BE5-084B-A9F2-50F5D26D5C89}"/>
              </a:ext>
            </a:extLst>
          </p:cNvPr>
          <p:cNvGrpSpPr/>
          <p:nvPr/>
        </p:nvGrpSpPr>
        <p:grpSpPr>
          <a:xfrm>
            <a:off x="7010400" y="2265929"/>
            <a:ext cx="4450237" cy="3287612"/>
            <a:chOff x="6969311" y="492580"/>
            <a:chExt cx="4450237" cy="3287612"/>
          </a:xfrm>
        </p:grpSpPr>
        <p:grpSp>
          <p:nvGrpSpPr>
            <p:cNvPr id="25" name="Group 24">
              <a:extLst>
                <a:ext uri="{FF2B5EF4-FFF2-40B4-BE49-F238E27FC236}">
                  <a16:creationId xmlns:a16="http://schemas.microsoft.com/office/drawing/2014/main" id="{3486B97D-21BE-AD4A-8FC7-696B5BFD84EE}"/>
                </a:ext>
              </a:extLst>
            </p:cNvPr>
            <p:cNvGrpSpPr/>
            <p:nvPr/>
          </p:nvGrpSpPr>
          <p:grpSpPr>
            <a:xfrm>
              <a:off x="6969311" y="492580"/>
              <a:ext cx="4450237" cy="3287612"/>
              <a:chOff x="926278" y="2624831"/>
              <a:chExt cx="4650102" cy="2983734"/>
            </a:xfrm>
          </p:grpSpPr>
          <p:grpSp>
            <p:nvGrpSpPr>
              <p:cNvPr id="27" name="Group 26">
                <a:extLst>
                  <a:ext uri="{FF2B5EF4-FFF2-40B4-BE49-F238E27FC236}">
                    <a16:creationId xmlns:a16="http://schemas.microsoft.com/office/drawing/2014/main" id="{17B80203-B78D-E542-8063-808938550C06}"/>
                  </a:ext>
                </a:extLst>
              </p:cNvPr>
              <p:cNvGrpSpPr/>
              <p:nvPr/>
            </p:nvGrpSpPr>
            <p:grpSpPr>
              <a:xfrm>
                <a:off x="955519" y="2948168"/>
                <a:ext cx="2237259" cy="2580641"/>
                <a:chOff x="955519" y="2948168"/>
                <a:chExt cx="2237259" cy="2580641"/>
              </a:xfrm>
            </p:grpSpPr>
            <p:pic>
              <p:nvPicPr>
                <p:cNvPr id="38" name="Picture 37">
                  <a:extLst>
                    <a:ext uri="{FF2B5EF4-FFF2-40B4-BE49-F238E27FC236}">
                      <a16:creationId xmlns:a16="http://schemas.microsoft.com/office/drawing/2014/main" id="{64742EB7-2773-614B-B2CD-9F793C9B7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519" y="2948168"/>
                  <a:ext cx="2165959" cy="2580641"/>
                </a:xfrm>
                <a:prstGeom prst="rect">
                  <a:avLst/>
                </a:prstGeom>
              </p:spPr>
            </p:pic>
            <p:sp>
              <p:nvSpPr>
                <p:cNvPr id="39" name="TextBox 38">
                  <a:extLst>
                    <a:ext uri="{FF2B5EF4-FFF2-40B4-BE49-F238E27FC236}">
                      <a16:creationId xmlns:a16="http://schemas.microsoft.com/office/drawing/2014/main" id="{94456DC7-9DB7-BC4F-A3BF-DCA0DFA260E3}"/>
                    </a:ext>
                  </a:extLst>
                </p:cNvPr>
                <p:cNvSpPr txBox="1"/>
                <p:nvPr/>
              </p:nvSpPr>
              <p:spPr>
                <a:xfrm>
                  <a:off x="2285820" y="4277558"/>
                  <a:ext cx="906958" cy="461665"/>
                </a:xfrm>
                <a:prstGeom prst="rect">
                  <a:avLst/>
                </a:prstGeom>
                <a:noFill/>
              </p:spPr>
              <p:txBody>
                <a:bodyPr wrap="square" rtlCol="0">
                  <a:spAutoFit/>
                </a:bodyPr>
                <a:lstStyle/>
                <a:p>
                  <a:r>
                    <a:rPr lang="en-US" sz="1200" dirty="0">
                      <a:latin typeface="Papyrus" charset="0"/>
                      <a:ea typeface="Papyrus" charset="0"/>
                      <a:cs typeface="Papyrus" charset="0"/>
                    </a:rPr>
                    <a:t>Volcanic eruption</a:t>
                  </a:r>
                </a:p>
              </p:txBody>
            </p:sp>
          </p:grpSp>
          <p:grpSp>
            <p:nvGrpSpPr>
              <p:cNvPr id="28" name="Group 27">
                <a:extLst>
                  <a:ext uri="{FF2B5EF4-FFF2-40B4-BE49-F238E27FC236}">
                    <a16:creationId xmlns:a16="http://schemas.microsoft.com/office/drawing/2014/main" id="{14F8CB37-FC78-1846-A944-628672491536}"/>
                  </a:ext>
                </a:extLst>
              </p:cNvPr>
              <p:cNvGrpSpPr/>
              <p:nvPr/>
            </p:nvGrpSpPr>
            <p:grpSpPr>
              <a:xfrm>
                <a:off x="926278" y="2624831"/>
                <a:ext cx="4574766" cy="558580"/>
                <a:chOff x="926278" y="2624831"/>
                <a:chExt cx="4574766" cy="558580"/>
              </a:xfrm>
            </p:grpSpPr>
            <p:pic>
              <p:nvPicPr>
                <p:cNvPr id="33" name="Picture 32">
                  <a:extLst>
                    <a:ext uri="{FF2B5EF4-FFF2-40B4-BE49-F238E27FC236}">
                      <a16:creationId xmlns:a16="http://schemas.microsoft.com/office/drawing/2014/main" id="{D64C669C-414C-6248-924C-81E551C8C4EF}"/>
                    </a:ext>
                  </a:extLst>
                </p:cNvPr>
                <p:cNvPicPr>
                  <a:picLocks noChangeAspect="1"/>
                </p:cNvPicPr>
                <p:nvPr/>
              </p:nvPicPr>
              <p:blipFill rotWithShape="1">
                <a:blip r:embed="rId3">
                  <a:extLst>
                    <a:ext uri="{28A0092B-C50C-407E-A947-70E740481C1C}">
                      <a14:useLocalDpi xmlns:a14="http://schemas.microsoft.com/office/drawing/2010/main" val="0"/>
                    </a:ext>
                  </a:extLst>
                </a:blip>
                <a:srcRect l="11470" t="22585" r="72821" b="74593"/>
                <a:stretch/>
              </p:blipFill>
              <p:spPr>
                <a:xfrm>
                  <a:off x="926278" y="2710356"/>
                  <a:ext cx="1155133" cy="249403"/>
                </a:xfrm>
                <a:prstGeom prst="rect">
                  <a:avLst/>
                </a:prstGeom>
              </p:spPr>
            </p:pic>
            <p:pic>
              <p:nvPicPr>
                <p:cNvPr id="34" name="Picture 33">
                  <a:extLst>
                    <a:ext uri="{FF2B5EF4-FFF2-40B4-BE49-F238E27FC236}">
                      <a16:creationId xmlns:a16="http://schemas.microsoft.com/office/drawing/2014/main" id="{1318006D-58D0-4B41-9C3B-5B12B4EC406F}"/>
                    </a:ext>
                  </a:extLst>
                </p:cNvPr>
                <p:cNvPicPr>
                  <a:picLocks noChangeAspect="1"/>
                </p:cNvPicPr>
                <p:nvPr/>
              </p:nvPicPr>
              <p:blipFill rotWithShape="1">
                <a:blip r:embed="rId3">
                  <a:extLst>
                    <a:ext uri="{28A0092B-C50C-407E-A947-70E740481C1C}">
                      <a14:useLocalDpi xmlns:a14="http://schemas.microsoft.com/office/drawing/2010/main" val="0"/>
                    </a:ext>
                  </a:extLst>
                </a:blip>
                <a:srcRect l="8972" t="21882" r="70755" b="74670"/>
                <a:stretch/>
              </p:blipFill>
              <p:spPr>
                <a:xfrm>
                  <a:off x="3891623" y="2624831"/>
                  <a:ext cx="1490765" cy="304800"/>
                </a:xfrm>
                <a:prstGeom prst="rect">
                  <a:avLst/>
                </a:prstGeom>
              </p:spPr>
            </p:pic>
            <p:pic>
              <p:nvPicPr>
                <p:cNvPr id="35" name="Picture 34">
                  <a:extLst>
                    <a:ext uri="{FF2B5EF4-FFF2-40B4-BE49-F238E27FC236}">
                      <a16:creationId xmlns:a16="http://schemas.microsoft.com/office/drawing/2014/main" id="{1A5A4AA6-3241-ED46-911A-1D4AA9583A06}"/>
                    </a:ext>
                  </a:extLst>
                </p:cNvPr>
                <p:cNvPicPr>
                  <a:picLocks noChangeAspect="1"/>
                </p:cNvPicPr>
                <p:nvPr/>
              </p:nvPicPr>
              <p:blipFill rotWithShape="1">
                <a:blip r:embed="rId3">
                  <a:extLst>
                    <a:ext uri="{28A0092B-C50C-407E-A947-70E740481C1C}">
                      <a14:useLocalDpi xmlns:a14="http://schemas.microsoft.com/office/drawing/2010/main" val="0"/>
                    </a:ext>
                  </a:extLst>
                </a:blip>
                <a:srcRect l="8972" t="21882" r="70755" b="74670"/>
                <a:stretch/>
              </p:blipFill>
              <p:spPr>
                <a:xfrm>
                  <a:off x="4010279" y="2878611"/>
                  <a:ext cx="1490765" cy="304800"/>
                </a:xfrm>
                <a:prstGeom prst="rect">
                  <a:avLst/>
                </a:prstGeom>
              </p:spPr>
            </p:pic>
            <p:pic>
              <p:nvPicPr>
                <p:cNvPr id="36" name="Picture 35">
                  <a:extLst>
                    <a:ext uri="{FF2B5EF4-FFF2-40B4-BE49-F238E27FC236}">
                      <a16:creationId xmlns:a16="http://schemas.microsoft.com/office/drawing/2014/main" id="{3139B3FB-915B-074B-8F21-4FE6FA41D14E}"/>
                    </a:ext>
                  </a:extLst>
                </p:cNvPr>
                <p:cNvPicPr>
                  <a:picLocks noChangeAspect="1"/>
                </p:cNvPicPr>
                <p:nvPr/>
              </p:nvPicPr>
              <p:blipFill rotWithShape="1">
                <a:blip r:embed="rId3">
                  <a:extLst>
                    <a:ext uri="{28A0092B-C50C-407E-A947-70E740481C1C}">
                      <a14:useLocalDpi xmlns:a14="http://schemas.microsoft.com/office/drawing/2010/main" val="0"/>
                    </a:ext>
                  </a:extLst>
                </a:blip>
                <a:srcRect l="11470" t="22585" r="72821" b="74637"/>
                <a:stretch/>
              </p:blipFill>
              <p:spPr>
                <a:xfrm>
                  <a:off x="2930238" y="2654959"/>
                  <a:ext cx="1155133" cy="245626"/>
                </a:xfrm>
                <a:prstGeom prst="rect">
                  <a:avLst/>
                </a:prstGeom>
              </p:spPr>
            </p:pic>
            <p:pic>
              <p:nvPicPr>
                <p:cNvPr id="37" name="Picture 36">
                  <a:extLst>
                    <a:ext uri="{FF2B5EF4-FFF2-40B4-BE49-F238E27FC236}">
                      <a16:creationId xmlns:a16="http://schemas.microsoft.com/office/drawing/2014/main" id="{127D1D79-4630-AF4D-A131-3A6CB0E3B637}"/>
                    </a:ext>
                  </a:extLst>
                </p:cNvPr>
                <p:cNvPicPr>
                  <a:picLocks noChangeAspect="1"/>
                </p:cNvPicPr>
                <p:nvPr/>
              </p:nvPicPr>
              <p:blipFill rotWithShape="1">
                <a:blip r:embed="rId3">
                  <a:extLst>
                    <a:ext uri="{28A0092B-C50C-407E-A947-70E740481C1C}">
                      <a14:useLocalDpi xmlns:a14="http://schemas.microsoft.com/office/drawing/2010/main" val="0"/>
                    </a:ext>
                  </a:extLst>
                </a:blip>
                <a:srcRect l="11930" t="22585" r="72821" b="74590"/>
                <a:stretch/>
              </p:blipFill>
              <p:spPr>
                <a:xfrm>
                  <a:off x="1863828" y="2628930"/>
                  <a:ext cx="1121284" cy="249681"/>
                </a:xfrm>
                <a:prstGeom prst="rect">
                  <a:avLst/>
                </a:prstGeom>
              </p:spPr>
            </p:pic>
          </p:grpSp>
          <p:grpSp>
            <p:nvGrpSpPr>
              <p:cNvPr id="29" name="Group 28">
                <a:extLst>
                  <a:ext uri="{FF2B5EF4-FFF2-40B4-BE49-F238E27FC236}">
                    <a16:creationId xmlns:a16="http://schemas.microsoft.com/office/drawing/2014/main" id="{60B66FD1-B585-CE43-999B-826097E5DFED}"/>
                  </a:ext>
                </a:extLst>
              </p:cNvPr>
              <p:cNvGrpSpPr/>
              <p:nvPr/>
            </p:nvGrpSpPr>
            <p:grpSpPr>
              <a:xfrm>
                <a:off x="3354993" y="3204530"/>
                <a:ext cx="2221387" cy="2404035"/>
                <a:chOff x="3354993" y="3204530"/>
                <a:chExt cx="2221387" cy="2404035"/>
              </a:xfrm>
            </p:grpSpPr>
            <p:pic>
              <p:nvPicPr>
                <p:cNvPr id="31" name="Picture 30">
                  <a:extLst>
                    <a:ext uri="{FF2B5EF4-FFF2-40B4-BE49-F238E27FC236}">
                      <a16:creationId xmlns:a16="http://schemas.microsoft.com/office/drawing/2014/main" id="{81299172-CCE7-714D-82B6-EE47B2A88E22}"/>
                    </a:ext>
                  </a:extLst>
                </p:cNvPr>
                <p:cNvPicPr>
                  <a:picLocks noChangeAspect="1"/>
                </p:cNvPicPr>
                <p:nvPr/>
              </p:nvPicPr>
              <p:blipFill rotWithShape="1">
                <a:blip r:embed="rId4">
                  <a:extLst>
                    <a:ext uri="{28A0092B-C50C-407E-A947-70E740481C1C}">
                      <a14:useLocalDpi xmlns:a14="http://schemas.microsoft.com/office/drawing/2010/main" val="0"/>
                    </a:ext>
                  </a:extLst>
                </a:blip>
                <a:srcRect b="4227"/>
                <a:stretch/>
              </p:blipFill>
              <p:spPr>
                <a:xfrm>
                  <a:off x="3354993" y="3204530"/>
                  <a:ext cx="1486683" cy="2404035"/>
                </a:xfrm>
                <a:prstGeom prst="rect">
                  <a:avLst/>
                </a:prstGeom>
              </p:spPr>
            </p:pic>
            <p:sp>
              <p:nvSpPr>
                <p:cNvPr id="32" name="TextBox 31">
                  <a:extLst>
                    <a:ext uri="{FF2B5EF4-FFF2-40B4-BE49-F238E27FC236}">
                      <a16:creationId xmlns:a16="http://schemas.microsoft.com/office/drawing/2014/main" id="{C9CD22C7-F9DB-0240-9B79-6C21AC33D9A9}"/>
                    </a:ext>
                  </a:extLst>
                </p:cNvPr>
                <p:cNvSpPr txBox="1"/>
                <p:nvPr/>
              </p:nvSpPr>
              <p:spPr>
                <a:xfrm>
                  <a:off x="4490423" y="3908226"/>
                  <a:ext cx="1085957" cy="830997"/>
                </a:xfrm>
                <a:prstGeom prst="rect">
                  <a:avLst/>
                </a:prstGeom>
                <a:noFill/>
              </p:spPr>
              <p:txBody>
                <a:bodyPr wrap="square" rtlCol="0">
                  <a:spAutoFit/>
                </a:bodyPr>
                <a:lstStyle/>
                <a:p>
                  <a:r>
                    <a:rPr lang="en-US" sz="1200" dirty="0">
                      <a:latin typeface="Papyrus" charset="0"/>
                      <a:ea typeface="Papyrus" charset="0"/>
                      <a:cs typeface="Papyrus" charset="0"/>
                    </a:rPr>
                    <a:t>Monsoon convective transport of pollution</a:t>
                  </a:r>
                </a:p>
              </p:txBody>
            </p:sp>
          </p:grpSp>
          <p:pic>
            <p:nvPicPr>
              <p:cNvPr id="30" name="Picture 29">
                <a:extLst>
                  <a:ext uri="{FF2B5EF4-FFF2-40B4-BE49-F238E27FC236}">
                    <a16:creationId xmlns:a16="http://schemas.microsoft.com/office/drawing/2014/main" id="{A2573866-BB66-0B46-A2BF-DE8A324BE238}"/>
                  </a:ext>
                </a:extLst>
              </p:cNvPr>
              <p:cNvPicPr>
                <a:picLocks noChangeAspect="1"/>
              </p:cNvPicPr>
              <p:nvPr/>
            </p:nvPicPr>
            <p:blipFill rotWithShape="1">
              <a:blip r:embed="rId3">
                <a:extLst>
                  <a:ext uri="{28A0092B-C50C-407E-A947-70E740481C1C}">
                    <a14:useLocalDpi xmlns:a14="http://schemas.microsoft.com/office/drawing/2010/main" val="0"/>
                  </a:ext>
                </a:extLst>
              </a:blip>
              <a:srcRect l="11470" t="22585" r="72821" b="74637"/>
              <a:stretch/>
            </p:blipFill>
            <p:spPr>
              <a:xfrm>
                <a:off x="3192778" y="2878799"/>
                <a:ext cx="1155133" cy="245626"/>
              </a:xfrm>
              <a:prstGeom prst="rect">
                <a:avLst/>
              </a:prstGeom>
            </p:spPr>
          </p:pic>
        </p:grpSp>
        <p:sp>
          <p:nvSpPr>
            <p:cNvPr id="26" name="TextBox 25">
              <a:extLst>
                <a:ext uri="{FF2B5EF4-FFF2-40B4-BE49-F238E27FC236}">
                  <a16:creationId xmlns:a16="http://schemas.microsoft.com/office/drawing/2014/main" id="{27E2134C-DA99-5F4B-9A6C-97BF6D25F723}"/>
                </a:ext>
              </a:extLst>
            </p:cNvPr>
            <p:cNvSpPr txBox="1"/>
            <p:nvPr/>
          </p:nvSpPr>
          <p:spPr>
            <a:xfrm>
              <a:off x="7794858" y="684150"/>
              <a:ext cx="2865977" cy="307777"/>
            </a:xfrm>
            <a:prstGeom prst="rect">
              <a:avLst/>
            </a:prstGeom>
            <a:noFill/>
          </p:spPr>
          <p:txBody>
            <a:bodyPr wrap="none" rtlCol="0">
              <a:spAutoFit/>
            </a:bodyPr>
            <a:lstStyle/>
            <a:p>
              <a:r>
                <a:rPr lang="en-US" sz="1400" dirty="0">
                  <a:latin typeface="Chalkduster" panose="03050602040202020205" pitchFamily="66" charset="77"/>
                </a:rPr>
                <a:t>Photochemical production</a:t>
              </a:r>
            </a:p>
          </p:txBody>
        </p:sp>
      </p:grpSp>
    </p:spTree>
    <p:extLst>
      <p:ext uri="{BB962C8B-B14F-4D97-AF65-F5344CB8AC3E}">
        <p14:creationId xmlns:p14="http://schemas.microsoft.com/office/powerpoint/2010/main" val="840170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AFF83-1C28-134C-8D72-84A13502A556}"/>
              </a:ext>
            </a:extLst>
          </p:cNvPr>
          <p:cNvSpPr>
            <a:spLocks noGrp="1"/>
          </p:cNvSpPr>
          <p:nvPr>
            <p:ph type="title"/>
          </p:nvPr>
        </p:nvSpPr>
        <p:spPr>
          <a:xfrm>
            <a:off x="457200" y="228600"/>
            <a:ext cx="11201400" cy="1371600"/>
          </a:xfrm>
        </p:spPr>
        <p:txBody>
          <a:bodyPr>
            <a:noAutofit/>
          </a:bodyPr>
          <a:lstStyle/>
          <a:p>
            <a:r>
              <a:rPr lang="en-US" sz="2200" dirty="0"/>
              <a:t>The Asian summer monsoon dynamic system coupled with other atmospheric circulation patterns to transport pollutants from the most polluted regions to UTLS over Asian summer monsoon area and beyond</a:t>
            </a:r>
          </a:p>
        </p:txBody>
      </p:sp>
      <p:sp>
        <p:nvSpPr>
          <p:cNvPr id="3" name="Slide Number Placeholder 2">
            <a:extLst>
              <a:ext uri="{FF2B5EF4-FFF2-40B4-BE49-F238E27FC236}">
                <a16:creationId xmlns:a16="http://schemas.microsoft.com/office/drawing/2014/main" id="{B6C9AFC5-59CE-C749-95E6-90830E64714F}"/>
              </a:ext>
            </a:extLst>
          </p:cNvPr>
          <p:cNvSpPr>
            <a:spLocks noGrp="1"/>
          </p:cNvSpPr>
          <p:nvPr>
            <p:ph type="sldNum" sz="quarter" idx="12"/>
          </p:nvPr>
        </p:nvSpPr>
        <p:spPr/>
        <p:txBody>
          <a:bodyPr/>
          <a:lstStyle/>
          <a:p>
            <a:fld id="{BD07622D-11D0-4D17-AFC4-64773C8D9EF7}" type="slidenum">
              <a:rPr lang="en-US" smtClean="0"/>
              <a:pPr/>
              <a:t>3</a:t>
            </a:fld>
            <a:endParaRPr lang="en-US" sz="1000" dirty="0"/>
          </a:p>
        </p:txBody>
      </p:sp>
      <p:pic>
        <p:nvPicPr>
          <p:cNvPr id="4" name="Picture 3">
            <a:extLst>
              <a:ext uri="{FF2B5EF4-FFF2-40B4-BE49-F238E27FC236}">
                <a16:creationId xmlns:a16="http://schemas.microsoft.com/office/drawing/2014/main" id="{8D449715-79C9-2C48-8D8A-4286586F6BFB}"/>
              </a:ext>
            </a:extLst>
          </p:cNvPr>
          <p:cNvPicPr>
            <a:picLocks noChangeAspect="1"/>
          </p:cNvPicPr>
          <p:nvPr/>
        </p:nvPicPr>
        <p:blipFill>
          <a:blip r:embed="rId2"/>
          <a:stretch>
            <a:fillRect/>
          </a:stretch>
        </p:blipFill>
        <p:spPr>
          <a:xfrm>
            <a:off x="836554" y="1608833"/>
            <a:ext cx="5486400" cy="2617911"/>
          </a:xfrm>
          <a:prstGeom prst="rect">
            <a:avLst/>
          </a:prstGeom>
        </p:spPr>
      </p:pic>
      <p:sp>
        <p:nvSpPr>
          <p:cNvPr id="28" name="TextBox 27">
            <a:extLst>
              <a:ext uri="{FF2B5EF4-FFF2-40B4-BE49-F238E27FC236}">
                <a16:creationId xmlns:a16="http://schemas.microsoft.com/office/drawing/2014/main" id="{5F734DB1-7D29-7647-93E7-40A068F35E97}"/>
              </a:ext>
            </a:extLst>
          </p:cNvPr>
          <p:cNvSpPr txBox="1"/>
          <p:nvPr/>
        </p:nvSpPr>
        <p:spPr>
          <a:xfrm>
            <a:off x="836554" y="4738616"/>
            <a:ext cx="5486400" cy="1600438"/>
          </a:xfrm>
          <a:prstGeom prst="rect">
            <a:avLst/>
          </a:prstGeom>
          <a:noFill/>
        </p:spPr>
        <p:txBody>
          <a:bodyPr wrap="square" rtlCol="0">
            <a:spAutoFit/>
          </a:bodyPr>
          <a:lstStyle/>
          <a:p>
            <a:pPr marL="342900" indent="-342900">
              <a:buClr>
                <a:srgbClr val="3C48A1"/>
              </a:buClr>
              <a:buFont typeface="Wingdings" pitchFamily="2" charset="2"/>
              <a:buChar char="§"/>
            </a:pPr>
            <a:r>
              <a:rPr lang="en-US" sz="1400" dirty="0">
                <a:latin typeface="Avenir Book" panose="02000503020000020003" pitchFamily="2" charset="0"/>
              </a:rPr>
              <a:t>The Asian summer monsoon convective system features</a:t>
            </a:r>
          </a:p>
          <a:p>
            <a:pPr marL="800035" lvl="1" indent="-342900">
              <a:buClr>
                <a:srgbClr val="3C48A1"/>
              </a:buClr>
              <a:buFont typeface="System Font Regular"/>
              <a:buChar char="−"/>
            </a:pPr>
            <a:r>
              <a:rPr lang="en-US" sz="1400" dirty="0">
                <a:latin typeface="Avenir Book" panose="02000503020000020003" pitchFamily="2" charset="0"/>
              </a:rPr>
              <a:t>A low-level cyclonic flow over South and East Asia</a:t>
            </a:r>
          </a:p>
          <a:p>
            <a:pPr marL="800035" lvl="1" indent="-342900">
              <a:buClr>
                <a:srgbClr val="3C48A1"/>
              </a:buClr>
              <a:buFont typeface="System Font Regular"/>
              <a:buChar char="−"/>
            </a:pPr>
            <a:r>
              <a:rPr lang="en-US" sz="1400" dirty="0">
                <a:latin typeface="Avenir Book" panose="02000503020000020003" pitchFamily="2" charset="0"/>
              </a:rPr>
              <a:t>A persistent deep convective motion</a:t>
            </a:r>
          </a:p>
          <a:p>
            <a:pPr marL="800035" lvl="1" indent="-342900">
              <a:buClr>
                <a:srgbClr val="3C48A1"/>
              </a:buClr>
              <a:buFont typeface="System Font Regular"/>
              <a:buChar char="−"/>
            </a:pPr>
            <a:r>
              <a:rPr lang="en-US" sz="1400" dirty="0">
                <a:latin typeface="Avenir Book" panose="02000503020000020003" pitchFamily="2" charset="0"/>
              </a:rPr>
              <a:t>A strong upper-level anticyclonic circulation</a:t>
            </a:r>
          </a:p>
          <a:p>
            <a:pPr marL="800035" lvl="1" indent="-342900">
              <a:buClr>
                <a:srgbClr val="3C48A1"/>
              </a:buClr>
              <a:buFont typeface="System Font Regular"/>
              <a:buChar char="−"/>
            </a:pPr>
            <a:r>
              <a:rPr lang="en-US" sz="1400" dirty="0">
                <a:latin typeface="Avenir Book" panose="02000503020000020003" pitchFamily="2" charset="0"/>
              </a:rPr>
              <a:t>Sub-seasonal eddy shedding to the east and west</a:t>
            </a:r>
          </a:p>
          <a:p>
            <a:pPr marL="342900" indent="-342900">
              <a:buClr>
                <a:srgbClr val="3C48A1"/>
              </a:buClr>
              <a:buFont typeface="Wingdings" pitchFamily="2" charset="2"/>
              <a:buChar char="§"/>
            </a:pPr>
            <a:r>
              <a:rPr lang="en-US" sz="1400" dirty="0">
                <a:latin typeface="Avenir Book" panose="02000503020000020003" pitchFamily="2" charset="0"/>
              </a:rPr>
              <a:t>It connects to large-scale walker cell and Hadley cell circulations</a:t>
            </a:r>
          </a:p>
        </p:txBody>
      </p:sp>
      <p:sp>
        <p:nvSpPr>
          <p:cNvPr id="7" name="TextBox 6">
            <a:extLst>
              <a:ext uri="{FF2B5EF4-FFF2-40B4-BE49-F238E27FC236}">
                <a16:creationId xmlns:a16="http://schemas.microsoft.com/office/drawing/2014/main" id="{569C1D78-B2A3-F848-9934-3DBC1BEA6BD1}"/>
              </a:ext>
            </a:extLst>
          </p:cNvPr>
          <p:cNvSpPr txBox="1"/>
          <p:nvPr/>
        </p:nvSpPr>
        <p:spPr>
          <a:xfrm>
            <a:off x="1066800" y="4127574"/>
            <a:ext cx="4023022" cy="430887"/>
          </a:xfrm>
          <a:prstGeom prst="rect">
            <a:avLst/>
          </a:prstGeom>
          <a:noFill/>
        </p:spPr>
        <p:txBody>
          <a:bodyPr wrap="square" rtlCol="0">
            <a:spAutoFit/>
          </a:bodyPr>
          <a:lstStyle/>
          <a:p>
            <a:r>
              <a:rPr lang="en-US" sz="1100" dirty="0">
                <a:latin typeface="Avenir Book" panose="02000503020000020003" pitchFamily="2" charset="0"/>
                <a:cs typeface="Arial" panose="020B0604020202020204" pitchFamily="34" charset="0"/>
              </a:rPr>
              <a:t>[ Figure adapted from CLIVAR, https://</a:t>
            </a:r>
            <a:r>
              <a:rPr lang="en-US" sz="1100" dirty="0" err="1">
                <a:latin typeface="Avenir Book" panose="02000503020000020003" pitchFamily="2" charset="0"/>
                <a:cs typeface="Arial" panose="020B0604020202020204" pitchFamily="34" charset="0"/>
              </a:rPr>
              <a:t>www.clivar.org</a:t>
            </a:r>
            <a:r>
              <a:rPr lang="en-US" sz="1100" dirty="0">
                <a:latin typeface="Avenir Book" panose="02000503020000020003" pitchFamily="2" charset="0"/>
                <a:cs typeface="Arial" panose="020B0604020202020204" pitchFamily="34" charset="0"/>
              </a:rPr>
              <a:t>/</a:t>
            </a:r>
            <a:r>
              <a:rPr lang="en-US" sz="1100" dirty="0" err="1">
                <a:latin typeface="Avenir Book" panose="02000503020000020003" pitchFamily="2" charset="0"/>
                <a:cs typeface="Arial" panose="020B0604020202020204" pitchFamily="34" charset="0"/>
              </a:rPr>
              <a:t>asian</a:t>
            </a:r>
            <a:r>
              <a:rPr lang="en-US" sz="1100" dirty="0">
                <a:latin typeface="Avenir Book" panose="02000503020000020003" pitchFamily="2" charset="0"/>
                <a:cs typeface="Arial" panose="020B0604020202020204" pitchFamily="34" charset="0"/>
              </a:rPr>
              <a:t>-</a:t>
            </a:r>
            <a:r>
              <a:rPr lang="en-US" sz="1100" dirty="0" err="1">
                <a:latin typeface="Avenir Book" panose="02000503020000020003" pitchFamily="2" charset="0"/>
                <a:cs typeface="Arial" panose="020B0604020202020204" pitchFamily="34" charset="0"/>
              </a:rPr>
              <a:t>australian</a:t>
            </a:r>
            <a:r>
              <a:rPr lang="en-US" sz="1100" dirty="0">
                <a:latin typeface="Avenir Book" panose="02000503020000020003" pitchFamily="2" charset="0"/>
                <a:cs typeface="Arial" panose="020B0604020202020204" pitchFamily="34" charset="0"/>
              </a:rPr>
              <a:t>-monsoon] </a:t>
            </a:r>
          </a:p>
        </p:txBody>
      </p:sp>
      <p:grpSp>
        <p:nvGrpSpPr>
          <p:cNvPr id="8" name="Group 7">
            <a:extLst>
              <a:ext uri="{FF2B5EF4-FFF2-40B4-BE49-F238E27FC236}">
                <a16:creationId xmlns:a16="http://schemas.microsoft.com/office/drawing/2014/main" id="{DC8EC971-7FDA-FD4F-A124-F6901B057322}"/>
              </a:ext>
            </a:extLst>
          </p:cNvPr>
          <p:cNvGrpSpPr>
            <a:grpSpLocks noChangeAspect="1"/>
          </p:cNvGrpSpPr>
          <p:nvPr/>
        </p:nvGrpSpPr>
        <p:grpSpPr>
          <a:xfrm>
            <a:off x="6770621" y="1536204"/>
            <a:ext cx="4561138" cy="4812217"/>
            <a:chOff x="461499" y="1575426"/>
            <a:chExt cx="5548866" cy="5854319"/>
          </a:xfrm>
        </p:grpSpPr>
        <p:grpSp>
          <p:nvGrpSpPr>
            <p:cNvPr id="9" name="Group 8">
              <a:extLst>
                <a:ext uri="{FF2B5EF4-FFF2-40B4-BE49-F238E27FC236}">
                  <a16:creationId xmlns:a16="http://schemas.microsoft.com/office/drawing/2014/main" id="{7363B99B-D841-2B44-A9AA-66DE8F222973}"/>
                </a:ext>
              </a:extLst>
            </p:cNvPr>
            <p:cNvGrpSpPr/>
            <p:nvPr/>
          </p:nvGrpSpPr>
          <p:grpSpPr>
            <a:xfrm>
              <a:off x="552194" y="1575426"/>
              <a:ext cx="5354516" cy="2138023"/>
              <a:chOff x="574039" y="412447"/>
              <a:chExt cx="5354516" cy="2138023"/>
            </a:xfrm>
          </p:grpSpPr>
          <p:pic>
            <p:nvPicPr>
              <p:cNvPr id="24" name="Picture 23" descr="PopulationColor.png">
                <a:extLst>
                  <a:ext uri="{FF2B5EF4-FFF2-40B4-BE49-F238E27FC236}">
                    <a16:creationId xmlns:a16="http://schemas.microsoft.com/office/drawing/2014/main" id="{F9E5CAC2-AA99-9C41-B391-F834EE8BC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309" y="2252788"/>
                <a:ext cx="1397807" cy="297682"/>
              </a:xfrm>
              <a:prstGeom prst="rect">
                <a:avLst/>
              </a:prstGeom>
            </p:spPr>
          </p:pic>
          <p:pic>
            <p:nvPicPr>
              <p:cNvPr id="25" name="Picture 24" descr="PopulationDensity_2000.png">
                <a:extLst>
                  <a:ext uri="{FF2B5EF4-FFF2-40B4-BE49-F238E27FC236}">
                    <a16:creationId xmlns:a16="http://schemas.microsoft.com/office/drawing/2014/main" id="{09FCACF2-60DC-F546-B48F-FDEA1667C445}"/>
                  </a:ext>
                </a:extLst>
              </p:cNvPr>
              <p:cNvPicPr>
                <a:picLocks/>
              </p:cNvPicPr>
              <p:nvPr/>
            </p:nvPicPr>
            <p:blipFill rotWithShape="1">
              <a:blip r:embed="rId4">
                <a:extLst>
                  <a:ext uri="{28A0092B-C50C-407E-A947-70E740481C1C}">
                    <a14:useLocalDpi xmlns:a14="http://schemas.microsoft.com/office/drawing/2010/main" val="0"/>
                  </a:ext>
                </a:extLst>
              </a:blip>
              <a:srcRect b="18352"/>
              <a:stretch/>
            </p:blipFill>
            <p:spPr>
              <a:xfrm>
                <a:off x="574039" y="693303"/>
                <a:ext cx="3089152" cy="1559486"/>
              </a:xfrm>
              <a:prstGeom prst="rect">
                <a:avLst/>
              </a:prstGeom>
              <a:ln w="12700">
                <a:solidFill>
                  <a:schemeClr val="tx1"/>
                </a:solidFill>
              </a:ln>
            </p:spPr>
          </p:pic>
          <p:sp>
            <p:nvSpPr>
              <p:cNvPr id="26" name="Rectangle 25">
                <a:extLst>
                  <a:ext uri="{FF2B5EF4-FFF2-40B4-BE49-F238E27FC236}">
                    <a16:creationId xmlns:a16="http://schemas.microsoft.com/office/drawing/2014/main" id="{CE65C314-9310-9C48-99A2-30065245ADC9}"/>
                  </a:ext>
                </a:extLst>
              </p:cNvPr>
              <p:cNvSpPr/>
              <p:nvPr/>
            </p:nvSpPr>
            <p:spPr>
              <a:xfrm>
                <a:off x="2624025" y="1069656"/>
                <a:ext cx="760025" cy="586107"/>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descr="PopulationDensity_2000.png">
                <a:extLst>
                  <a:ext uri="{FF2B5EF4-FFF2-40B4-BE49-F238E27FC236}">
                    <a16:creationId xmlns:a16="http://schemas.microsoft.com/office/drawing/2014/main" id="{8622F847-2731-6B4A-B933-55C05E0790CB}"/>
                  </a:ext>
                </a:extLst>
              </p:cNvPr>
              <p:cNvPicPr>
                <a:picLocks noChangeAspect="1"/>
              </p:cNvPicPr>
              <p:nvPr/>
            </p:nvPicPr>
            <p:blipFill rotWithShape="1">
              <a:blip r:embed="rId4">
                <a:extLst>
                  <a:ext uri="{28A0092B-C50C-407E-A947-70E740481C1C}">
                    <a14:useLocalDpi xmlns:a14="http://schemas.microsoft.com/office/drawing/2010/main" val="0"/>
                  </a:ext>
                </a:extLst>
              </a:blip>
              <a:srcRect l="66791" t="19963" r="8606" b="50724"/>
              <a:stretch/>
            </p:blipFill>
            <p:spPr>
              <a:xfrm>
                <a:off x="3831845" y="693303"/>
                <a:ext cx="2096710" cy="1544576"/>
              </a:xfrm>
              <a:prstGeom prst="rect">
                <a:avLst/>
              </a:prstGeom>
              <a:ln>
                <a:solidFill>
                  <a:schemeClr val="tx1"/>
                </a:solidFill>
              </a:ln>
            </p:spPr>
          </p:pic>
          <p:cxnSp>
            <p:nvCxnSpPr>
              <p:cNvPr id="29" name="Straight Connector 28">
                <a:extLst>
                  <a:ext uri="{FF2B5EF4-FFF2-40B4-BE49-F238E27FC236}">
                    <a16:creationId xmlns:a16="http://schemas.microsoft.com/office/drawing/2014/main" id="{BB62B0BE-FE2A-9945-BF77-83F5865AC5B6}"/>
                  </a:ext>
                </a:extLst>
              </p:cNvPr>
              <p:cNvCxnSpPr/>
              <p:nvPr/>
            </p:nvCxnSpPr>
            <p:spPr>
              <a:xfrm flipV="1">
                <a:off x="3384051" y="693303"/>
                <a:ext cx="417239" cy="376353"/>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F657627-08BC-3746-97F1-0A9944D95CCB}"/>
                  </a:ext>
                </a:extLst>
              </p:cNvPr>
              <p:cNvCxnSpPr/>
              <p:nvPr/>
            </p:nvCxnSpPr>
            <p:spPr>
              <a:xfrm>
                <a:off x="3384051" y="1655765"/>
                <a:ext cx="417239" cy="582114"/>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129E239C-993F-2C4B-88FE-826FBEE98DB4}"/>
                  </a:ext>
                </a:extLst>
              </p:cNvPr>
              <p:cNvSpPr txBox="1"/>
              <p:nvPr/>
            </p:nvSpPr>
            <p:spPr>
              <a:xfrm>
                <a:off x="1152358" y="412447"/>
                <a:ext cx="2057786" cy="318262"/>
              </a:xfrm>
              <a:prstGeom prst="rect">
                <a:avLst/>
              </a:prstGeom>
              <a:noFill/>
            </p:spPr>
            <p:txBody>
              <a:bodyPr wrap="none" rtlCol="0">
                <a:spAutoFit/>
              </a:bodyPr>
              <a:lstStyle/>
              <a:p>
                <a:pPr algn="ctr"/>
                <a:r>
                  <a:rPr lang="en-US" sz="1050" dirty="0">
                    <a:latin typeface="Arial" panose="020B0604020202020204" pitchFamily="34" charset="0"/>
                    <a:cs typeface="Arial" panose="020B0604020202020204" pitchFamily="34" charset="0"/>
                  </a:rPr>
                  <a:t>Population density 2000</a:t>
                </a:r>
              </a:p>
            </p:txBody>
          </p:sp>
        </p:grpSp>
        <p:grpSp>
          <p:nvGrpSpPr>
            <p:cNvPr id="10" name="Group 9">
              <a:extLst>
                <a:ext uri="{FF2B5EF4-FFF2-40B4-BE49-F238E27FC236}">
                  <a16:creationId xmlns:a16="http://schemas.microsoft.com/office/drawing/2014/main" id="{D6738257-D4BB-0D4F-93E4-3FC58F86C77E}"/>
                </a:ext>
              </a:extLst>
            </p:cNvPr>
            <p:cNvGrpSpPr/>
            <p:nvPr/>
          </p:nvGrpSpPr>
          <p:grpSpPr>
            <a:xfrm>
              <a:off x="461499" y="5336025"/>
              <a:ext cx="5548866" cy="2093720"/>
              <a:chOff x="462129" y="2349979"/>
              <a:chExt cx="5548866" cy="2093720"/>
            </a:xfrm>
          </p:grpSpPr>
          <p:pic>
            <p:nvPicPr>
              <p:cNvPr id="18" name="Picture 17">
                <a:extLst>
                  <a:ext uri="{FF2B5EF4-FFF2-40B4-BE49-F238E27FC236}">
                    <a16:creationId xmlns:a16="http://schemas.microsoft.com/office/drawing/2014/main" id="{B33E8A4B-63F9-5646-A76F-E51AA8A845E8}"/>
                  </a:ext>
                </a:extLst>
              </p:cNvPr>
              <p:cNvPicPr>
                <a:picLocks noChangeAspect="1"/>
              </p:cNvPicPr>
              <p:nvPr/>
            </p:nvPicPr>
            <p:blipFill>
              <a:blip r:embed="rId5"/>
              <a:stretch>
                <a:fillRect/>
              </a:stretch>
            </p:blipFill>
            <p:spPr>
              <a:xfrm>
                <a:off x="3745167" y="2606933"/>
                <a:ext cx="2265828" cy="1836766"/>
              </a:xfrm>
              <a:prstGeom prst="rect">
                <a:avLst/>
              </a:prstGeom>
            </p:spPr>
          </p:pic>
          <p:pic>
            <p:nvPicPr>
              <p:cNvPr id="19" name="Picture 18">
                <a:extLst>
                  <a:ext uri="{FF2B5EF4-FFF2-40B4-BE49-F238E27FC236}">
                    <a16:creationId xmlns:a16="http://schemas.microsoft.com/office/drawing/2014/main" id="{7F78E7BE-4C72-E94A-B016-4714E4289407}"/>
                  </a:ext>
                </a:extLst>
              </p:cNvPr>
              <p:cNvPicPr>
                <a:picLocks noChangeAspect="1"/>
              </p:cNvPicPr>
              <p:nvPr/>
            </p:nvPicPr>
            <p:blipFill>
              <a:blip r:embed="rId6"/>
              <a:stretch>
                <a:fillRect/>
              </a:stretch>
            </p:blipFill>
            <p:spPr>
              <a:xfrm>
                <a:off x="557016" y="2613706"/>
                <a:ext cx="3119199" cy="1588314"/>
              </a:xfrm>
              <a:prstGeom prst="rect">
                <a:avLst/>
              </a:prstGeom>
              <a:ln w="12700">
                <a:solidFill>
                  <a:schemeClr val="tx1"/>
                </a:solidFill>
              </a:ln>
            </p:spPr>
          </p:pic>
          <p:sp>
            <p:nvSpPr>
              <p:cNvPr id="20" name="Rectangle 19">
                <a:extLst>
                  <a:ext uri="{FF2B5EF4-FFF2-40B4-BE49-F238E27FC236}">
                    <a16:creationId xmlns:a16="http://schemas.microsoft.com/office/drawing/2014/main" id="{70B17A39-62A7-7A4E-AA26-3594FE35D21C}"/>
                  </a:ext>
                </a:extLst>
              </p:cNvPr>
              <p:cNvSpPr/>
              <p:nvPr/>
            </p:nvSpPr>
            <p:spPr>
              <a:xfrm>
                <a:off x="2633781" y="2994786"/>
                <a:ext cx="761059" cy="586905"/>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60521D93-50C7-574D-AA78-65849DAF72AE}"/>
                  </a:ext>
                </a:extLst>
              </p:cNvPr>
              <p:cNvCxnSpPr/>
              <p:nvPr/>
            </p:nvCxnSpPr>
            <p:spPr>
              <a:xfrm flipV="1">
                <a:off x="3394841" y="2619772"/>
                <a:ext cx="417806" cy="376866"/>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0A83365-6B25-204C-9733-ACD037447D09}"/>
                  </a:ext>
                </a:extLst>
              </p:cNvPr>
              <p:cNvCxnSpPr/>
              <p:nvPr/>
            </p:nvCxnSpPr>
            <p:spPr>
              <a:xfrm>
                <a:off x="3394841" y="3583542"/>
                <a:ext cx="417806" cy="582906"/>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DD06E166-23C7-B04D-8A05-8226A4A9C733}"/>
                  </a:ext>
                </a:extLst>
              </p:cNvPr>
              <p:cNvSpPr txBox="1"/>
              <p:nvPr/>
            </p:nvSpPr>
            <p:spPr>
              <a:xfrm>
                <a:off x="462129" y="2349979"/>
                <a:ext cx="3354627" cy="308902"/>
              </a:xfrm>
              <a:prstGeom prst="rect">
                <a:avLst/>
              </a:prstGeom>
              <a:noFill/>
            </p:spPr>
            <p:txBody>
              <a:bodyPr wrap="none" rtlCol="0">
                <a:spAutoFit/>
              </a:bodyPr>
              <a:lstStyle/>
              <a:p>
                <a:pPr algn="ctr"/>
                <a:r>
                  <a:rPr lang="en-US" sz="1050" dirty="0">
                    <a:latin typeface="Arial" panose="020B0604020202020204" pitchFamily="34" charset="0"/>
                    <a:cs typeface="Arial" panose="020B0604020202020204" pitchFamily="34" charset="0"/>
                  </a:rPr>
                  <a:t>Fossil fuel + biofuel BC+OC emission 2010</a:t>
                </a:r>
              </a:p>
            </p:txBody>
          </p:sp>
        </p:grpSp>
        <p:grpSp>
          <p:nvGrpSpPr>
            <p:cNvPr id="11" name="Group 10">
              <a:extLst>
                <a:ext uri="{FF2B5EF4-FFF2-40B4-BE49-F238E27FC236}">
                  <a16:creationId xmlns:a16="http://schemas.microsoft.com/office/drawing/2014/main" id="{E0FA711C-6AB8-EE4E-BEB8-018BA4701EBB}"/>
                </a:ext>
              </a:extLst>
            </p:cNvPr>
            <p:cNvGrpSpPr/>
            <p:nvPr/>
          </p:nvGrpSpPr>
          <p:grpSpPr>
            <a:xfrm>
              <a:off x="552194" y="3429453"/>
              <a:ext cx="5458171" cy="2093033"/>
              <a:chOff x="552825" y="4306938"/>
              <a:chExt cx="5458170" cy="2093033"/>
            </a:xfrm>
          </p:grpSpPr>
          <p:pic>
            <p:nvPicPr>
              <p:cNvPr id="12" name="Picture 11">
                <a:extLst>
                  <a:ext uri="{FF2B5EF4-FFF2-40B4-BE49-F238E27FC236}">
                    <a16:creationId xmlns:a16="http://schemas.microsoft.com/office/drawing/2014/main" id="{CF740F79-12F1-5B43-A80C-B6E9323254B0}"/>
                  </a:ext>
                </a:extLst>
              </p:cNvPr>
              <p:cNvPicPr>
                <a:picLocks/>
              </p:cNvPicPr>
              <p:nvPr/>
            </p:nvPicPr>
            <p:blipFill>
              <a:blip r:embed="rId7"/>
              <a:stretch>
                <a:fillRect/>
              </a:stretch>
            </p:blipFill>
            <p:spPr>
              <a:xfrm>
                <a:off x="552825" y="4573908"/>
                <a:ext cx="3118104" cy="1588314"/>
              </a:xfrm>
              <a:prstGeom prst="rect">
                <a:avLst/>
              </a:prstGeom>
              <a:ln w="12700">
                <a:solidFill>
                  <a:schemeClr val="tx1"/>
                </a:solidFill>
              </a:ln>
            </p:spPr>
          </p:pic>
          <p:pic>
            <p:nvPicPr>
              <p:cNvPr id="13" name="Picture 12">
                <a:extLst>
                  <a:ext uri="{FF2B5EF4-FFF2-40B4-BE49-F238E27FC236}">
                    <a16:creationId xmlns:a16="http://schemas.microsoft.com/office/drawing/2014/main" id="{43959714-42A8-3C4B-858C-DC1FF196575B}"/>
                  </a:ext>
                </a:extLst>
              </p:cNvPr>
              <p:cNvPicPr>
                <a:picLocks noChangeAspect="1"/>
              </p:cNvPicPr>
              <p:nvPr/>
            </p:nvPicPr>
            <p:blipFill>
              <a:blip r:embed="rId5"/>
              <a:stretch>
                <a:fillRect/>
              </a:stretch>
            </p:blipFill>
            <p:spPr>
              <a:xfrm>
                <a:off x="3745167" y="4563205"/>
                <a:ext cx="2265828" cy="1836766"/>
              </a:xfrm>
              <a:prstGeom prst="rect">
                <a:avLst/>
              </a:prstGeom>
            </p:spPr>
          </p:pic>
          <p:sp>
            <p:nvSpPr>
              <p:cNvPr id="14" name="Rectangle 13">
                <a:extLst>
                  <a:ext uri="{FF2B5EF4-FFF2-40B4-BE49-F238E27FC236}">
                    <a16:creationId xmlns:a16="http://schemas.microsoft.com/office/drawing/2014/main" id="{E22B9EBD-67EA-484C-86E0-D867BFAD6C2E}"/>
                  </a:ext>
                </a:extLst>
              </p:cNvPr>
              <p:cNvSpPr/>
              <p:nvPr/>
            </p:nvSpPr>
            <p:spPr>
              <a:xfrm>
                <a:off x="2622992" y="4944189"/>
                <a:ext cx="761059" cy="586905"/>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11F2038-F070-7A4E-B5F3-D18A2BE250B6}"/>
                  </a:ext>
                </a:extLst>
              </p:cNvPr>
              <p:cNvCxnSpPr/>
              <p:nvPr/>
            </p:nvCxnSpPr>
            <p:spPr>
              <a:xfrm flipV="1">
                <a:off x="3384051" y="4569175"/>
                <a:ext cx="417806" cy="376866"/>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986BF45-83B1-3240-9356-8C5C7229A61C}"/>
                  </a:ext>
                </a:extLst>
              </p:cNvPr>
              <p:cNvCxnSpPr/>
              <p:nvPr/>
            </p:nvCxnSpPr>
            <p:spPr>
              <a:xfrm>
                <a:off x="3384051" y="5532945"/>
                <a:ext cx="417806" cy="582906"/>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27BAE5E-C490-4149-9C29-BCD3E1B49A94}"/>
                  </a:ext>
                </a:extLst>
              </p:cNvPr>
              <p:cNvSpPr txBox="1"/>
              <p:nvPr/>
            </p:nvSpPr>
            <p:spPr>
              <a:xfrm>
                <a:off x="599066" y="4306938"/>
                <a:ext cx="3030905" cy="308902"/>
              </a:xfrm>
              <a:prstGeom prst="rect">
                <a:avLst/>
              </a:prstGeom>
              <a:noFill/>
            </p:spPr>
            <p:txBody>
              <a:bodyPr wrap="none" rtlCol="0">
                <a:spAutoFit/>
              </a:bodyPr>
              <a:lstStyle/>
              <a:p>
                <a:pPr algn="ctr"/>
                <a:r>
                  <a:rPr lang="en-US" sz="1050" dirty="0">
                    <a:latin typeface="Arial" panose="020B0604020202020204" pitchFamily="34" charset="0"/>
                    <a:cs typeface="Arial" panose="020B0604020202020204" pitchFamily="34" charset="0"/>
                  </a:rPr>
                  <a:t>Fossil fuel + biofuel CO emission 2010</a:t>
                </a:r>
              </a:p>
            </p:txBody>
          </p:sp>
        </p:grpSp>
      </p:grpSp>
      <p:sp>
        <p:nvSpPr>
          <p:cNvPr id="35" name="TextBox 34">
            <a:extLst>
              <a:ext uri="{FF2B5EF4-FFF2-40B4-BE49-F238E27FC236}">
                <a16:creationId xmlns:a16="http://schemas.microsoft.com/office/drawing/2014/main" id="{2A5C2FD2-2142-A54C-A85D-25A4D12EE770}"/>
              </a:ext>
            </a:extLst>
          </p:cNvPr>
          <p:cNvSpPr txBox="1"/>
          <p:nvPr/>
        </p:nvSpPr>
        <p:spPr>
          <a:xfrm>
            <a:off x="6403635" y="6383179"/>
            <a:ext cx="5219699" cy="246221"/>
          </a:xfrm>
          <a:prstGeom prst="rect">
            <a:avLst/>
          </a:prstGeom>
          <a:noFill/>
        </p:spPr>
        <p:txBody>
          <a:bodyPr wrap="none" rtlCol="0">
            <a:spAutoFit/>
          </a:bodyPr>
          <a:lstStyle/>
          <a:p>
            <a:r>
              <a:rPr lang="en-US" sz="1000" dirty="0">
                <a:latin typeface="Avenir Book" panose="02000503020000020003" pitchFamily="2" charset="0"/>
                <a:cs typeface="Arial Narrow" panose="020B0604020202020204" pitchFamily="34" charset="0"/>
              </a:rPr>
              <a:t>(Anthro emission source: Community Emissions Data System (CEDS), </a:t>
            </a:r>
            <a:r>
              <a:rPr lang="en-US" sz="1000" dirty="0" err="1">
                <a:latin typeface="Avenir Book" panose="02000503020000020003" pitchFamily="2" charset="0"/>
                <a:cs typeface="Arial Narrow" panose="020B0604020202020204" pitchFamily="34" charset="0"/>
              </a:rPr>
              <a:t>Hoesly</a:t>
            </a:r>
            <a:r>
              <a:rPr lang="en-US" sz="1000" dirty="0">
                <a:latin typeface="Avenir Book" panose="02000503020000020003" pitchFamily="2" charset="0"/>
                <a:cs typeface="Arial Narrow" panose="020B0604020202020204" pitchFamily="34" charset="0"/>
              </a:rPr>
              <a:t> et al., 2018)</a:t>
            </a:r>
          </a:p>
        </p:txBody>
      </p:sp>
    </p:spTree>
    <p:extLst>
      <p:ext uri="{BB962C8B-B14F-4D97-AF65-F5344CB8AC3E}">
        <p14:creationId xmlns:p14="http://schemas.microsoft.com/office/powerpoint/2010/main" val="3115031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carusr6r6_co_all_0-180E_28N-30N_201807-08" descr="Icarusr6r6_co_all_0-180E_28N-30N_201807-08">
            <a:hlinkClick r:id="" action="ppaction://media"/>
            <a:extLst>
              <a:ext uri="{FF2B5EF4-FFF2-40B4-BE49-F238E27FC236}">
                <a16:creationId xmlns:a16="http://schemas.microsoft.com/office/drawing/2014/main" id="{55A4725C-B7D1-7042-B742-B25886A8DDC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55455"/>
          <a:stretch/>
        </p:blipFill>
        <p:spPr>
          <a:xfrm>
            <a:off x="6309360" y="3962400"/>
            <a:ext cx="4663440" cy="2670879"/>
          </a:xfrm>
          <a:prstGeom prst="rect">
            <a:avLst/>
          </a:prstGeom>
        </p:spPr>
      </p:pic>
      <p:pic>
        <p:nvPicPr>
          <p:cNvPr id="4" name="Icarusr6r6_co_all_150hPa_201807-08" descr="Icarusr6r6_co_all_150hPa_201807-08">
            <a:hlinkClick r:id="" action="ppaction://media"/>
            <a:extLst>
              <a:ext uri="{FF2B5EF4-FFF2-40B4-BE49-F238E27FC236}">
                <a16:creationId xmlns:a16="http://schemas.microsoft.com/office/drawing/2014/main" id="{B3F6A083-725E-7540-B996-04BCB28B3780}"/>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b="55455"/>
          <a:stretch/>
        </p:blipFill>
        <p:spPr>
          <a:xfrm>
            <a:off x="6309360" y="1291521"/>
            <a:ext cx="4663440" cy="2670879"/>
          </a:xfrm>
          <a:prstGeom prst="rect">
            <a:avLst/>
          </a:prstGeom>
        </p:spPr>
      </p:pic>
      <p:pic>
        <p:nvPicPr>
          <p:cNvPr id="11" name="Picture 10">
            <a:extLst>
              <a:ext uri="{FF2B5EF4-FFF2-40B4-BE49-F238E27FC236}">
                <a16:creationId xmlns:a16="http://schemas.microsoft.com/office/drawing/2014/main" id="{35014761-6346-D644-AA0F-D2419D9EC711}"/>
              </a:ext>
            </a:extLst>
          </p:cNvPr>
          <p:cNvPicPr>
            <a:picLocks noChangeAspect="1"/>
          </p:cNvPicPr>
          <p:nvPr/>
        </p:nvPicPr>
        <p:blipFill rotWithShape="1">
          <a:blip r:embed="rId8"/>
          <a:srcRect l="1207" r="1470"/>
          <a:stretch/>
        </p:blipFill>
        <p:spPr bwMode="auto">
          <a:xfrm>
            <a:off x="792480" y="1371600"/>
            <a:ext cx="4846320" cy="2573100"/>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F1661FEE-BAF5-AE47-8FC6-91AC327F3454}"/>
              </a:ext>
            </a:extLst>
          </p:cNvPr>
          <p:cNvPicPr>
            <a:picLocks noChangeAspect="1"/>
          </p:cNvPicPr>
          <p:nvPr/>
        </p:nvPicPr>
        <p:blipFill rotWithShape="1">
          <a:blip r:embed="rId9"/>
          <a:srcRect r="1784"/>
          <a:stretch/>
        </p:blipFill>
        <p:spPr bwMode="auto">
          <a:xfrm>
            <a:off x="792480" y="4013778"/>
            <a:ext cx="4846320" cy="2549876"/>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CB1A05AC-DBA3-5748-809A-14C54A6F7C8E}"/>
              </a:ext>
            </a:extLst>
          </p:cNvPr>
          <p:cNvSpPr txBox="1"/>
          <p:nvPr/>
        </p:nvSpPr>
        <p:spPr>
          <a:xfrm>
            <a:off x="975359" y="210986"/>
            <a:ext cx="4892041" cy="1015663"/>
          </a:xfrm>
          <a:prstGeom prst="rect">
            <a:avLst/>
          </a:prstGeom>
          <a:noFill/>
        </p:spPr>
        <p:txBody>
          <a:bodyPr wrap="square" rtlCol="0">
            <a:spAutoFit/>
          </a:bodyPr>
          <a:lstStyle/>
          <a:p>
            <a:r>
              <a:rPr lang="en-US" sz="2000" b="1" dirty="0">
                <a:solidFill>
                  <a:srgbClr val="003EBB"/>
                </a:solidFill>
                <a:latin typeface="Corbel" panose="020B0503020204020204" pitchFamily="34" charset="0"/>
              </a:rPr>
              <a:t>Satellite data showing evidence of pollutants hot spots near the tropopause over the ASM area</a:t>
            </a:r>
          </a:p>
        </p:txBody>
      </p:sp>
      <p:sp>
        <p:nvSpPr>
          <p:cNvPr id="15" name="TextBox 14">
            <a:extLst>
              <a:ext uri="{FF2B5EF4-FFF2-40B4-BE49-F238E27FC236}">
                <a16:creationId xmlns:a16="http://schemas.microsoft.com/office/drawing/2014/main" id="{16B20634-F4A9-8A4A-B3DE-AF0E64E61246}"/>
              </a:ext>
            </a:extLst>
          </p:cNvPr>
          <p:cNvSpPr txBox="1"/>
          <p:nvPr/>
        </p:nvSpPr>
        <p:spPr>
          <a:xfrm>
            <a:off x="6248400" y="135638"/>
            <a:ext cx="5349240" cy="1200329"/>
          </a:xfrm>
          <a:prstGeom prst="rect">
            <a:avLst/>
          </a:prstGeom>
          <a:noFill/>
        </p:spPr>
        <p:txBody>
          <a:bodyPr wrap="square" rtlCol="0">
            <a:spAutoFit/>
          </a:bodyPr>
          <a:lstStyle/>
          <a:p>
            <a:r>
              <a:rPr lang="en-US" sz="1800" b="1" dirty="0">
                <a:solidFill>
                  <a:srgbClr val="003EBB"/>
                </a:solidFill>
                <a:latin typeface="Corbel" panose="020B0503020204020204" pitchFamily="34" charset="0"/>
              </a:rPr>
              <a:t>GEOS simulation showing the dynamic features of convective uplifting, westward and eastward spreading in the UT by jets and eddy shedding, and penetrating the tropopause (20180701-20180831)</a:t>
            </a:r>
          </a:p>
        </p:txBody>
      </p:sp>
    </p:spTree>
    <p:extLst>
      <p:ext uri="{BB962C8B-B14F-4D97-AF65-F5344CB8AC3E}">
        <p14:creationId xmlns:p14="http://schemas.microsoft.com/office/powerpoint/2010/main" val="396473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00" fill="hold"/>
                                        <p:tgtEl>
                                          <p:spTgt spid="3"/>
                                        </p:tgtEl>
                                      </p:cBhvr>
                                    </p:cmd>
                                  </p:childTnLst>
                                </p:cTn>
                              </p:par>
                              <p:par>
                                <p:cTn id="7" presetID="1" presetClass="mediacall" presetSubtype="0" fill="hold" nodeType="withEffect">
                                  <p:stCondLst>
                                    <p:cond delay="0"/>
                                  </p:stCondLst>
                                  <p:childTnLst>
                                    <p:cmd type="call" cmd="playFrom(0.0)">
                                      <p:cBhvr>
                                        <p:cTn id="8" dur="24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839460-8D3B-3045-A07A-B0F9323BF77E}"/>
              </a:ext>
            </a:extLst>
          </p:cNvPr>
          <p:cNvSpPr>
            <a:spLocks noGrp="1"/>
          </p:cNvSpPr>
          <p:nvPr>
            <p:ph type="sldNum" sz="quarter" idx="12"/>
          </p:nvPr>
        </p:nvSpPr>
        <p:spPr/>
        <p:txBody>
          <a:bodyPr/>
          <a:lstStyle/>
          <a:p>
            <a:fld id="{BD07622D-11D0-4D17-AFC4-64773C8D9EF7}" type="slidenum">
              <a:rPr lang="en-US" smtClean="0"/>
              <a:pPr/>
              <a:t>5</a:t>
            </a:fld>
            <a:endParaRPr lang="en-US" sz="1000" dirty="0"/>
          </a:p>
        </p:txBody>
      </p:sp>
      <p:grpSp>
        <p:nvGrpSpPr>
          <p:cNvPr id="21" name="Group 20">
            <a:extLst>
              <a:ext uri="{FF2B5EF4-FFF2-40B4-BE49-F238E27FC236}">
                <a16:creationId xmlns:a16="http://schemas.microsoft.com/office/drawing/2014/main" id="{E1207659-E39E-784F-9776-67A685ABDA03}"/>
              </a:ext>
            </a:extLst>
          </p:cNvPr>
          <p:cNvGrpSpPr/>
          <p:nvPr/>
        </p:nvGrpSpPr>
        <p:grpSpPr>
          <a:xfrm>
            <a:off x="494270" y="685800"/>
            <a:ext cx="5486400" cy="6099048"/>
            <a:chOff x="457200" y="758952"/>
            <a:chExt cx="5486400" cy="6099048"/>
          </a:xfrm>
        </p:grpSpPr>
        <p:pic>
          <p:nvPicPr>
            <p:cNvPr id="6" name="Picture 5" descr="Chart&#10;&#10;Description automatically generated">
              <a:extLst>
                <a:ext uri="{FF2B5EF4-FFF2-40B4-BE49-F238E27FC236}">
                  <a16:creationId xmlns:a16="http://schemas.microsoft.com/office/drawing/2014/main" id="{D2BB849A-1DD9-F44E-A774-6D02AA071590}"/>
                </a:ext>
              </a:extLst>
            </p:cNvPr>
            <p:cNvPicPr>
              <a:picLocks noChangeAspect="1"/>
            </p:cNvPicPr>
            <p:nvPr/>
          </p:nvPicPr>
          <p:blipFill rotWithShape="1">
            <a:blip r:embed="rId2">
              <a:extLst>
                <a:ext uri="{28A0092B-C50C-407E-A947-70E740481C1C}">
                  <a14:useLocalDpi xmlns:a14="http://schemas.microsoft.com/office/drawing/2010/main" val="0"/>
                </a:ext>
              </a:extLst>
            </a:blip>
            <a:srcRect t="9007" b="14697"/>
            <a:stretch/>
          </p:blipFill>
          <p:spPr>
            <a:xfrm>
              <a:off x="457200" y="758952"/>
              <a:ext cx="5486400" cy="1433751"/>
            </a:xfrm>
            <a:prstGeom prst="rect">
              <a:avLst/>
            </a:prstGeom>
          </p:spPr>
        </p:pic>
        <p:pic>
          <p:nvPicPr>
            <p:cNvPr id="12" name="Picture 11">
              <a:extLst>
                <a:ext uri="{FF2B5EF4-FFF2-40B4-BE49-F238E27FC236}">
                  <a16:creationId xmlns:a16="http://schemas.microsoft.com/office/drawing/2014/main" id="{AD39B27A-3047-DA45-870C-927BBAC69195}"/>
                </a:ext>
              </a:extLst>
            </p:cNvPr>
            <p:cNvPicPr>
              <a:picLocks noChangeAspect="1"/>
            </p:cNvPicPr>
            <p:nvPr/>
          </p:nvPicPr>
          <p:blipFill rotWithShape="1">
            <a:blip r:embed="rId3">
              <a:extLst>
                <a:ext uri="{28A0092B-C50C-407E-A947-70E740481C1C}">
                  <a14:useLocalDpi xmlns:a14="http://schemas.microsoft.com/office/drawing/2010/main" val="0"/>
                </a:ext>
              </a:extLst>
            </a:blip>
            <a:srcRect t="9007" b="14697"/>
            <a:stretch/>
          </p:blipFill>
          <p:spPr>
            <a:xfrm>
              <a:off x="457200" y="2221992"/>
              <a:ext cx="5486400" cy="1433751"/>
            </a:xfrm>
            <a:prstGeom prst="rect">
              <a:avLst/>
            </a:prstGeom>
          </p:spPr>
        </p:pic>
        <p:pic>
          <p:nvPicPr>
            <p:cNvPr id="5" name="Picture 4" descr="Chart&#10;&#10;Description automatically generated">
              <a:extLst>
                <a:ext uri="{FF2B5EF4-FFF2-40B4-BE49-F238E27FC236}">
                  <a16:creationId xmlns:a16="http://schemas.microsoft.com/office/drawing/2014/main" id="{2B7740AE-B535-3C4F-8C8F-CABC100158AB}"/>
                </a:ext>
              </a:extLst>
            </p:cNvPr>
            <p:cNvPicPr>
              <a:picLocks noChangeAspect="1"/>
            </p:cNvPicPr>
            <p:nvPr/>
          </p:nvPicPr>
          <p:blipFill rotWithShape="1">
            <a:blip r:embed="rId4">
              <a:extLst>
                <a:ext uri="{28A0092B-C50C-407E-A947-70E740481C1C}">
                  <a14:useLocalDpi xmlns:a14="http://schemas.microsoft.com/office/drawing/2010/main" val="0"/>
                </a:ext>
              </a:extLst>
            </a:blip>
            <a:srcRect t="9007" b="14697"/>
            <a:stretch/>
          </p:blipFill>
          <p:spPr>
            <a:xfrm>
              <a:off x="457200" y="3685032"/>
              <a:ext cx="5486400" cy="1433751"/>
            </a:xfrm>
            <a:prstGeom prst="rect">
              <a:avLst/>
            </a:prstGeom>
          </p:spPr>
        </p:pic>
        <p:pic>
          <p:nvPicPr>
            <p:cNvPr id="8" name="Picture 7" descr="Chart&#10;&#10;Description automatically generated">
              <a:extLst>
                <a:ext uri="{FF2B5EF4-FFF2-40B4-BE49-F238E27FC236}">
                  <a16:creationId xmlns:a16="http://schemas.microsoft.com/office/drawing/2014/main" id="{55490FAF-536A-6F4B-BBFE-B94112960B15}"/>
                </a:ext>
              </a:extLst>
            </p:cNvPr>
            <p:cNvPicPr>
              <a:picLocks noChangeAspect="1"/>
            </p:cNvPicPr>
            <p:nvPr/>
          </p:nvPicPr>
          <p:blipFill rotWithShape="1">
            <a:blip r:embed="rId5">
              <a:extLst>
                <a:ext uri="{28A0092B-C50C-407E-A947-70E740481C1C}">
                  <a14:useLocalDpi xmlns:a14="http://schemas.microsoft.com/office/drawing/2010/main" val="0"/>
                </a:ext>
              </a:extLst>
            </a:blip>
            <a:srcRect t="8800" b="205"/>
            <a:stretch/>
          </p:blipFill>
          <p:spPr>
            <a:xfrm>
              <a:off x="457200" y="5148072"/>
              <a:ext cx="5486400" cy="1709928"/>
            </a:xfrm>
            <a:prstGeom prst="rect">
              <a:avLst/>
            </a:prstGeom>
          </p:spPr>
        </p:pic>
        <p:sp>
          <p:nvSpPr>
            <p:cNvPr id="13" name="TextBox 12">
              <a:extLst>
                <a:ext uri="{FF2B5EF4-FFF2-40B4-BE49-F238E27FC236}">
                  <a16:creationId xmlns:a16="http://schemas.microsoft.com/office/drawing/2014/main" id="{25F718D0-2D23-1F46-9BF8-71D979C7FB7B}"/>
                </a:ext>
              </a:extLst>
            </p:cNvPr>
            <p:cNvSpPr txBox="1"/>
            <p:nvPr/>
          </p:nvSpPr>
          <p:spPr>
            <a:xfrm>
              <a:off x="813816" y="5181600"/>
              <a:ext cx="1354858" cy="261610"/>
            </a:xfrm>
            <a:prstGeom prst="rect">
              <a:avLst/>
            </a:prstGeom>
            <a:solidFill>
              <a:schemeClr val="bg1">
                <a:alpha val="49910"/>
              </a:schemeClr>
            </a:solidFill>
          </p:spPr>
          <p:txBody>
            <a:bodyPr wrap="none" rtlCol="0">
              <a:spAutoFit/>
            </a:bodyPr>
            <a:lstStyle/>
            <a:p>
              <a:r>
                <a:rPr lang="en-US" sz="1100" b="1" dirty="0">
                  <a:latin typeface="Arial" panose="020B0604020202020204" pitchFamily="34" charset="0"/>
                  <a:cs typeface="Arial" panose="020B0604020202020204" pitchFamily="34" charset="0"/>
                </a:rPr>
                <a:t>SCIAMACHY v1.4</a:t>
              </a:r>
            </a:p>
          </p:txBody>
        </p:sp>
        <p:sp>
          <p:nvSpPr>
            <p:cNvPr id="14" name="TextBox 13">
              <a:extLst>
                <a:ext uri="{FF2B5EF4-FFF2-40B4-BE49-F238E27FC236}">
                  <a16:creationId xmlns:a16="http://schemas.microsoft.com/office/drawing/2014/main" id="{BC598197-58D3-6341-883B-C1D74D8FCE32}"/>
                </a:ext>
              </a:extLst>
            </p:cNvPr>
            <p:cNvSpPr txBox="1"/>
            <p:nvPr/>
          </p:nvSpPr>
          <p:spPr>
            <a:xfrm>
              <a:off x="813816" y="3702207"/>
              <a:ext cx="1015021" cy="261610"/>
            </a:xfrm>
            <a:prstGeom prst="rect">
              <a:avLst/>
            </a:prstGeom>
            <a:solidFill>
              <a:schemeClr val="bg1">
                <a:alpha val="49910"/>
              </a:schemeClr>
            </a:solidFill>
          </p:spPr>
          <p:txBody>
            <a:bodyPr wrap="none" rtlCol="0">
              <a:spAutoFit/>
            </a:bodyPr>
            <a:lstStyle/>
            <a:p>
              <a:r>
                <a:rPr lang="en-US" sz="1100" b="1" dirty="0">
                  <a:latin typeface="Arial" panose="020B0604020202020204" pitchFamily="34" charset="0"/>
                  <a:cs typeface="Arial" panose="020B0604020202020204" pitchFamily="34" charset="0"/>
                </a:rPr>
                <a:t>OMPS LP v2</a:t>
              </a:r>
            </a:p>
          </p:txBody>
        </p:sp>
        <p:sp>
          <p:nvSpPr>
            <p:cNvPr id="15" name="TextBox 14">
              <a:extLst>
                <a:ext uri="{FF2B5EF4-FFF2-40B4-BE49-F238E27FC236}">
                  <a16:creationId xmlns:a16="http://schemas.microsoft.com/office/drawing/2014/main" id="{DB8A5BF0-D136-1E47-9FCC-7AE70CA4483A}"/>
                </a:ext>
              </a:extLst>
            </p:cNvPr>
            <p:cNvSpPr txBox="1"/>
            <p:nvPr/>
          </p:nvSpPr>
          <p:spPr>
            <a:xfrm>
              <a:off x="813816" y="2256342"/>
              <a:ext cx="1374094" cy="261610"/>
            </a:xfrm>
            <a:prstGeom prst="rect">
              <a:avLst/>
            </a:prstGeom>
            <a:solidFill>
              <a:schemeClr val="bg1">
                <a:alpha val="49910"/>
              </a:schemeClr>
            </a:solidFill>
          </p:spPr>
          <p:txBody>
            <a:bodyPr wrap="none" rtlCol="0">
              <a:spAutoFit/>
            </a:bodyPr>
            <a:lstStyle/>
            <a:p>
              <a:r>
                <a:rPr lang="en-US" sz="1100" b="1" dirty="0">
                  <a:latin typeface="Arial" panose="020B0604020202020204" pitchFamily="34" charset="0"/>
                  <a:cs typeface="Arial" panose="020B0604020202020204" pitchFamily="34" charset="0"/>
                </a:rPr>
                <a:t>CALIOP </a:t>
              </a:r>
              <a:r>
                <a:rPr lang="en-US" sz="1100" b="1" dirty="0" err="1">
                  <a:latin typeface="Arial" panose="020B0604020202020204" pitchFamily="34" charset="0"/>
                  <a:cs typeface="Arial" panose="020B0604020202020204" pitchFamily="34" charset="0"/>
                </a:rPr>
                <a:t>strat</a:t>
              </a:r>
              <a:r>
                <a:rPr lang="en-US" sz="1100" b="1" dirty="0">
                  <a:latin typeface="Arial" panose="020B0604020202020204" pitchFamily="34" charset="0"/>
                  <a:cs typeface="Arial" panose="020B0604020202020204" pitchFamily="34" charset="0"/>
                </a:rPr>
                <a:t> v1.0</a:t>
              </a:r>
            </a:p>
          </p:txBody>
        </p:sp>
        <p:sp>
          <p:nvSpPr>
            <p:cNvPr id="16" name="TextBox 15">
              <a:extLst>
                <a:ext uri="{FF2B5EF4-FFF2-40B4-BE49-F238E27FC236}">
                  <a16:creationId xmlns:a16="http://schemas.microsoft.com/office/drawing/2014/main" id="{0B79E3C3-BF57-3941-83CE-DE3C5DDB304E}"/>
                </a:ext>
              </a:extLst>
            </p:cNvPr>
            <p:cNvSpPr txBox="1"/>
            <p:nvPr/>
          </p:nvSpPr>
          <p:spPr>
            <a:xfrm>
              <a:off x="817805" y="793302"/>
              <a:ext cx="1305165" cy="261610"/>
            </a:xfrm>
            <a:prstGeom prst="rect">
              <a:avLst/>
            </a:prstGeom>
            <a:solidFill>
              <a:schemeClr val="bg1">
                <a:alpha val="49910"/>
              </a:schemeClr>
            </a:solidFill>
          </p:spPr>
          <p:txBody>
            <a:bodyPr wrap="none" rtlCol="0">
              <a:spAutoFit/>
            </a:bodyPr>
            <a:lstStyle/>
            <a:p>
              <a:r>
                <a:rPr lang="en-US" sz="1100" b="1" dirty="0">
                  <a:latin typeface="Arial" panose="020B0604020202020204" pitchFamily="34" charset="0"/>
                  <a:cs typeface="Arial" panose="020B0604020202020204" pitchFamily="34" charset="0"/>
                </a:rPr>
                <a:t>OSIRIS-</a:t>
              </a:r>
              <a:r>
                <a:rPr lang="en-US" sz="1100" b="1" dirty="0" err="1">
                  <a:latin typeface="Arial" panose="020B0604020202020204" pitchFamily="34" charset="0"/>
                  <a:cs typeface="Arial" panose="020B0604020202020204" pitchFamily="34" charset="0"/>
                </a:rPr>
                <a:t>usask</a:t>
              </a:r>
              <a:r>
                <a:rPr lang="en-US" sz="1100" b="1" dirty="0">
                  <a:latin typeface="Arial" panose="020B0604020202020204" pitchFamily="34" charset="0"/>
                  <a:cs typeface="Arial" panose="020B0604020202020204" pitchFamily="34" charset="0"/>
                </a:rPr>
                <a:t> v7</a:t>
              </a:r>
            </a:p>
          </p:txBody>
        </p:sp>
      </p:grpSp>
      <p:grpSp>
        <p:nvGrpSpPr>
          <p:cNvPr id="22" name="Group 21">
            <a:extLst>
              <a:ext uri="{FF2B5EF4-FFF2-40B4-BE49-F238E27FC236}">
                <a16:creationId xmlns:a16="http://schemas.microsoft.com/office/drawing/2014/main" id="{C0245DED-479F-444A-B203-6A05D298A350}"/>
              </a:ext>
            </a:extLst>
          </p:cNvPr>
          <p:cNvGrpSpPr/>
          <p:nvPr/>
        </p:nvGrpSpPr>
        <p:grpSpPr>
          <a:xfrm>
            <a:off x="6172200" y="685800"/>
            <a:ext cx="5486400" cy="6117336"/>
            <a:chOff x="6287530" y="758952"/>
            <a:chExt cx="5486400" cy="6117336"/>
          </a:xfrm>
        </p:grpSpPr>
        <p:pic>
          <p:nvPicPr>
            <p:cNvPr id="10" name="Picture 9" descr="Diagram&#10;&#10;Description automatically generated">
              <a:extLst>
                <a:ext uri="{FF2B5EF4-FFF2-40B4-BE49-F238E27FC236}">
                  <a16:creationId xmlns:a16="http://schemas.microsoft.com/office/drawing/2014/main" id="{49D55C72-B2F6-7C4D-A4A1-5D2E28384864}"/>
                </a:ext>
              </a:extLst>
            </p:cNvPr>
            <p:cNvPicPr>
              <a:picLocks noChangeAspect="1"/>
            </p:cNvPicPr>
            <p:nvPr/>
          </p:nvPicPr>
          <p:blipFill rotWithShape="1">
            <a:blip r:embed="rId6">
              <a:extLst>
                <a:ext uri="{28A0092B-C50C-407E-A947-70E740481C1C}">
                  <a14:useLocalDpi xmlns:a14="http://schemas.microsoft.com/office/drawing/2010/main" val="0"/>
                </a:ext>
              </a:extLst>
            </a:blip>
            <a:srcRect t="2673" b="57"/>
            <a:stretch/>
          </p:blipFill>
          <p:spPr>
            <a:xfrm>
              <a:off x="6287530" y="758952"/>
              <a:ext cx="5486400" cy="6117336"/>
            </a:xfrm>
            <a:prstGeom prst="rect">
              <a:avLst/>
            </a:prstGeom>
          </p:spPr>
        </p:pic>
        <p:sp>
          <p:nvSpPr>
            <p:cNvPr id="17" name="TextBox 16">
              <a:extLst>
                <a:ext uri="{FF2B5EF4-FFF2-40B4-BE49-F238E27FC236}">
                  <a16:creationId xmlns:a16="http://schemas.microsoft.com/office/drawing/2014/main" id="{6697185D-EDCD-324E-8E95-DB5A4F3328F0}"/>
                </a:ext>
              </a:extLst>
            </p:cNvPr>
            <p:cNvSpPr txBox="1"/>
            <p:nvPr/>
          </p:nvSpPr>
          <p:spPr>
            <a:xfrm>
              <a:off x="10503144" y="780712"/>
              <a:ext cx="926856" cy="261610"/>
            </a:xfrm>
            <a:prstGeom prst="rect">
              <a:avLst/>
            </a:prstGeom>
            <a:solidFill>
              <a:schemeClr val="bg1">
                <a:alpha val="49910"/>
              </a:schemeClr>
            </a:solidFill>
          </p:spPr>
          <p:txBody>
            <a:bodyPr wrap="none" rtlCol="0">
              <a:spAutoFit/>
            </a:bodyPr>
            <a:lstStyle/>
            <a:p>
              <a:pPr algn="r"/>
              <a:r>
                <a:rPr lang="en-US" sz="1100" b="1" dirty="0">
                  <a:latin typeface="Arial" panose="020B0604020202020204" pitchFamily="34" charset="0"/>
                  <a:cs typeface="Arial" panose="020B0604020202020204" pitchFamily="34" charset="0"/>
                </a:rPr>
                <a:t>GEOS total</a:t>
              </a:r>
            </a:p>
          </p:txBody>
        </p:sp>
        <p:sp>
          <p:nvSpPr>
            <p:cNvPr id="18" name="TextBox 17">
              <a:extLst>
                <a:ext uri="{FF2B5EF4-FFF2-40B4-BE49-F238E27FC236}">
                  <a16:creationId xmlns:a16="http://schemas.microsoft.com/office/drawing/2014/main" id="{A194335C-111B-5245-A466-1489BDF4A832}"/>
                </a:ext>
              </a:extLst>
            </p:cNvPr>
            <p:cNvSpPr txBox="1"/>
            <p:nvPr/>
          </p:nvSpPr>
          <p:spPr>
            <a:xfrm>
              <a:off x="10235442" y="2240545"/>
              <a:ext cx="1194558" cy="261610"/>
            </a:xfrm>
            <a:prstGeom prst="rect">
              <a:avLst/>
            </a:prstGeom>
            <a:solidFill>
              <a:schemeClr val="bg1">
                <a:alpha val="49910"/>
              </a:schemeClr>
            </a:solidFill>
          </p:spPr>
          <p:txBody>
            <a:bodyPr wrap="none" rtlCol="0">
              <a:spAutoFit/>
            </a:bodyPr>
            <a:lstStyle/>
            <a:p>
              <a:pPr algn="r"/>
              <a:r>
                <a:rPr lang="en-US" sz="1100" b="1" dirty="0">
                  <a:latin typeface="Arial" panose="020B0604020202020204" pitchFamily="34" charset="0"/>
                  <a:cs typeface="Arial" panose="020B0604020202020204" pitchFamily="34" charset="0"/>
                </a:rPr>
                <a:t>GEOS volcanic</a:t>
              </a:r>
            </a:p>
          </p:txBody>
        </p:sp>
        <p:sp>
          <p:nvSpPr>
            <p:cNvPr id="19" name="TextBox 18">
              <a:extLst>
                <a:ext uri="{FF2B5EF4-FFF2-40B4-BE49-F238E27FC236}">
                  <a16:creationId xmlns:a16="http://schemas.microsoft.com/office/drawing/2014/main" id="{190786A9-751A-F348-A84B-F47F5ACFB5CE}"/>
                </a:ext>
              </a:extLst>
            </p:cNvPr>
            <p:cNvSpPr txBox="1"/>
            <p:nvPr/>
          </p:nvSpPr>
          <p:spPr>
            <a:xfrm>
              <a:off x="9937284" y="3713471"/>
              <a:ext cx="1492716" cy="261610"/>
            </a:xfrm>
            <a:prstGeom prst="rect">
              <a:avLst/>
            </a:prstGeom>
            <a:solidFill>
              <a:schemeClr val="bg1">
                <a:alpha val="49910"/>
              </a:schemeClr>
            </a:solidFill>
          </p:spPr>
          <p:txBody>
            <a:bodyPr wrap="none" rtlCol="0">
              <a:spAutoFit/>
            </a:bodyPr>
            <a:lstStyle/>
            <a:p>
              <a:pPr algn="r"/>
              <a:r>
                <a:rPr lang="en-US" sz="1100" b="1" dirty="0">
                  <a:latin typeface="Arial" panose="020B0604020202020204" pitchFamily="34" charset="0"/>
                  <a:cs typeface="Arial" panose="020B0604020202020204" pitchFamily="34" charset="0"/>
                </a:rPr>
                <a:t>GEOS tropospheric</a:t>
              </a:r>
            </a:p>
          </p:txBody>
        </p:sp>
        <p:sp>
          <p:nvSpPr>
            <p:cNvPr id="20" name="TextBox 19">
              <a:extLst>
                <a:ext uri="{FF2B5EF4-FFF2-40B4-BE49-F238E27FC236}">
                  <a16:creationId xmlns:a16="http://schemas.microsoft.com/office/drawing/2014/main" id="{4F7E05CC-818D-1240-9167-2F8740EB75CA}"/>
                </a:ext>
              </a:extLst>
            </p:cNvPr>
            <p:cNvSpPr txBox="1"/>
            <p:nvPr/>
          </p:nvSpPr>
          <p:spPr>
            <a:xfrm>
              <a:off x="9828279" y="5193556"/>
              <a:ext cx="1601721" cy="261610"/>
            </a:xfrm>
            <a:prstGeom prst="rect">
              <a:avLst/>
            </a:prstGeom>
            <a:solidFill>
              <a:schemeClr val="bg1">
                <a:alpha val="49910"/>
              </a:schemeClr>
            </a:solidFill>
          </p:spPr>
          <p:txBody>
            <a:bodyPr wrap="none" rtlCol="0">
              <a:spAutoFit/>
            </a:bodyPr>
            <a:lstStyle/>
            <a:p>
              <a:pPr algn="r"/>
              <a:r>
                <a:rPr lang="en-US" sz="1100" b="1" dirty="0">
                  <a:latin typeface="Arial" panose="020B0604020202020204" pitchFamily="34" charset="0"/>
                  <a:cs typeface="Arial" panose="020B0604020202020204" pitchFamily="34" charset="0"/>
                </a:rPr>
                <a:t>GEOS OCS oxidation</a:t>
              </a:r>
            </a:p>
          </p:txBody>
        </p:sp>
      </p:grpSp>
      <p:sp>
        <p:nvSpPr>
          <p:cNvPr id="23" name="TextBox 22">
            <a:extLst>
              <a:ext uri="{FF2B5EF4-FFF2-40B4-BE49-F238E27FC236}">
                <a16:creationId xmlns:a16="http://schemas.microsoft.com/office/drawing/2014/main" id="{40FF7EDF-7AC1-C34C-B103-7C943C5089C3}"/>
              </a:ext>
            </a:extLst>
          </p:cNvPr>
          <p:cNvSpPr txBox="1"/>
          <p:nvPr/>
        </p:nvSpPr>
        <p:spPr>
          <a:xfrm>
            <a:off x="457200" y="164068"/>
            <a:ext cx="11316730" cy="369332"/>
          </a:xfrm>
          <a:prstGeom prst="rect">
            <a:avLst/>
          </a:prstGeom>
          <a:noFill/>
        </p:spPr>
        <p:txBody>
          <a:bodyPr wrap="square" rtlCol="0">
            <a:spAutoFit/>
          </a:bodyPr>
          <a:lstStyle/>
          <a:p>
            <a:pPr algn="ctr"/>
            <a:r>
              <a:rPr lang="en-US" sz="1800" b="1" dirty="0">
                <a:solidFill>
                  <a:srgbClr val="003EBB"/>
                </a:solidFill>
              </a:rPr>
              <a:t>Zonal mean aerosol extinction ~550nm (Mm</a:t>
            </a:r>
            <a:r>
              <a:rPr lang="en-US" sz="1800" b="1" baseline="30000" dirty="0">
                <a:solidFill>
                  <a:srgbClr val="003EBB"/>
                </a:solidFill>
              </a:rPr>
              <a:t>-1</a:t>
            </a:r>
            <a:r>
              <a:rPr lang="en-US" sz="1800" b="1" dirty="0">
                <a:solidFill>
                  <a:srgbClr val="003EBB"/>
                </a:solidFill>
              </a:rPr>
              <a:t>), 10-30N, from satellite observations and GEOS simulations, 2002-2018</a:t>
            </a:r>
            <a:endParaRPr lang="en-US" b="1" dirty="0">
              <a:solidFill>
                <a:srgbClr val="003EBB"/>
              </a:solidFill>
            </a:endParaRPr>
          </a:p>
        </p:txBody>
      </p:sp>
      <p:cxnSp>
        <p:nvCxnSpPr>
          <p:cNvPr id="25" name="Straight Arrow Connector 24">
            <a:extLst>
              <a:ext uri="{FF2B5EF4-FFF2-40B4-BE49-F238E27FC236}">
                <a16:creationId xmlns:a16="http://schemas.microsoft.com/office/drawing/2014/main" id="{D7D9AE6E-9956-1245-A4C8-881471E7BCB4}"/>
              </a:ext>
            </a:extLst>
          </p:cNvPr>
          <p:cNvCxnSpPr/>
          <p:nvPr/>
        </p:nvCxnSpPr>
        <p:spPr>
          <a:xfrm>
            <a:off x="1515851" y="3352800"/>
            <a:ext cx="5334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566B931-6320-A947-AA46-44A013B99599}"/>
              </a:ext>
            </a:extLst>
          </p:cNvPr>
          <p:cNvCxnSpPr/>
          <p:nvPr/>
        </p:nvCxnSpPr>
        <p:spPr>
          <a:xfrm>
            <a:off x="3085070" y="4800600"/>
            <a:ext cx="5334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5152AD6-762D-694B-88B2-29C0AF4E1308}"/>
              </a:ext>
            </a:extLst>
          </p:cNvPr>
          <p:cNvSpPr txBox="1"/>
          <p:nvPr/>
        </p:nvSpPr>
        <p:spPr>
          <a:xfrm>
            <a:off x="784627" y="2706469"/>
            <a:ext cx="1370805" cy="600164"/>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Near tropopause: max every boreal summer</a:t>
            </a:r>
          </a:p>
        </p:txBody>
      </p:sp>
      <p:sp>
        <p:nvSpPr>
          <p:cNvPr id="28" name="TextBox 27">
            <a:extLst>
              <a:ext uri="{FF2B5EF4-FFF2-40B4-BE49-F238E27FC236}">
                <a16:creationId xmlns:a16="http://schemas.microsoft.com/office/drawing/2014/main" id="{0C75C07C-F95F-A443-A67C-CA963A400E2D}"/>
              </a:ext>
            </a:extLst>
          </p:cNvPr>
          <p:cNvSpPr txBox="1"/>
          <p:nvPr/>
        </p:nvSpPr>
        <p:spPr>
          <a:xfrm>
            <a:off x="2323070" y="4145285"/>
            <a:ext cx="1370805" cy="600164"/>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Near tropopause: max every boreal summer</a:t>
            </a:r>
          </a:p>
        </p:txBody>
      </p:sp>
      <p:sp>
        <p:nvSpPr>
          <p:cNvPr id="29" name="TextBox 28">
            <a:extLst>
              <a:ext uri="{FF2B5EF4-FFF2-40B4-BE49-F238E27FC236}">
                <a16:creationId xmlns:a16="http://schemas.microsoft.com/office/drawing/2014/main" id="{DF211F31-A617-E847-8B0D-3E2244B31274}"/>
              </a:ext>
            </a:extLst>
          </p:cNvPr>
          <p:cNvSpPr txBox="1"/>
          <p:nvPr/>
        </p:nvSpPr>
        <p:spPr>
          <a:xfrm>
            <a:off x="3694670" y="5638800"/>
            <a:ext cx="1600200" cy="600164"/>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Lack of near tropopause feature of seasonal cycle</a:t>
            </a:r>
          </a:p>
        </p:txBody>
      </p:sp>
      <p:cxnSp>
        <p:nvCxnSpPr>
          <p:cNvPr id="30" name="Straight Arrow Connector 29">
            <a:extLst>
              <a:ext uri="{FF2B5EF4-FFF2-40B4-BE49-F238E27FC236}">
                <a16:creationId xmlns:a16="http://schemas.microsoft.com/office/drawing/2014/main" id="{CF84930B-93D6-C849-A311-D511F0B2E31B}"/>
              </a:ext>
            </a:extLst>
          </p:cNvPr>
          <p:cNvCxnSpPr>
            <a:cxnSpLocks/>
          </p:cNvCxnSpPr>
          <p:nvPr/>
        </p:nvCxnSpPr>
        <p:spPr>
          <a:xfrm flipH="1">
            <a:off x="3770870" y="6283530"/>
            <a:ext cx="56450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11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491A84-8857-A84B-807F-DBE0B1E7BC49}"/>
              </a:ext>
            </a:extLst>
          </p:cNvPr>
          <p:cNvSpPr>
            <a:spLocks noGrp="1"/>
          </p:cNvSpPr>
          <p:nvPr>
            <p:ph type="title"/>
          </p:nvPr>
        </p:nvSpPr>
        <p:spPr>
          <a:xfrm>
            <a:off x="609600" y="1066800"/>
            <a:ext cx="5410200" cy="5135562"/>
          </a:xfrm>
          <a:solidFill>
            <a:srgbClr val="3C48A1"/>
          </a:solidFill>
        </p:spPr>
        <p:txBody>
          <a:bodyPr>
            <a:normAutofit/>
          </a:bodyPr>
          <a:lstStyle/>
          <a:p>
            <a:r>
              <a:rPr lang="en-US" dirty="0">
                <a:solidFill>
                  <a:schemeClr val="bg1"/>
                </a:solidFill>
                <a:latin typeface="Corbel" panose="020B0503020204020204" pitchFamily="34" charset="0"/>
              </a:rPr>
              <a:t>This work uses the NASA GEOS model and satellite observations to investigate:</a:t>
            </a:r>
          </a:p>
        </p:txBody>
      </p:sp>
      <p:sp>
        <p:nvSpPr>
          <p:cNvPr id="4" name="Content Placeholder 3">
            <a:extLst>
              <a:ext uri="{FF2B5EF4-FFF2-40B4-BE49-F238E27FC236}">
                <a16:creationId xmlns:a16="http://schemas.microsoft.com/office/drawing/2014/main" id="{CDFBEC2F-4DD1-D54B-B12F-E062B86FD5B0}"/>
              </a:ext>
            </a:extLst>
          </p:cNvPr>
          <p:cNvSpPr>
            <a:spLocks noGrp="1"/>
          </p:cNvSpPr>
          <p:nvPr>
            <p:ph idx="1"/>
          </p:nvPr>
        </p:nvSpPr>
        <p:spPr>
          <a:xfrm>
            <a:off x="6553200" y="2377281"/>
            <a:ext cx="4953000" cy="2514600"/>
          </a:xfrm>
        </p:spPr>
        <p:txBody>
          <a:bodyPr>
            <a:normAutofit/>
          </a:bodyPr>
          <a:lstStyle/>
          <a:p>
            <a:pPr marL="285750" indent="-285750"/>
            <a:r>
              <a:rPr lang="en-US" sz="2400" dirty="0"/>
              <a:t>Interannual variability of aerosol in the UTLS over the Asian Summer Monsoon region</a:t>
            </a:r>
          </a:p>
          <a:p>
            <a:pPr marL="285750" indent="-285750"/>
            <a:r>
              <a:rPr lang="en-US" sz="2400" dirty="0"/>
              <a:t>The connections between pollutants in the UTLS and Asian summer monsoon strengths</a:t>
            </a:r>
          </a:p>
        </p:txBody>
      </p:sp>
      <p:sp>
        <p:nvSpPr>
          <p:cNvPr id="2" name="Slide Number Placeholder 1">
            <a:extLst>
              <a:ext uri="{FF2B5EF4-FFF2-40B4-BE49-F238E27FC236}">
                <a16:creationId xmlns:a16="http://schemas.microsoft.com/office/drawing/2014/main" id="{EBD7FDA9-1346-2649-ADAC-628E82D868A6}"/>
              </a:ext>
            </a:extLst>
          </p:cNvPr>
          <p:cNvSpPr>
            <a:spLocks noGrp="1"/>
          </p:cNvSpPr>
          <p:nvPr>
            <p:ph type="sldNum" sz="quarter" idx="12"/>
          </p:nvPr>
        </p:nvSpPr>
        <p:spPr/>
        <p:txBody>
          <a:bodyPr/>
          <a:lstStyle/>
          <a:p>
            <a:fld id="{BD07622D-11D0-4D17-AFC4-64773C8D9EF7}" type="slidenum">
              <a:rPr lang="en-US" smtClean="0"/>
              <a:t>6</a:t>
            </a:fld>
            <a:endParaRPr lang="en-US"/>
          </a:p>
        </p:txBody>
      </p:sp>
    </p:spTree>
    <p:extLst>
      <p:ext uri="{BB962C8B-B14F-4D97-AF65-F5344CB8AC3E}">
        <p14:creationId xmlns:p14="http://schemas.microsoft.com/office/powerpoint/2010/main" val="1091572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B07B8-0B25-8A48-B77C-6CCF73500E2D}"/>
              </a:ext>
            </a:extLst>
          </p:cNvPr>
          <p:cNvSpPr>
            <a:spLocks noGrp="1"/>
          </p:cNvSpPr>
          <p:nvPr>
            <p:ph type="title"/>
          </p:nvPr>
        </p:nvSpPr>
        <p:spPr/>
        <p:txBody>
          <a:bodyPr/>
          <a:lstStyle/>
          <a:p>
            <a:r>
              <a:rPr lang="en-US" dirty="0"/>
              <a:t>GEOS model simulations</a:t>
            </a:r>
          </a:p>
        </p:txBody>
      </p:sp>
      <p:sp>
        <p:nvSpPr>
          <p:cNvPr id="3" name="Content Placeholder 2">
            <a:extLst>
              <a:ext uri="{FF2B5EF4-FFF2-40B4-BE49-F238E27FC236}">
                <a16:creationId xmlns:a16="http://schemas.microsoft.com/office/drawing/2014/main" id="{0DF11587-1DB6-924D-9661-99E6AF4D3076}"/>
              </a:ext>
            </a:extLst>
          </p:cNvPr>
          <p:cNvSpPr>
            <a:spLocks noGrp="1"/>
          </p:cNvSpPr>
          <p:nvPr>
            <p:ph idx="1"/>
          </p:nvPr>
        </p:nvSpPr>
        <p:spPr>
          <a:xfrm>
            <a:off x="612250" y="1144590"/>
            <a:ext cx="10972800" cy="5211762"/>
          </a:xfrm>
        </p:spPr>
        <p:txBody>
          <a:bodyPr>
            <a:noAutofit/>
          </a:bodyPr>
          <a:lstStyle/>
          <a:p>
            <a:r>
              <a:rPr lang="en-US" sz="2400" dirty="0"/>
              <a:t>Model simulation: 2002-2018</a:t>
            </a:r>
          </a:p>
          <a:p>
            <a:pPr lvl="1">
              <a:buFont typeface="System Font Regular"/>
              <a:buChar char="−"/>
            </a:pPr>
            <a:r>
              <a:rPr lang="en-US" sz="2000" dirty="0"/>
              <a:t>GOCART aerosol component, driven by the MERRA2 reanalyzed meteorology</a:t>
            </a:r>
          </a:p>
          <a:p>
            <a:pPr lvl="1">
              <a:buFont typeface="System Font Regular"/>
              <a:buChar char="−"/>
            </a:pPr>
            <a:r>
              <a:rPr lang="en-US" sz="2000" dirty="0"/>
              <a:t>Spatial resolution: 1°longitude x 1°latitude, 72 vertical levels from surface to 0.01 </a:t>
            </a:r>
            <a:r>
              <a:rPr lang="en-US" sz="2000" dirty="0" err="1"/>
              <a:t>hPa</a:t>
            </a:r>
            <a:endParaRPr lang="en-US" sz="2000" dirty="0"/>
          </a:p>
          <a:p>
            <a:pPr lvl="1">
              <a:buFont typeface="System Font Regular"/>
              <a:buChar char="−"/>
            </a:pPr>
            <a:r>
              <a:rPr lang="en-US" sz="2000" dirty="0"/>
              <a:t>Species: BC, OA, NH</a:t>
            </a:r>
            <a:r>
              <a:rPr lang="en-US" sz="2000" baseline="-25000" dirty="0"/>
              <a:t>4</a:t>
            </a:r>
            <a:r>
              <a:rPr lang="en-US" sz="2000" baseline="30000" dirty="0"/>
              <a:t>+</a:t>
            </a:r>
            <a:r>
              <a:rPr lang="en-US" sz="2000" dirty="0"/>
              <a:t>, NO</a:t>
            </a:r>
            <a:r>
              <a:rPr lang="en-US" sz="2000" baseline="-25000" dirty="0"/>
              <a:t>3</a:t>
            </a:r>
            <a:r>
              <a:rPr lang="en-US" sz="2000" baseline="30000" dirty="0"/>
              <a:t>-</a:t>
            </a:r>
            <a:r>
              <a:rPr lang="en-US" sz="2000" dirty="0"/>
              <a:t>, SO</a:t>
            </a:r>
            <a:r>
              <a:rPr lang="en-US" sz="2000" baseline="-25000" dirty="0"/>
              <a:t>4</a:t>
            </a:r>
            <a:r>
              <a:rPr lang="en-US" sz="2000" baseline="30000" dirty="0"/>
              <a:t>2-</a:t>
            </a:r>
            <a:r>
              <a:rPr lang="en-US" sz="2000" dirty="0"/>
              <a:t>, dust, sea salt, CO</a:t>
            </a:r>
          </a:p>
          <a:p>
            <a:pPr lvl="1">
              <a:buFont typeface="System Font Regular"/>
              <a:buChar char="−"/>
            </a:pPr>
            <a:r>
              <a:rPr lang="en-US" sz="2000" dirty="0"/>
              <a:t>Transport tracer: Prescribed CO source and 50-day lifetime (CO50) to diagnose interannual variability of transport</a:t>
            </a:r>
          </a:p>
          <a:p>
            <a:r>
              <a:rPr lang="en-US" sz="2000" dirty="0"/>
              <a:t>Emission:</a:t>
            </a:r>
          </a:p>
          <a:p>
            <a:pPr lvl="1">
              <a:buFont typeface="System Font Regular"/>
              <a:buChar char="−"/>
            </a:pPr>
            <a:r>
              <a:rPr lang="en-US" sz="2000" dirty="0"/>
              <a:t>Anthropogenic emissions: Community Emission Data System (CEDS)</a:t>
            </a:r>
          </a:p>
          <a:p>
            <a:pPr lvl="1">
              <a:buFont typeface="System Font Regular"/>
              <a:buChar char="−"/>
            </a:pPr>
            <a:r>
              <a:rPr lang="en-US" sz="2000" dirty="0"/>
              <a:t>Biomass burning emissions: Global Fire Emission Dataset (GFED) version 4.1s</a:t>
            </a:r>
          </a:p>
          <a:p>
            <a:pPr lvl="1">
              <a:buFont typeface="System Font Regular"/>
              <a:buChar char="−"/>
            </a:pPr>
            <a:r>
              <a:rPr lang="en-US" sz="2000" dirty="0"/>
              <a:t>Volcanic emission: Satellite-based estimate (</a:t>
            </a:r>
            <a:r>
              <a:rPr lang="en-US" sz="2000" dirty="0" err="1"/>
              <a:t>Carn</a:t>
            </a:r>
            <a:r>
              <a:rPr lang="en-US" sz="2000" dirty="0"/>
              <a:t> et al., 2015, 2016)</a:t>
            </a:r>
          </a:p>
          <a:p>
            <a:pPr lvl="1">
              <a:buFont typeface="System Font Regular"/>
              <a:buChar char="−"/>
            </a:pPr>
            <a:r>
              <a:rPr lang="en-US" sz="2000" dirty="0"/>
              <a:t>Dust, sea salt, biogenic: model-calculated from meteorological variables (winds, surface conditions)</a:t>
            </a:r>
          </a:p>
          <a:p>
            <a:r>
              <a:rPr lang="en-US" sz="2000" dirty="0"/>
              <a:t>Stratospheric background aerosols: from carbonyl sulfide (OCS) oxidation</a:t>
            </a:r>
          </a:p>
        </p:txBody>
      </p:sp>
      <p:sp>
        <p:nvSpPr>
          <p:cNvPr id="4" name="Slide Number Placeholder 3">
            <a:extLst>
              <a:ext uri="{FF2B5EF4-FFF2-40B4-BE49-F238E27FC236}">
                <a16:creationId xmlns:a16="http://schemas.microsoft.com/office/drawing/2014/main" id="{44634D56-7B93-FC45-8D27-C4222576FCAD}"/>
              </a:ext>
            </a:extLst>
          </p:cNvPr>
          <p:cNvSpPr>
            <a:spLocks noGrp="1"/>
          </p:cNvSpPr>
          <p:nvPr>
            <p:ph type="sldNum" sz="quarter" idx="12"/>
          </p:nvPr>
        </p:nvSpPr>
        <p:spPr/>
        <p:txBody>
          <a:bodyPr/>
          <a:lstStyle/>
          <a:p>
            <a:fld id="{BD07622D-11D0-4D17-AFC4-64773C8D9EF7}" type="slidenum">
              <a:rPr lang="en-US" smtClean="0"/>
              <a:t>7</a:t>
            </a:fld>
            <a:endParaRPr lang="en-US"/>
          </a:p>
        </p:txBody>
      </p:sp>
    </p:spTree>
    <p:extLst>
      <p:ext uri="{BB962C8B-B14F-4D97-AF65-F5344CB8AC3E}">
        <p14:creationId xmlns:p14="http://schemas.microsoft.com/office/powerpoint/2010/main" val="262916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art, histogram&#10;&#10;Description automatically generated">
            <a:extLst>
              <a:ext uri="{FF2B5EF4-FFF2-40B4-BE49-F238E27FC236}">
                <a16:creationId xmlns:a16="http://schemas.microsoft.com/office/drawing/2014/main" id="{B40E73C5-9134-8D44-A8AB-6578A7C39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2552" y="4525203"/>
            <a:ext cx="4713016" cy="2103120"/>
          </a:xfrm>
          <a:prstGeom prst="rect">
            <a:avLst/>
          </a:prstGeom>
        </p:spPr>
      </p:pic>
      <p:pic>
        <p:nvPicPr>
          <p:cNvPr id="14" name="Picture 13" descr="Chart, histogram&#10;&#10;Description automatically generated">
            <a:extLst>
              <a:ext uri="{FF2B5EF4-FFF2-40B4-BE49-F238E27FC236}">
                <a16:creationId xmlns:a16="http://schemas.microsoft.com/office/drawing/2014/main" id="{27AA8408-B4E7-F14A-9886-98E0C3DE9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2552" y="2468880"/>
            <a:ext cx="4713016" cy="2103120"/>
          </a:xfrm>
          <a:prstGeom prst="rect">
            <a:avLst/>
          </a:prstGeom>
        </p:spPr>
      </p:pic>
      <p:pic>
        <p:nvPicPr>
          <p:cNvPr id="12" name="Picture 11" descr="Chart, histogram&#10;&#10;Description automatically generated">
            <a:extLst>
              <a:ext uri="{FF2B5EF4-FFF2-40B4-BE49-F238E27FC236}">
                <a16:creationId xmlns:a16="http://schemas.microsoft.com/office/drawing/2014/main" id="{0014C44A-AD30-6D47-BB2A-AF26229A7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2552" y="411480"/>
            <a:ext cx="4713016" cy="2103120"/>
          </a:xfrm>
          <a:prstGeom prst="rect">
            <a:avLst/>
          </a:prstGeom>
        </p:spPr>
      </p:pic>
      <p:sp>
        <p:nvSpPr>
          <p:cNvPr id="2" name="Title 1">
            <a:extLst>
              <a:ext uri="{FF2B5EF4-FFF2-40B4-BE49-F238E27FC236}">
                <a16:creationId xmlns:a16="http://schemas.microsoft.com/office/drawing/2014/main" id="{339651EC-C12E-264E-B538-567DC65837ED}"/>
              </a:ext>
            </a:extLst>
          </p:cNvPr>
          <p:cNvSpPr>
            <a:spLocks noGrp="1"/>
          </p:cNvSpPr>
          <p:nvPr>
            <p:ph type="title"/>
          </p:nvPr>
        </p:nvSpPr>
        <p:spPr>
          <a:xfrm>
            <a:off x="2243543" y="341376"/>
            <a:ext cx="4224603" cy="1261774"/>
          </a:xfrm>
        </p:spPr>
        <p:txBody>
          <a:bodyPr>
            <a:noAutofit/>
          </a:bodyPr>
          <a:lstStyle/>
          <a:p>
            <a:pPr algn="r"/>
            <a:r>
              <a:rPr lang="en-US" sz="1800" dirty="0"/>
              <a:t>Aerosol extinction composition in UTLS over the ASMA region (15-45°N, 10-130°E)</a:t>
            </a:r>
          </a:p>
        </p:txBody>
      </p:sp>
      <p:sp>
        <p:nvSpPr>
          <p:cNvPr id="3" name="Slide Number Placeholder 2">
            <a:extLst>
              <a:ext uri="{FF2B5EF4-FFF2-40B4-BE49-F238E27FC236}">
                <a16:creationId xmlns:a16="http://schemas.microsoft.com/office/drawing/2014/main" id="{002DECE7-0BC2-8148-9EAF-0DFBED95F558}"/>
              </a:ext>
            </a:extLst>
          </p:cNvPr>
          <p:cNvSpPr>
            <a:spLocks noGrp="1"/>
          </p:cNvSpPr>
          <p:nvPr>
            <p:ph type="sldNum" sz="quarter" idx="12"/>
          </p:nvPr>
        </p:nvSpPr>
        <p:spPr>
          <a:xfrm>
            <a:off x="9296400" y="6445761"/>
            <a:ext cx="2844800" cy="365125"/>
          </a:xfrm>
        </p:spPr>
        <p:txBody>
          <a:bodyPr/>
          <a:lstStyle/>
          <a:p>
            <a:fld id="{BD07622D-11D0-4D17-AFC4-64773C8D9EF7}" type="slidenum">
              <a:rPr lang="en-US" smtClean="0"/>
              <a:pPr/>
              <a:t>8</a:t>
            </a:fld>
            <a:endParaRPr lang="en-US" sz="1000" dirty="0"/>
          </a:p>
        </p:txBody>
      </p:sp>
      <p:sp>
        <p:nvSpPr>
          <p:cNvPr id="83" name="TextBox 82">
            <a:extLst>
              <a:ext uri="{FF2B5EF4-FFF2-40B4-BE49-F238E27FC236}">
                <a16:creationId xmlns:a16="http://schemas.microsoft.com/office/drawing/2014/main" id="{5AB7FD24-1B0B-3C40-953C-D1F7C191887A}"/>
              </a:ext>
            </a:extLst>
          </p:cNvPr>
          <p:cNvSpPr txBox="1"/>
          <p:nvPr/>
        </p:nvSpPr>
        <p:spPr>
          <a:xfrm>
            <a:off x="10282419" y="609467"/>
            <a:ext cx="1132041" cy="430887"/>
          </a:xfrm>
          <a:prstGeom prst="rect">
            <a:avLst/>
          </a:prstGeom>
          <a:noFill/>
        </p:spPr>
        <p:txBody>
          <a:bodyPr wrap="none" rtlCol="0">
            <a:spAutoFit/>
          </a:bodyPr>
          <a:lstStyle/>
          <a:p>
            <a:pPr algn="r"/>
            <a:r>
              <a:rPr lang="en-US" sz="1050" dirty="0">
                <a:latin typeface="Arial" panose="020B0604020202020204" pitchFamily="34" charset="0"/>
                <a:cs typeface="Arial" panose="020B0604020202020204" pitchFamily="34" charset="0"/>
              </a:rPr>
              <a:t>19.5 km (</a:t>
            </a:r>
            <a:r>
              <a:rPr lang="en-US" sz="1050" dirty="0" err="1">
                <a:latin typeface="Arial" panose="020B0604020202020204" pitchFamily="34" charset="0"/>
                <a:cs typeface="Arial" panose="020B0604020202020204" pitchFamily="34" charset="0"/>
              </a:rPr>
              <a:t>obs</a:t>
            </a:r>
            <a:r>
              <a:rPr lang="en-US" sz="1050" dirty="0">
                <a:latin typeface="Arial" panose="020B0604020202020204" pitchFamily="34" charset="0"/>
                <a:cs typeface="Arial" panose="020B0604020202020204" pitchFamily="34" charset="0"/>
              </a:rPr>
              <a:t>)</a:t>
            </a:r>
          </a:p>
          <a:p>
            <a:pPr algn="r"/>
            <a:r>
              <a:rPr lang="en-US" sz="1050" dirty="0">
                <a:latin typeface="Arial" panose="020B0604020202020204" pitchFamily="34" charset="0"/>
                <a:cs typeface="Arial" panose="020B0604020202020204" pitchFamily="34" charset="0"/>
              </a:rPr>
              <a:t>70hPa (GEOS)</a:t>
            </a:r>
          </a:p>
        </p:txBody>
      </p:sp>
      <p:sp>
        <p:nvSpPr>
          <p:cNvPr id="84" name="TextBox 83">
            <a:extLst>
              <a:ext uri="{FF2B5EF4-FFF2-40B4-BE49-F238E27FC236}">
                <a16:creationId xmlns:a16="http://schemas.microsoft.com/office/drawing/2014/main" id="{523AFC45-1E2E-E74C-B142-444C05D9E3EB}"/>
              </a:ext>
            </a:extLst>
          </p:cNvPr>
          <p:cNvSpPr txBox="1"/>
          <p:nvPr/>
        </p:nvSpPr>
        <p:spPr>
          <a:xfrm>
            <a:off x="10257899" y="2666482"/>
            <a:ext cx="1165705" cy="415498"/>
          </a:xfrm>
          <a:prstGeom prst="rect">
            <a:avLst/>
          </a:prstGeom>
          <a:noFill/>
        </p:spPr>
        <p:txBody>
          <a:bodyPr wrap="none" rtlCol="0">
            <a:spAutoFit/>
          </a:bodyPr>
          <a:lstStyle/>
          <a:p>
            <a:pPr algn="r"/>
            <a:r>
              <a:rPr lang="en-US" sz="1050" dirty="0">
                <a:latin typeface="Arial" panose="020B0604020202020204" pitchFamily="34" charset="0"/>
                <a:cs typeface="Arial" panose="020B0604020202020204" pitchFamily="34" charset="0"/>
              </a:rPr>
              <a:t>16.5 km (</a:t>
            </a:r>
            <a:r>
              <a:rPr lang="en-US" sz="1050" dirty="0" err="1">
                <a:latin typeface="Arial" panose="020B0604020202020204" pitchFamily="34" charset="0"/>
                <a:cs typeface="Arial" panose="020B0604020202020204" pitchFamily="34" charset="0"/>
              </a:rPr>
              <a:t>obs</a:t>
            </a:r>
            <a:r>
              <a:rPr lang="en-US" sz="1050" dirty="0">
                <a:latin typeface="Arial" panose="020B0604020202020204" pitchFamily="34" charset="0"/>
                <a:cs typeface="Arial" panose="020B0604020202020204" pitchFamily="34" charset="0"/>
              </a:rPr>
              <a:t>)</a:t>
            </a:r>
          </a:p>
          <a:p>
            <a:pPr algn="r"/>
            <a:r>
              <a:rPr lang="en-US" sz="1050" dirty="0">
                <a:latin typeface="Arial" panose="020B0604020202020204" pitchFamily="34" charset="0"/>
                <a:cs typeface="Arial" panose="020B0604020202020204" pitchFamily="34" charset="0"/>
              </a:rPr>
              <a:t>100hPa (GEOS)</a:t>
            </a:r>
          </a:p>
        </p:txBody>
      </p:sp>
      <p:sp>
        <p:nvSpPr>
          <p:cNvPr id="85" name="TextBox 84">
            <a:extLst>
              <a:ext uri="{FF2B5EF4-FFF2-40B4-BE49-F238E27FC236}">
                <a16:creationId xmlns:a16="http://schemas.microsoft.com/office/drawing/2014/main" id="{12BDE7A1-9848-B646-95BE-9671CE9BDF21}"/>
              </a:ext>
            </a:extLst>
          </p:cNvPr>
          <p:cNvSpPr txBox="1"/>
          <p:nvPr/>
        </p:nvSpPr>
        <p:spPr>
          <a:xfrm>
            <a:off x="10257899" y="4718988"/>
            <a:ext cx="1165705" cy="415498"/>
          </a:xfrm>
          <a:prstGeom prst="rect">
            <a:avLst/>
          </a:prstGeom>
          <a:noFill/>
        </p:spPr>
        <p:txBody>
          <a:bodyPr wrap="none" rtlCol="0">
            <a:spAutoFit/>
          </a:bodyPr>
          <a:lstStyle/>
          <a:p>
            <a:pPr algn="r"/>
            <a:r>
              <a:rPr lang="en-US" sz="1050" dirty="0">
                <a:latin typeface="Arial" panose="020B0604020202020204" pitchFamily="34" charset="0"/>
                <a:cs typeface="Arial" panose="020B0604020202020204" pitchFamily="34" charset="0"/>
              </a:rPr>
              <a:t>12.5 km (</a:t>
            </a:r>
            <a:r>
              <a:rPr lang="en-US" sz="1050" dirty="0" err="1">
                <a:latin typeface="Arial" panose="020B0604020202020204" pitchFamily="34" charset="0"/>
                <a:cs typeface="Arial" panose="020B0604020202020204" pitchFamily="34" charset="0"/>
              </a:rPr>
              <a:t>obs</a:t>
            </a:r>
            <a:r>
              <a:rPr lang="en-US" sz="1050" dirty="0">
                <a:latin typeface="Arial" panose="020B0604020202020204" pitchFamily="34" charset="0"/>
                <a:cs typeface="Arial" panose="020B0604020202020204" pitchFamily="34" charset="0"/>
              </a:rPr>
              <a:t>)</a:t>
            </a:r>
          </a:p>
          <a:p>
            <a:pPr algn="r"/>
            <a:r>
              <a:rPr lang="en-US" sz="1050" dirty="0">
                <a:latin typeface="Arial" panose="020B0604020202020204" pitchFamily="34" charset="0"/>
                <a:cs typeface="Arial" panose="020B0604020202020204" pitchFamily="34" charset="0"/>
              </a:rPr>
              <a:t>200hPa (GEOS)</a:t>
            </a:r>
          </a:p>
        </p:txBody>
      </p:sp>
      <p:sp>
        <p:nvSpPr>
          <p:cNvPr id="142" name="TextBox 141">
            <a:extLst>
              <a:ext uri="{FF2B5EF4-FFF2-40B4-BE49-F238E27FC236}">
                <a16:creationId xmlns:a16="http://schemas.microsoft.com/office/drawing/2014/main" id="{7EF3659A-A5D6-3E47-B860-337955C0A86E}"/>
              </a:ext>
            </a:extLst>
          </p:cNvPr>
          <p:cNvSpPr txBox="1"/>
          <p:nvPr/>
        </p:nvSpPr>
        <p:spPr>
          <a:xfrm>
            <a:off x="647287" y="1786030"/>
            <a:ext cx="5438423" cy="3693319"/>
          </a:xfrm>
          <a:prstGeom prst="rect">
            <a:avLst/>
          </a:prstGeom>
          <a:noFill/>
        </p:spPr>
        <p:txBody>
          <a:bodyPr wrap="square" rtlCol="0">
            <a:spAutoFit/>
          </a:bodyPr>
          <a:lstStyle/>
          <a:p>
            <a:pPr marL="285750" indent="-285750">
              <a:buClr>
                <a:srgbClr val="3C48A1"/>
              </a:buClr>
              <a:buFont typeface="Wingdings" pitchFamily="2" charset="2"/>
              <a:buChar char="§"/>
            </a:pPr>
            <a:r>
              <a:rPr lang="en-US" sz="1800" dirty="0">
                <a:latin typeface="Corbel" panose="020B0503020204020204" pitchFamily="34" charset="0"/>
              </a:rPr>
              <a:t>In boreal summer over the Asian Summer Monsoon Anticyclone (ASMA), aerosol extinction in the UT and at the tropopause is dominated by aerosol with tropospheric origin, mostly OA, followed by nitrate</a:t>
            </a:r>
          </a:p>
          <a:p>
            <a:pPr marL="285750" indent="-285750">
              <a:buClr>
                <a:srgbClr val="3C48A1"/>
              </a:buClr>
              <a:buFont typeface="Wingdings" pitchFamily="2" charset="2"/>
              <a:buChar char="§"/>
            </a:pPr>
            <a:r>
              <a:rPr lang="en-US" sz="1800" dirty="0">
                <a:latin typeface="Corbel" panose="020B0503020204020204" pitchFamily="34" charset="0"/>
              </a:rPr>
              <a:t>Relatively large volcanic eruptions causing significant disturbance of stratospheric composition, but the effects are not long-lasting</a:t>
            </a:r>
          </a:p>
          <a:p>
            <a:pPr marL="285750" indent="-285750">
              <a:buClr>
                <a:srgbClr val="3C48A1"/>
              </a:buClr>
              <a:buFont typeface="Wingdings" pitchFamily="2" charset="2"/>
              <a:buChar char="§"/>
            </a:pPr>
            <a:r>
              <a:rPr lang="en-US" sz="1800" dirty="0">
                <a:latin typeface="Corbel" panose="020B0503020204020204" pitchFamily="34" charset="0"/>
              </a:rPr>
              <a:t>In the lower stratosphere (~20km), seasonal cycle diminished with sulfate aerosol from OCS oxidation as the dominate aerosol source</a:t>
            </a:r>
          </a:p>
          <a:p>
            <a:pPr marL="285750" indent="-285750">
              <a:buClr>
                <a:srgbClr val="3C48A1"/>
              </a:buClr>
              <a:buFont typeface="Wingdings" pitchFamily="2" charset="2"/>
              <a:buChar char="§"/>
            </a:pPr>
            <a:r>
              <a:rPr lang="en-US" sz="1800" dirty="0">
                <a:latin typeface="Corbel" panose="020B0503020204020204" pitchFamily="34" charset="0"/>
              </a:rPr>
              <a:t>There are clear differences between satellite data and model and among different satellite datasets (will discuss later)</a:t>
            </a:r>
          </a:p>
        </p:txBody>
      </p:sp>
      <p:pic>
        <p:nvPicPr>
          <p:cNvPr id="143" name="Picture 142">
            <a:extLst>
              <a:ext uri="{FF2B5EF4-FFF2-40B4-BE49-F238E27FC236}">
                <a16:creationId xmlns:a16="http://schemas.microsoft.com/office/drawing/2014/main" id="{B7B9A2EA-949A-654D-BFAE-E12B606ED0C7}"/>
              </a:ext>
            </a:extLst>
          </p:cNvPr>
          <p:cNvPicPr>
            <a:picLocks noChangeAspect="1"/>
          </p:cNvPicPr>
          <p:nvPr/>
        </p:nvPicPr>
        <p:blipFill rotWithShape="1">
          <a:blip r:embed="rId5">
            <a:extLst>
              <a:ext uri="{28A0092B-C50C-407E-A947-70E740481C1C}">
                <a14:useLocalDpi xmlns:a14="http://schemas.microsoft.com/office/drawing/2010/main" val="0"/>
              </a:ext>
            </a:extLst>
          </a:blip>
          <a:srcRect l="50226" t="10770" r="13107" b="54659"/>
          <a:stretch/>
        </p:blipFill>
        <p:spPr>
          <a:xfrm>
            <a:off x="633786" y="559593"/>
            <a:ext cx="1825258" cy="867521"/>
          </a:xfrm>
          <a:prstGeom prst="rect">
            <a:avLst/>
          </a:prstGeom>
          <a:ln w="6350">
            <a:solidFill>
              <a:schemeClr val="tx1"/>
            </a:solidFill>
          </a:ln>
        </p:spPr>
      </p:pic>
      <p:grpSp>
        <p:nvGrpSpPr>
          <p:cNvPr id="10" name="Group 9">
            <a:extLst>
              <a:ext uri="{FF2B5EF4-FFF2-40B4-BE49-F238E27FC236}">
                <a16:creationId xmlns:a16="http://schemas.microsoft.com/office/drawing/2014/main" id="{B972BD77-A89D-1E4E-85A9-6BE379133B03}"/>
              </a:ext>
            </a:extLst>
          </p:cNvPr>
          <p:cNvGrpSpPr/>
          <p:nvPr/>
        </p:nvGrpSpPr>
        <p:grpSpPr>
          <a:xfrm>
            <a:off x="7162800" y="655401"/>
            <a:ext cx="754021" cy="1325799"/>
            <a:chOff x="6001450" y="1165094"/>
            <a:chExt cx="754021" cy="1325799"/>
          </a:xfrm>
        </p:grpSpPr>
        <p:sp>
          <p:nvSpPr>
            <p:cNvPr id="101" name="TextBox 100">
              <a:extLst>
                <a:ext uri="{FF2B5EF4-FFF2-40B4-BE49-F238E27FC236}">
                  <a16:creationId xmlns:a16="http://schemas.microsoft.com/office/drawing/2014/main" id="{257D5099-6991-434B-B868-E70910A3E68A}"/>
                </a:ext>
              </a:extLst>
            </p:cNvPr>
            <p:cNvSpPr txBox="1"/>
            <p:nvPr/>
          </p:nvSpPr>
          <p:spPr>
            <a:xfrm>
              <a:off x="6133135" y="1310449"/>
              <a:ext cx="405624"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OSIRIS</a:t>
              </a:r>
            </a:p>
          </p:txBody>
        </p:sp>
        <p:sp>
          <p:nvSpPr>
            <p:cNvPr id="88" name="Rectangle 87">
              <a:extLst>
                <a:ext uri="{FF2B5EF4-FFF2-40B4-BE49-F238E27FC236}">
                  <a16:creationId xmlns:a16="http://schemas.microsoft.com/office/drawing/2014/main" id="{2B125021-6BE0-E74E-A2FC-3EF3FAC5EC76}"/>
                </a:ext>
              </a:extLst>
            </p:cNvPr>
            <p:cNvSpPr>
              <a:spLocks noChangeAspect="1"/>
            </p:cNvSpPr>
            <p:nvPr/>
          </p:nvSpPr>
          <p:spPr>
            <a:xfrm>
              <a:off x="6037600" y="1794335"/>
              <a:ext cx="73152" cy="7315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BB9BE449-A388-9C48-BAB0-029BE98323E6}"/>
                </a:ext>
              </a:extLst>
            </p:cNvPr>
            <p:cNvSpPr>
              <a:spLocks noChangeAspect="1"/>
            </p:cNvSpPr>
            <p:nvPr/>
          </p:nvSpPr>
          <p:spPr>
            <a:xfrm>
              <a:off x="6040716" y="2222571"/>
              <a:ext cx="73152" cy="731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7454887B-06FE-DB45-A18E-949539A214DB}"/>
                </a:ext>
              </a:extLst>
            </p:cNvPr>
            <p:cNvSpPr>
              <a:spLocks noChangeAspect="1"/>
            </p:cNvSpPr>
            <p:nvPr/>
          </p:nvSpPr>
          <p:spPr>
            <a:xfrm>
              <a:off x="6040716" y="1929963"/>
              <a:ext cx="73152" cy="73152"/>
            </a:xfrm>
            <a:prstGeom prst="rect">
              <a:avLst/>
            </a:prstGeom>
            <a:solidFill>
              <a:srgbClr val="538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C2796E0-5053-CE46-BF79-5B72EE13B316}"/>
                </a:ext>
              </a:extLst>
            </p:cNvPr>
            <p:cNvSpPr>
              <a:spLocks noChangeAspect="1"/>
            </p:cNvSpPr>
            <p:nvPr/>
          </p:nvSpPr>
          <p:spPr>
            <a:xfrm>
              <a:off x="6040716" y="2368875"/>
              <a:ext cx="73152" cy="731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2B1D5626-01F0-A04F-9921-F29EDAB124E8}"/>
                </a:ext>
              </a:extLst>
            </p:cNvPr>
            <p:cNvSpPr txBox="1"/>
            <p:nvPr/>
          </p:nvSpPr>
          <p:spPr>
            <a:xfrm>
              <a:off x="6138754" y="1745567"/>
              <a:ext cx="194027"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OA</a:t>
              </a:r>
            </a:p>
          </p:txBody>
        </p:sp>
        <p:sp>
          <p:nvSpPr>
            <p:cNvPr id="93" name="TextBox 92">
              <a:extLst>
                <a:ext uri="{FF2B5EF4-FFF2-40B4-BE49-F238E27FC236}">
                  <a16:creationId xmlns:a16="http://schemas.microsoft.com/office/drawing/2014/main" id="{1D681103-83EA-0646-AF33-D17148B0DCEB}"/>
                </a:ext>
              </a:extLst>
            </p:cNvPr>
            <p:cNvSpPr txBox="1"/>
            <p:nvPr/>
          </p:nvSpPr>
          <p:spPr>
            <a:xfrm>
              <a:off x="6138251" y="1884243"/>
              <a:ext cx="264560"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NO</a:t>
              </a:r>
              <a:r>
                <a:rPr lang="en-US" sz="850" baseline="-25000" dirty="0">
                  <a:latin typeface="Arial" panose="020B0604020202020204" pitchFamily="34" charset="0"/>
                  <a:cs typeface="Arial" panose="020B0604020202020204" pitchFamily="34" charset="0"/>
                </a:rPr>
                <a:t>3</a:t>
              </a:r>
              <a:r>
                <a:rPr lang="en-US" sz="850" baseline="30000" dirty="0">
                  <a:latin typeface="Arial" panose="020B0604020202020204" pitchFamily="34" charset="0"/>
                  <a:cs typeface="Arial" panose="020B0604020202020204" pitchFamily="34" charset="0"/>
                </a:rPr>
                <a:t>-</a:t>
              </a:r>
            </a:p>
          </p:txBody>
        </p:sp>
        <p:sp>
          <p:nvSpPr>
            <p:cNvPr id="94" name="TextBox 93">
              <a:extLst>
                <a:ext uri="{FF2B5EF4-FFF2-40B4-BE49-F238E27FC236}">
                  <a16:creationId xmlns:a16="http://schemas.microsoft.com/office/drawing/2014/main" id="{589605C2-935B-3540-9527-FD59662D25AD}"/>
                </a:ext>
              </a:extLst>
            </p:cNvPr>
            <p:cNvSpPr txBox="1"/>
            <p:nvPr/>
          </p:nvSpPr>
          <p:spPr>
            <a:xfrm>
              <a:off x="6138251" y="2030547"/>
              <a:ext cx="606000"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SO</a:t>
              </a:r>
              <a:r>
                <a:rPr lang="en-US" sz="850" baseline="-25000" dirty="0">
                  <a:latin typeface="Arial" panose="020B0604020202020204" pitchFamily="34" charset="0"/>
                  <a:cs typeface="Arial" panose="020B0604020202020204" pitchFamily="34" charset="0"/>
                </a:rPr>
                <a:t>4</a:t>
              </a:r>
              <a:r>
                <a:rPr lang="en-US" sz="850" baseline="30000" dirty="0">
                  <a:latin typeface="Arial" panose="020B0604020202020204" pitchFamily="34" charset="0"/>
                  <a:cs typeface="Arial" panose="020B0604020202020204" pitchFamily="34" charset="0"/>
                </a:rPr>
                <a:t>=</a:t>
              </a:r>
              <a:r>
                <a:rPr lang="en-US" sz="850" dirty="0">
                  <a:latin typeface="Arial" panose="020B0604020202020204" pitchFamily="34" charset="0"/>
                  <a:cs typeface="Arial" panose="020B0604020202020204" pitchFamily="34" charset="0"/>
                </a:rPr>
                <a:t> (Trop)</a:t>
              </a:r>
              <a:endParaRPr lang="en-US" sz="850" baseline="30000" dirty="0">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9A586CEF-10C8-4843-811F-015FC05CD096}"/>
                </a:ext>
              </a:extLst>
            </p:cNvPr>
            <p:cNvSpPr txBox="1"/>
            <p:nvPr/>
          </p:nvSpPr>
          <p:spPr>
            <a:xfrm>
              <a:off x="6138251" y="2176851"/>
              <a:ext cx="194027"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DU</a:t>
              </a:r>
            </a:p>
          </p:txBody>
        </p:sp>
        <p:sp>
          <p:nvSpPr>
            <p:cNvPr id="96" name="TextBox 95">
              <a:extLst>
                <a:ext uri="{FF2B5EF4-FFF2-40B4-BE49-F238E27FC236}">
                  <a16:creationId xmlns:a16="http://schemas.microsoft.com/office/drawing/2014/main" id="{816C8517-9EF2-9A4C-BA6F-83D942D81562}"/>
                </a:ext>
              </a:extLst>
            </p:cNvPr>
            <p:cNvSpPr txBox="1"/>
            <p:nvPr/>
          </p:nvSpPr>
          <p:spPr>
            <a:xfrm>
              <a:off x="6138251" y="2323155"/>
              <a:ext cx="617220"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SO</a:t>
              </a:r>
              <a:r>
                <a:rPr lang="en-US" sz="850" baseline="-25000" dirty="0">
                  <a:latin typeface="Arial" panose="020B0604020202020204" pitchFamily="34" charset="0"/>
                  <a:cs typeface="Arial" panose="020B0604020202020204" pitchFamily="34" charset="0"/>
                </a:rPr>
                <a:t>4</a:t>
              </a:r>
              <a:r>
                <a:rPr lang="en-US" sz="850" baseline="30000" dirty="0">
                  <a:latin typeface="Arial" panose="020B0604020202020204" pitchFamily="34" charset="0"/>
                  <a:cs typeface="Arial" panose="020B0604020202020204" pitchFamily="34" charset="0"/>
                </a:rPr>
                <a:t>=</a:t>
              </a:r>
              <a:r>
                <a:rPr lang="en-US" sz="850" dirty="0">
                  <a:latin typeface="Arial" panose="020B0604020202020204" pitchFamily="34" charset="0"/>
                  <a:cs typeface="Arial" panose="020B0604020202020204" pitchFamily="34" charset="0"/>
                </a:rPr>
                <a:t> (</a:t>
              </a:r>
              <a:r>
                <a:rPr lang="en-US" sz="850" dirty="0" err="1">
                  <a:latin typeface="Arial" panose="020B0604020202020204" pitchFamily="34" charset="0"/>
                  <a:cs typeface="Arial" panose="020B0604020202020204" pitchFamily="34" charset="0"/>
                </a:rPr>
                <a:t>bkgd</a:t>
              </a:r>
              <a:r>
                <a:rPr lang="en-US" sz="850" dirty="0">
                  <a:latin typeface="Arial" panose="020B0604020202020204" pitchFamily="34" charset="0"/>
                  <a:cs typeface="Arial" panose="020B0604020202020204" pitchFamily="34" charset="0"/>
                </a:rPr>
                <a:t>)</a:t>
              </a:r>
            </a:p>
          </p:txBody>
        </p:sp>
        <p:sp>
          <p:nvSpPr>
            <p:cNvPr id="97" name="Rectangle 96">
              <a:extLst>
                <a:ext uri="{FF2B5EF4-FFF2-40B4-BE49-F238E27FC236}">
                  <a16:creationId xmlns:a16="http://schemas.microsoft.com/office/drawing/2014/main" id="{361A3FCE-F307-F74D-A2E6-2D4DAF6CE382}"/>
                </a:ext>
              </a:extLst>
            </p:cNvPr>
            <p:cNvSpPr>
              <a:spLocks noChangeAspect="1"/>
            </p:cNvSpPr>
            <p:nvPr/>
          </p:nvSpPr>
          <p:spPr>
            <a:xfrm>
              <a:off x="6040715" y="2076267"/>
              <a:ext cx="73152" cy="7315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6104908A-F784-8C41-BE8C-263433A91BE5}"/>
                </a:ext>
              </a:extLst>
            </p:cNvPr>
            <p:cNvCxnSpPr>
              <a:cxnSpLocks/>
            </p:cNvCxnSpPr>
            <p:nvPr/>
          </p:nvCxnSpPr>
          <p:spPr>
            <a:xfrm>
              <a:off x="6001450" y="1534531"/>
              <a:ext cx="11887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80CA894E-7E32-4A4B-9ADB-1D3D8F036D67}"/>
                </a:ext>
              </a:extLst>
            </p:cNvPr>
            <p:cNvSpPr txBox="1"/>
            <p:nvPr/>
          </p:nvSpPr>
          <p:spPr>
            <a:xfrm>
              <a:off x="6129466" y="1452988"/>
              <a:ext cx="527452"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OMPS-LP</a:t>
              </a:r>
            </a:p>
          </p:txBody>
        </p:sp>
        <p:cxnSp>
          <p:nvCxnSpPr>
            <p:cNvPr id="100" name="Straight Connector 99">
              <a:extLst>
                <a:ext uri="{FF2B5EF4-FFF2-40B4-BE49-F238E27FC236}">
                  <a16:creationId xmlns:a16="http://schemas.microsoft.com/office/drawing/2014/main" id="{3001D769-179E-3C47-AEF0-EA3C5BBA1C6C}"/>
                </a:ext>
              </a:extLst>
            </p:cNvPr>
            <p:cNvCxnSpPr>
              <a:cxnSpLocks/>
            </p:cNvCxnSpPr>
            <p:nvPr/>
          </p:nvCxnSpPr>
          <p:spPr>
            <a:xfrm>
              <a:off x="6001450" y="1395798"/>
              <a:ext cx="11887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9293CDCA-4D4A-584C-A05A-2CB2CC7204BA}"/>
                </a:ext>
              </a:extLst>
            </p:cNvPr>
            <p:cNvSpPr>
              <a:spLocks noChangeAspect="1"/>
            </p:cNvSpPr>
            <p:nvPr/>
          </p:nvSpPr>
          <p:spPr>
            <a:xfrm>
              <a:off x="6036560" y="1648031"/>
              <a:ext cx="73152" cy="73152"/>
            </a:xfrm>
            <a:prstGeom prst="rect">
              <a:avLst/>
            </a:prstGeom>
            <a:solidFill>
              <a:srgbClr val="FFE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DACC659F-C8A5-DF42-82B3-55459EFFEB3D}"/>
                </a:ext>
              </a:extLst>
            </p:cNvPr>
            <p:cNvSpPr txBox="1"/>
            <p:nvPr/>
          </p:nvSpPr>
          <p:spPr>
            <a:xfrm>
              <a:off x="6137714" y="1599263"/>
              <a:ext cx="581954"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SO</a:t>
              </a:r>
              <a:r>
                <a:rPr lang="en-US" sz="850" baseline="-25000" dirty="0">
                  <a:latin typeface="Arial" panose="020B0604020202020204" pitchFamily="34" charset="0"/>
                  <a:cs typeface="Arial" panose="020B0604020202020204" pitchFamily="34" charset="0"/>
                </a:rPr>
                <a:t>4</a:t>
              </a:r>
              <a:r>
                <a:rPr lang="en-US" sz="850" baseline="3000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a:t>
              </a:r>
              <a:r>
                <a:rPr lang="en-US" sz="850" dirty="0" err="1">
                  <a:latin typeface="Arial" panose="020B0604020202020204" pitchFamily="34" charset="0"/>
                  <a:cs typeface="Arial" panose="020B0604020202020204" pitchFamily="34" charset="0"/>
                </a:rPr>
                <a:t>Volc</a:t>
              </a:r>
              <a:r>
                <a:rPr lang="en-US" sz="850" dirty="0">
                  <a:latin typeface="Arial" panose="020B0604020202020204" pitchFamily="34" charset="0"/>
                  <a:cs typeface="Arial" panose="020B0604020202020204" pitchFamily="34" charset="0"/>
                </a:rPr>
                <a:t>)</a:t>
              </a:r>
            </a:p>
          </p:txBody>
        </p:sp>
        <p:cxnSp>
          <p:nvCxnSpPr>
            <p:cNvPr id="66" name="Straight Connector 65">
              <a:extLst>
                <a:ext uri="{FF2B5EF4-FFF2-40B4-BE49-F238E27FC236}">
                  <a16:creationId xmlns:a16="http://schemas.microsoft.com/office/drawing/2014/main" id="{B6F1084B-A720-5C4F-9DB1-711325809103}"/>
                </a:ext>
              </a:extLst>
            </p:cNvPr>
            <p:cNvCxnSpPr>
              <a:cxnSpLocks/>
            </p:cNvCxnSpPr>
            <p:nvPr/>
          </p:nvCxnSpPr>
          <p:spPr>
            <a:xfrm>
              <a:off x="6003939" y="1247390"/>
              <a:ext cx="11887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778D185-83F0-694C-A67A-E638A6E0F5CA}"/>
                </a:ext>
              </a:extLst>
            </p:cNvPr>
            <p:cNvSpPr txBox="1"/>
            <p:nvPr/>
          </p:nvSpPr>
          <p:spPr>
            <a:xfrm>
              <a:off x="6129466" y="1165094"/>
              <a:ext cx="436081"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CALIOP</a:t>
              </a:r>
            </a:p>
          </p:txBody>
        </p:sp>
      </p:grpSp>
      <p:grpSp>
        <p:nvGrpSpPr>
          <p:cNvPr id="78" name="Group 77">
            <a:extLst>
              <a:ext uri="{FF2B5EF4-FFF2-40B4-BE49-F238E27FC236}">
                <a16:creationId xmlns:a16="http://schemas.microsoft.com/office/drawing/2014/main" id="{0BA0A24B-0FB1-714A-842E-E1BA17B4DE2A}"/>
              </a:ext>
            </a:extLst>
          </p:cNvPr>
          <p:cNvGrpSpPr/>
          <p:nvPr/>
        </p:nvGrpSpPr>
        <p:grpSpPr>
          <a:xfrm>
            <a:off x="7163970" y="2700531"/>
            <a:ext cx="754021" cy="1325799"/>
            <a:chOff x="6001450" y="1165094"/>
            <a:chExt cx="754021" cy="1325799"/>
          </a:xfrm>
        </p:grpSpPr>
        <p:sp>
          <p:nvSpPr>
            <p:cNvPr id="79" name="TextBox 78">
              <a:extLst>
                <a:ext uri="{FF2B5EF4-FFF2-40B4-BE49-F238E27FC236}">
                  <a16:creationId xmlns:a16="http://schemas.microsoft.com/office/drawing/2014/main" id="{5FA69789-51E7-AD4D-BF2E-EB69E9D75D78}"/>
                </a:ext>
              </a:extLst>
            </p:cNvPr>
            <p:cNvSpPr txBox="1"/>
            <p:nvPr/>
          </p:nvSpPr>
          <p:spPr>
            <a:xfrm>
              <a:off x="6133135" y="1310449"/>
              <a:ext cx="405624"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OSIRIS</a:t>
              </a:r>
            </a:p>
          </p:txBody>
        </p:sp>
        <p:sp>
          <p:nvSpPr>
            <p:cNvPr id="80" name="Rectangle 79">
              <a:extLst>
                <a:ext uri="{FF2B5EF4-FFF2-40B4-BE49-F238E27FC236}">
                  <a16:creationId xmlns:a16="http://schemas.microsoft.com/office/drawing/2014/main" id="{374F361F-76DE-C644-9EB2-E33075C81ED6}"/>
                </a:ext>
              </a:extLst>
            </p:cNvPr>
            <p:cNvSpPr>
              <a:spLocks noChangeAspect="1"/>
            </p:cNvSpPr>
            <p:nvPr/>
          </p:nvSpPr>
          <p:spPr>
            <a:xfrm>
              <a:off x="6037600" y="1794335"/>
              <a:ext cx="73152" cy="7315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B483C409-315F-2641-A977-1A9EABB15C4E}"/>
                </a:ext>
              </a:extLst>
            </p:cNvPr>
            <p:cNvSpPr>
              <a:spLocks noChangeAspect="1"/>
            </p:cNvSpPr>
            <p:nvPr/>
          </p:nvSpPr>
          <p:spPr>
            <a:xfrm>
              <a:off x="6040716" y="2222571"/>
              <a:ext cx="73152" cy="731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C2666972-73FB-3D45-AE93-2A8315A3789D}"/>
                </a:ext>
              </a:extLst>
            </p:cNvPr>
            <p:cNvSpPr>
              <a:spLocks noChangeAspect="1"/>
            </p:cNvSpPr>
            <p:nvPr/>
          </p:nvSpPr>
          <p:spPr>
            <a:xfrm>
              <a:off x="6040716" y="1929963"/>
              <a:ext cx="73152" cy="73152"/>
            </a:xfrm>
            <a:prstGeom prst="rect">
              <a:avLst/>
            </a:prstGeom>
            <a:solidFill>
              <a:srgbClr val="538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DD0780E6-943F-3D41-8B28-AE25F1E48F02}"/>
                </a:ext>
              </a:extLst>
            </p:cNvPr>
            <p:cNvSpPr>
              <a:spLocks noChangeAspect="1"/>
            </p:cNvSpPr>
            <p:nvPr/>
          </p:nvSpPr>
          <p:spPr>
            <a:xfrm>
              <a:off x="6040716" y="2368875"/>
              <a:ext cx="73152" cy="731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144AF3E9-C33B-9341-831E-DDB1B20136FD}"/>
                </a:ext>
              </a:extLst>
            </p:cNvPr>
            <p:cNvSpPr txBox="1"/>
            <p:nvPr/>
          </p:nvSpPr>
          <p:spPr>
            <a:xfrm>
              <a:off x="6138754" y="1745567"/>
              <a:ext cx="194027"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OA</a:t>
              </a:r>
            </a:p>
          </p:txBody>
        </p:sp>
        <p:sp>
          <p:nvSpPr>
            <p:cNvPr id="144" name="TextBox 143">
              <a:extLst>
                <a:ext uri="{FF2B5EF4-FFF2-40B4-BE49-F238E27FC236}">
                  <a16:creationId xmlns:a16="http://schemas.microsoft.com/office/drawing/2014/main" id="{92F0BB5C-FAB8-EB42-BA17-BFBEFC4D62CB}"/>
                </a:ext>
              </a:extLst>
            </p:cNvPr>
            <p:cNvSpPr txBox="1"/>
            <p:nvPr/>
          </p:nvSpPr>
          <p:spPr>
            <a:xfrm>
              <a:off x="6138251" y="1884243"/>
              <a:ext cx="264560"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NO</a:t>
              </a:r>
              <a:r>
                <a:rPr lang="en-US" sz="850" baseline="-25000" dirty="0">
                  <a:latin typeface="Arial" panose="020B0604020202020204" pitchFamily="34" charset="0"/>
                  <a:cs typeface="Arial" panose="020B0604020202020204" pitchFamily="34" charset="0"/>
                </a:rPr>
                <a:t>3</a:t>
              </a:r>
              <a:r>
                <a:rPr lang="en-US" sz="850" baseline="30000" dirty="0">
                  <a:latin typeface="Arial" panose="020B0604020202020204" pitchFamily="34" charset="0"/>
                  <a:cs typeface="Arial" panose="020B0604020202020204" pitchFamily="34" charset="0"/>
                </a:rPr>
                <a:t>-</a:t>
              </a:r>
            </a:p>
          </p:txBody>
        </p:sp>
        <p:sp>
          <p:nvSpPr>
            <p:cNvPr id="145" name="TextBox 144">
              <a:extLst>
                <a:ext uri="{FF2B5EF4-FFF2-40B4-BE49-F238E27FC236}">
                  <a16:creationId xmlns:a16="http://schemas.microsoft.com/office/drawing/2014/main" id="{B8C6BB09-EF91-D84E-9815-361303923F30}"/>
                </a:ext>
              </a:extLst>
            </p:cNvPr>
            <p:cNvSpPr txBox="1"/>
            <p:nvPr/>
          </p:nvSpPr>
          <p:spPr>
            <a:xfrm>
              <a:off x="6138251" y="2030547"/>
              <a:ext cx="606000"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SO</a:t>
              </a:r>
              <a:r>
                <a:rPr lang="en-US" sz="850" baseline="-25000" dirty="0">
                  <a:latin typeface="Arial" panose="020B0604020202020204" pitchFamily="34" charset="0"/>
                  <a:cs typeface="Arial" panose="020B0604020202020204" pitchFamily="34" charset="0"/>
                </a:rPr>
                <a:t>4</a:t>
              </a:r>
              <a:r>
                <a:rPr lang="en-US" sz="850" baseline="30000" dirty="0">
                  <a:latin typeface="Arial" panose="020B0604020202020204" pitchFamily="34" charset="0"/>
                  <a:cs typeface="Arial" panose="020B0604020202020204" pitchFamily="34" charset="0"/>
                </a:rPr>
                <a:t>=</a:t>
              </a:r>
              <a:r>
                <a:rPr lang="en-US" sz="850" dirty="0">
                  <a:latin typeface="Arial" panose="020B0604020202020204" pitchFamily="34" charset="0"/>
                  <a:cs typeface="Arial" panose="020B0604020202020204" pitchFamily="34" charset="0"/>
                </a:rPr>
                <a:t> (Trop)</a:t>
              </a:r>
              <a:endParaRPr lang="en-US" sz="850" baseline="30000" dirty="0">
                <a:latin typeface="Arial" panose="020B0604020202020204" pitchFamily="34" charset="0"/>
                <a:cs typeface="Arial" panose="020B0604020202020204" pitchFamily="34" charset="0"/>
              </a:endParaRPr>
            </a:p>
          </p:txBody>
        </p:sp>
        <p:sp>
          <p:nvSpPr>
            <p:cNvPr id="146" name="TextBox 145">
              <a:extLst>
                <a:ext uri="{FF2B5EF4-FFF2-40B4-BE49-F238E27FC236}">
                  <a16:creationId xmlns:a16="http://schemas.microsoft.com/office/drawing/2014/main" id="{B54B22B0-5B56-D045-88FB-5F4D6912224B}"/>
                </a:ext>
              </a:extLst>
            </p:cNvPr>
            <p:cNvSpPr txBox="1"/>
            <p:nvPr/>
          </p:nvSpPr>
          <p:spPr>
            <a:xfrm>
              <a:off x="6138251" y="2176851"/>
              <a:ext cx="194027"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DU</a:t>
              </a:r>
            </a:p>
          </p:txBody>
        </p:sp>
        <p:sp>
          <p:nvSpPr>
            <p:cNvPr id="147" name="TextBox 146">
              <a:extLst>
                <a:ext uri="{FF2B5EF4-FFF2-40B4-BE49-F238E27FC236}">
                  <a16:creationId xmlns:a16="http://schemas.microsoft.com/office/drawing/2014/main" id="{33B85A41-ACF0-1843-B770-463030F08CD4}"/>
                </a:ext>
              </a:extLst>
            </p:cNvPr>
            <p:cNvSpPr txBox="1"/>
            <p:nvPr/>
          </p:nvSpPr>
          <p:spPr>
            <a:xfrm>
              <a:off x="6138251" y="2323155"/>
              <a:ext cx="617220"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SO</a:t>
              </a:r>
              <a:r>
                <a:rPr lang="en-US" sz="850" baseline="-25000" dirty="0">
                  <a:latin typeface="Arial" panose="020B0604020202020204" pitchFamily="34" charset="0"/>
                  <a:cs typeface="Arial" panose="020B0604020202020204" pitchFamily="34" charset="0"/>
                </a:rPr>
                <a:t>4</a:t>
              </a:r>
              <a:r>
                <a:rPr lang="en-US" sz="850" baseline="30000" dirty="0">
                  <a:latin typeface="Arial" panose="020B0604020202020204" pitchFamily="34" charset="0"/>
                  <a:cs typeface="Arial" panose="020B0604020202020204" pitchFamily="34" charset="0"/>
                </a:rPr>
                <a:t>=</a:t>
              </a:r>
              <a:r>
                <a:rPr lang="en-US" sz="850" dirty="0">
                  <a:latin typeface="Arial" panose="020B0604020202020204" pitchFamily="34" charset="0"/>
                  <a:cs typeface="Arial" panose="020B0604020202020204" pitchFamily="34" charset="0"/>
                </a:rPr>
                <a:t> (</a:t>
              </a:r>
              <a:r>
                <a:rPr lang="en-US" sz="850" dirty="0" err="1">
                  <a:latin typeface="Arial" panose="020B0604020202020204" pitchFamily="34" charset="0"/>
                  <a:cs typeface="Arial" panose="020B0604020202020204" pitchFamily="34" charset="0"/>
                </a:rPr>
                <a:t>bkgd</a:t>
              </a:r>
              <a:r>
                <a:rPr lang="en-US" sz="850" dirty="0">
                  <a:latin typeface="Arial" panose="020B0604020202020204" pitchFamily="34" charset="0"/>
                  <a:cs typeface="Arial" panose="020B0604020202020204" pitchFamily="34" charset="0"/>
                </a:rPr>
                <a:t>)</a:t>
              </a:r>
            </a:p>
          </p:txBody>
        </p:sp>
        <p:sp>
          <p:nvSpPr>
            <p:cNvPr id="148" name="Rectangle 147">
              <a:extLst>
                <a:ext uri="{FF2B5EF4-FFF2-40B4-BE49-F238E27FC236}">
                  <a16:creationId xmlns:a16="http://schemas.microsoft.com/office/drawing/2014/main" id="{56279708-3117-2545-A94F-490C18293E0E}"/>
                </a:ext>
              </a:extLst>
            </p:cNvPr>
            <p:cNvSpPr>
              <a:spLocks noChangeAspect="1"/>
            </p:cNvSpPr>
            <p:nvPr/>
          </p:nvSpPr>
          <p:spPr>
            <a:xfrm>
              <a:off x="6040715" y="2076267"/>
              <a:ext cx="73152" cy="7315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9" name="Straight Connector 148">
              <a:extLst>
                <a:ext uri="{FF2B5EF4-FFF2-40B4-BE49-F238E27FC236}">
                  <a16:creationId xmlns:a16="http://schemas.microsoft.com/office/drawing/2014/main" id="{8EDEE5F3-59A8-D248-88AB-C49CBB4EA586}"/>
                </a:ext>
              </a:extLst>
            </p:cNvPr>
            <p:cNvCxnSpPr>
              <a:cxnSpLocks/>
            </p:cNvCxnSpPr>
            <p:nvPr/>
          </p:nvCxnSpPr>
          <p:spPr>
            <a:xfrm>
              <a:off x="6001450" y="1534531"/>
              <a:ext cx="11887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39AEBCC0-EECE-FD48-8C6B-F34D134948E0}"/>
                </a:ext>
              </a:extLst>
            </p:cNvPr>
            <p:cNvSpPr txBox="1"/>
            <p:nvPr/>
          </p:nvSpPr>
          <p:spPr>
            <a:xfrm>
              <a:off x="6129466" y="1452988"/>
              <a:ext cx="527452"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OMPS-LP</a:t>
              </a:r>
            </a:p>
          </p:txBody>
        </p:sp>
        <p:cxnSp>
          <p:nvCxnSpPr>
            <p:cNvPr id="151" name="Straight Connector 150">
              <a:extLst>
                <a:ext uri="{FF2B5EF4-FFF2-40B4-BE49-F238E27FC236}">
                  <a16:creationId xmlns:a16="http://schemas.microsoft.com/office/drawing/2014/main" id="{F11DA480-3202-A740-B455-EE34ECF76034}"/>
                </a:ext>
              </a:extLst>
            </p:cNvPr>
            <p:cNvCxnSpPr>
              <a:cxnSpLocks/>
            </p:cNvCxnSpPr>
            <p:nvPr/>
          </p:nvCxnSpPr>
          <p:spPr>
            <a:xfrm>
              <a:off x="6001450" y="1395798"/>
              <a:ext cx="11887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52" name="Rectangle 151">
              <a:extLst>
                <a:ext uri="{FF2B5EF4-FFF2-40B4-BE49-F238E27FC236}">
                  <a16:creationId xmlns:a16="http://schemas.microsoft.com/office/drawing/2014/main" id="{58799C11-038A-0E46-B7A0-8DB238390638}"/>
                </a:ext>
              </a:extLst>
            </p:cNvPr>
            <p:cNvSpPr>
              <a:spLocks noChangeAspect="1"/>
            </p:cNvSpPr>
            <p:nvPr/>
          </p:nvSpPr>
          <p:spPr>
            <a:xfrm>
              <a:off x="6036560" y="1648031"/>
              <a:ext cx="73152" cy="73152"/>
            </a:xfrm>
            <a:prstGeom prst="rect">
              <a:avLst/>
            </a:prstGeom>
            <a:solidFill>
              <a:srgbClr val="FFE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a:extLst>
                <a:ext uri="{FF2B5EF4-FFF2-40B4-BE49-F238E27FC236}">
                  <a16:creationId xmlns:a16="http://schemas.microsoft.com/office/drawing/2014/main" id="{72C775C8-8478-DD4C-B084-E95BD297D5B3}"/>
                </a:ext>
              </a:extLst>
            </p:cNvPr>
            <p:cNvSpPr txBox="1"/>
            <p:nvPr/>
          </p:nvSpPr>
          <p:spPr>
            <a:xfrm>
              <a:off x="6137714" y="1599263"/>
              <a:ext cx="581954"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SO</a:t>
              </a:r>
              <a:r>
                <a:rPr lang="en-US" sz="850" baseline="-25000" dirty="0">
                  <a:latin typeface="Arial" panose="020B0604020202020204" pitchFamily="34" charset="0"/>
                  <a:cs typeface="Arial" panose="020B0604020202020204" pitchFamily="34" charset="0"/>
                </a:rPr>
                <a:t>4</a:t>
              </a:r>
              <a:r>
                <a:rPr lang="en-US" sz="850" baseline="3000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a:t>
              </a:r>
              <a:r>
                <a:rPr lang="en-US" sz="850" dirty="0" err="1">
                  <a:latin typeface="Arial" panose="020B0604020202020204" pitchFamily="34" charset="0"/>
                  <a:cs typeface="Arial" panose="020B0604020202020204" pitchFamily="34" charset="0"/>
                </a:rPr>
                <a:t>Volc</a:t>
              </a:r>
              <a:r>
                <a:rPr lang="en-US" sz="850" dirty="0">
                  <a:latin typeface="Arial" panose="020B0604020202020204" pitchFamily="34" charset="0"/>
                  <a:cs typeface="Arial" panose="020B0604020202020204" pitchFamily="34" charset="0"/>
                </a:rPr>
                <a:t>)</a:t>
              </a:r>
            </a:p>
          </p:txBody>
        </p:sp>
        <p:cxnSp>
          <p:nvCxnSpPr>
            <p:cNvPr id="154" name="Straight Connector 153">
              <a:extLst>
                <a:ext uri="{FF2B5EF4-FFF2-40B4-BE49-F238E27FC236}">
                  <a16:creationId xmlns:a16="http://schemas.microsoft.com/office/drawing/2014/main" id="{F53EB146-563A-7E49-8C90-AE11A63AFCF5}"/>
                </a:ext>
              </a:extLst>
            </p:cNvPr>
            <p:cNvCxnSpPr>
              <a:cxnSpLocks/>
            </p:cNvCxnSpPr>
            <p:nvPr/>
          </p:nvCxnSpPr>
          <p:spPr>
            <a:xfrm>
              <a:off x="6003939" y="1247390"/>
              <a:ext cx="11887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13F0E225-0539-6542-8CDD-AFE043A7EDAD}"/>
                </a:ext>
              </a:extLst>
            </p:cNvPr>
            <p:cNvSpPr txBox="1"/>
            <p:nvPr/>
          </p:nvSpPr>
          <p:spPr>
            <a:xfrm>
              <a:off x="6129466" y="1165094"/>
              <a:ext cx="436081"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CALIOP</a:t>
              </a:r>
            </a:p>
          </p:txBody>
        </p:sp>
      </p:grpSp>
      <p:grpSp>
        <p:nvGrpSpPr>
          <p:cNvPr id="156" name="Group 155">
            <a:extLst>
              <a:ext uri="{FF2B5EF4-FFF2-40B4-BE49-F238E27FC236}">
                <a16:creationId xmlns:a16="http://schemas.microsoft.com/office/drawing/2014/main" id="{BD6A7144-BD13-E042-BE43-A7B1840C8063}"/>
              </a:ext>
            </a:extLst>
          </p:cNvPr>
          <p:cNvGrpSpPr/>
          <p:nvPr/>
        </p:nvGrpSpPr>
        <p:grpSpPr>
          <a:xfrm>
            <a:off x="7158750" y="4738254"/>
            <a:ext cx="754021" cy="1325799"/>
            <a:chOff x="6001450" y="1165094"/>
            <a:chExt cx="754021" cy="1325799"/>
          </a:xfrm>
        </p:grpSpPr>
        <p:sp>
          <p:nvSpPr>
            <p:cNvPr id="157" name="TextBox 156">
              <a:extLst>
                <a:ext uri="{FF2B5EF4-FFF2-40B4-BE49-F238E27FC236}">
                  <a16:creationId xmlns:a16="http://schemas.microsoft.com/office/drawing/2014/main" id="{12EC2E65-087F-4748-89C0-CF7F12862662}"/>
                </a:ext>
              </a:extLst>
            </p:cNvPr>
            <p:cNvSpPr txBox="1"/>
            <p:nvPr/>
          </p:nvSpPr>
          <p:spPr>
            <a:xfrm>
              <a:off x="6133135" y="1310449"/>
              <a:ext cx="405624"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OSIRIS</a:t>
              </a:r>
            </a:p>
          </p:txBody>
        </p:sp>
        <p:sp>
          <p:nvSpPr>
            <p:cNvPr id="158" name="Rectangle 157">
              <a:extLst>
                <a:ext uri="{FF2B5EF4-FFF2-40B4-BE49-F238E27FC236}">
                  <a16:creationId xmlns:a16="http://schemas.microsoft.com/office/drawing/2014/main" id="{959F654E-B28C-7A4B-BCDC-483386BDDA9A}"/>
                </a:ext>
              </a:extLst>
            </p:cNvPr>
            <p:cNvSpPr>
              <a:spLocks noChangeAspect="1"/>
            </p:cNvSpPr>
            <p:nvPr/>
          </p:nvSpPr>
          <p:spPr>
            <a:xfrm>
              <a:off x="6037600" y="1794335"/>
              <a:ext cx="73152" cy="7315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9F91A27C-6E57-314B-B122-792AF7F5D6B7}"/>
                </a:ext>
              </a:extLst>
            </p:cNvPr>
            <p:cNvSpPr>
              <a:spLocks noChangeAspect="1"/>
            </p:cNvSpPr>
            <p:nvPr/>
          </p:nvSpPr>
          <p:spPr>
            <a:xfrm>
              <a:off x="6040716" y="2222571"/>
              <a:ext cx="73152" cy="731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500D40EE-9A26-4D41-95C0-CB2D470A2EAC}"/>
                </a:ext>
              </a:extLst>
            </p:cNvPr>
            <p:cNvSpPr>
              <a:spLocks noChangeAspect="1"/>
            </p:cNvSpPr>
            <p:nvPr/>
          </p:nvSpPr>
          <p:spPr>
            <a:xfrm>
              <a:off x="6040716" y="1929963"/>
              <a:ext cx="73152" cy="73152"/>
            </a:xfrm>
            <a:prstGeom prst="rect">
              <a:avLst/>
            </a:prstGeom>
            <a:solidFill>
              <a:srgbClr val="538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07F7D235-CFD0-AE4F-BD0B-B98D3E864FC4}"/>
                </a:ext>
              </a:extLst>
            </p:cNvPr>
            <p:cNvSpPr>
              <a:spLocks noChangeAspect="1"/>
            </p:cNvSpPr>
            <p:nvPr/>
          </p:nvSpPr>
          <p:spPr>
            <a:xfrm>
              <a:off x="6040716" y="2368875"/>
              <a:ext cx="73152" cy="731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a:extLst>
                <a:ext uri="{FF2B5EF4-FFF2-40B4-BE49-F238E27FC236}">
                  <a16:creationId xmlns:a16="http://schemas.microsoft.com/office/drawing/2014/main" id="{6B8CBD24-1E31-B745-A79E-C7FD91EB3284}"/>
                </a:ext>
              </a:extLst>
            </p:cNvPr>
            <p:cNvSpPr txBox="1"/>
            <p:nvPr/>
          </p:nvSpPr>
          <p:spPr>
            <a:xfrm>
              <a:off x="6138754" y="1745567"/>
              <a:ext cx="194027"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OA</a:t>
              </a:r>
            </a:p>
          </p:txBody>
        </p:sp>
        <p:sp>
          <p:nvSpPr>
            <p:cNvPr id="163" name="TextBox 162">
              <a:extLst>
                <a:ext uri="{FF2B5EF4-FFF2-40B4-BE49-F238E27FC236}">
                  <a16:creationId xmlns:a16="http://schemas.microsoft.com/office/drawing/2014/main" id="{5F27DB42-2AF1-E745-9EC5-A77F59AF9693}"/>
                </a:ext>
              </a:extLst>
            </p:cNvPr>
            <p:cNvSpPr txBox="1"/>
            <p:nvPr/>
          </p:nvSpPr>
          <p:spPr>
            <a:xfrm>
              <a:off x="6138251" y="1884243"/>
              <a:ext cx="264560"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NO</a:t>
              </a:r>
              <a:r>
                <a:rPr lang="en-US" sz="850" baseline="-25000" dirty="0">
                  <a:latin typeface="Arial" panose="020B0604020202020204" pitchFamily="34" charset="0"/>
                  <a:cs typeface="Arial" panose="020B0604020202020204" pitchFamily="34" charset="0"/>
                </a:rPr>
                <a:t>3</a:t>
              </a:r>
              <a:r>
                <a:rPr lang="en-US" sz="850" baseline="30000" dirty="0">
                  <a:latin typeface="Arial" panose="020B0604020202020204" pitchFamily="34" charset="0"/>
                  <a:cs typeface="Arial" panose="020B0604020202020204" pitchFamily="34" charset="0"/>
                </a:rPr>
                <a:t>-</a:t>
              </a:r>
            </a:p>
          </p:txBody>
        </p:sp>
        <p:sp>
          <p:nvSpPr>
            <p:cNvPr id="164" name="TextBox 163">
              <a:extLst>
                <a:ext uri="{FF2B5EF4-FFF2-40B4-BE49-F238E27FC236}">
                  <a16:creationId xmlns:a16="http://schemas.microsoft.com/office/drawing/2014/main" id="{B3243B8E-5CF3-EA49-B0E3-91A3334C7004}"/>
                </a:ext>
              </a:extLst>
            </p:cNvPr>
            <p:cNvSpPr txBox="1"/>
            <p:nvPr/>
          </p:nvSpPr>
          <p:spPr>
            <a:xfrm>
              <a:off x="6138251" y="2030547"/>
              <a:ext cx="606000"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SO</a:t>
              </a:r>
              <a:r>
                <a:rPr lang="en-US" sz="850" baseline="-25000" dirty="0">
                  <a:latin typeface="Arial" panose="020B0604020202020204" pitchFamily="34" charset="0"/>
                  <a:cs typeface="Arial" panose="020B0604020202020204" pitchFamily="34" charset="0"/>
                </a:rPr>
                <a:t>4</a:t>
              </a:r>
              <a:r>
                <a:rPr lang="en-US" sz="850" baseline="30000" dirty="0">
                  <a:latin typeface="Arial" panose="020B0604020202020204" pitchFamily="34" charset="0"/>
                  <a:cs typeface="Arial" panose="020B0604020202020204" pitchFamily="34" charset="0"/>
                </a:rPr>
                <a:t>=</a:t>
              </a:r>
              <a:r>
                <a:rPr lang="en-US" sz="850" dirty="0">
                  <a:latin typeface="Arial" panose="020B0604020202020204" pitchFamily="34" charset="0"/>
                  <a:cs typeface="Arial" panose="020B0604020202020204" pitchFamily="34" charset="0"/>
                </a:rPr>
                <a:t> (Trop)</a:t>
              </a:r>
              <a:endParaRPr lang="en-US" sz="850" baseline="30000" dirty="0">
                <a:latin typeface="Arial" panose="020B0604020202020204" pitchFamily="34" charset="0"/>
                <a:cs typeface="Arial" panose="020B0604020202020204" pitchFamily="34" charset="0"/>
              </a:endParaRPr>
            </a:p>
          </p:txBody>
        </p:sp>
        <p:sp>
          <p:nvSpPr>
            <p:cNvPr id="165" name="TextBox 164">
              <a:extLst>
                <a:ext uri="{FF2B5EF4-FFF2-40B4-BE49-F238E27FC236}">
                  <a16:creationId xmlns:a16="http://schemas.microsoft.com/office/drawing/2014/main" id="{B3E7C4C0-7311-3F4C-B97D-15BF5BEB42BD}"/>
                </a:ext>
              </a:extLst>
            </p:cNvPr>
            <p:cNvSpPr txBox="1"/>
            <p:nvPr/>
          </p:nvSpPr>
          <p:spPr>
            <a:xfrm>
              <a:off x="6138251" y="2176851"/>
              <a:ext cx="194027"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DU</a:t>
              </a:r>
            </a:p>
          </p:txBody>
        </p:sp>
        <p:sp>
          <p:nvSpPr>
            <p:cNvPr id="166" name="TextBox 165">
              <a:extLst>
                <a:ext uri="{FF2B5EF4-FFF2-40B4-BE49-F238E27FC236}">
                  <a16:creationId xmlns:a16="http://schemas.microsoft.com/office/drawing/2014/main" id="{1CC91B53-BA7A-E24C-BA65-4ECD499BE306}"/>
                </a:ext>
              </a:extLst>
            </p:cNvPr>
            <p:cNvSpPr txBox="1"/>
            <p:nvPr/>
          </p:nvSpPr>
          <p:spPr>
            <a:xfrm>
              <a:off x="6138251" y="2323155"/>
              <a:ext cx="617220"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SO</a:t>
              </a:r>
              <a:r>
                <a:rPr lang="en-US" sz="850" baseline="-25000" dirty="0">
                  <a:latin typeface="Arial" panose="020B0604020202020204" pitchFamily="34" charset="0"/>
                  <a:cs typeface="Arial" panose="020B0604020202020204" pitchFamily="34" charset="0"/>
                </a:rPr>
                <a:t>4</a:t>
              </a:r>
              <a:r>
                <a:rPr lang="en-US" sz="850" baseline="30000" dirty="0">
                  <a:latin typeface="Arial" panose="020B0604020202020204" pitchFamily="34" charset="0"/>
                  <a:cs typeface="Arial" panose="020B0604020202020204" pitchFamily="34" charset="0"/>
                </a:rPr>
                <a:t>=</a:t>
              </a:r>
              <a:r>
                <a:rPr lang="en-US" sz="850" dirty="0">
                  <a:latin typeface="Arial" panose="020B0604020202020204" pitchFamily="34" charset="0"/>
                  <a:cs typeface="Arial" panose="020B0604020202020204" pitchFamily="34" charset="0"/>
                </a:rPr>
                <a:t> (</a:t>
              </a:r>
              <a:r>
                <a:rPr lang="en-US" sz="850" dirty="0" err="1">
                  <a:latin typeface="Arial" panose="020B0604020202020204" pitchFamily="34" charset="0"/>
                  <a:cs typeface="Arial" panose="020B0604020202020204" pitchFamily="34" charset="0"/>
                </a:rPr>
                <a:t>bkgd</a:t>
              </a:r>
              <a:r>
                <a:rPr lang="en-US" sz="850" dirty="0">
                  <a:latin typeface="Arial" panose="020B0604020202020204" pitchFamily="34" charset="0"/>
                  <a:cs typeface="Arial" panose="020B0604020202020204" pitchFamily="34" charset="0"/>
                </a:rPr>
                <a:t>)</a:t>
              </a:r>
            </a:p>
          </p:txBody>
        </p:sp>
        <p:sp>
          <p:nvSpPr>
            <p:cNvPr id="167" name="Rectangle 166">
              <a:extLst>
                <a:ext uri="{FF2B5EF4-FFF2-40B4-BE49-F238E27FC236}">
                  <a16:creationId xmlns:a16="http://schemas.microsoft.com/office/drawing/2014/main" id="{309C0635-9E5C-E141-BE63-AFFF416D5799}"/>
                </a:ext>
              </a:extLst>
            </p:cNvPr>
            <p:cNvSpPr>
              <a:spLocks noChangeAspect="1"/>
            </p:cNvSpPr>
            <p:nvPr/>
          </p:nvSpPr>
          <p:spPr>
            <a:xfrm>
              <a:off x="6040715" y="2076267"/>
              <a:ext cx="73152" cy="7315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8" name="Straight Connector 167">
              <a:extLst>
                <a:ext uri="{FF2B5EF4-FFF2-40B4-BE49-F238E27FC236}">
                  <a16:creationId xmlns:a16="http://schemas.microsoft.com/office/drawing/2014/main" id="{429E1E36-8BE6-454D-859D-34C49417C13F}"/>
                </a:ext>
              </a:extLst>
            </p:cNvPr>
            <p:cNvCxnSpPr>
              <a:cxnSpLocks/>
            </p:cNvCxnSpPr>
            <p:nvPr/>
          </p:nvCxnSpPr>
          <p:spPr>
            <a:xfrm>
              <a:off x="6001450" y="1534531"/>
              <a:ext cx="11887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CA910F5D-3AFE-D742-A6DB-86E16E304E04}"/>
                </a:ext>
              </a:extLst>
            </p:cNvPr>
            <p:cNvSpPr txBox="1"/>
            <p:nvPr/>
          </p:nvSpPr>
          <p:spPr>
            <a:xfrm>
              <a:off x="6129466" y="1452988"/>
              <a:ext cx="527452"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OMPS-LP</a:t>
              </a:r>
            </a:p>
          </p:txBody>
        </p:sp>
        <p:cxnSp>
          <p:nvCxnSpPr>
            <p:cNvPr id="170" name="Straight Connector 169">
              <a:extLst>
                <a:ext uri="{FF2B5EF4-FFF2-40B4-BE49-F238E27FC236}">
                  <a16:creationId xmlns:a16="http://schemas.microsoft.com/office/drawing/2014/main" id="{52B238F3-5079-134D-8EA9-3C312BA734AB}"/>
                </a:ext>
              </a:extLst>
            </p:cNvPr>
            <p:cNvCxnSpPr>
              <a:cxnSpLocks/>
            </p:cNvCxnSpPr>
            <p:nvPr/>
          </p:nvCxnSpPr>
          <p:spPr>
            <a:xfrm>
              <a:off x="6001450" y="1395798"/>
              <a:ext cx="11887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71301B99-1625-D349-A769-CF22614E49B5}"/>
                </a:ext>
              </a:extLst>
            </p:cNvPr>
            <p:cNvSpPr>
              <a:spLocks noChangeAspect="1"/>
            </p:cNvSpPr>
            <p:nvPr/>
          </p:nvSpPr>
          <p:spPr>
            <a:xfrm>
              <a:off x="6036560" y="1648031"/>
              <a:ext cx="73152" cy="73152"/>
            </a:xfrm>
            <a:prstGeom prst="rect">
              <a:avLst/>
            </a:prstGeom>
            <a:solidFill>
              <a:srgbClr val="FFE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417F48DC-29CC-9F4E-9E08-A2630D536F27}"/>
                </a:ext>
              </a:extLst>
            </p:cNvPr>
            <p:cNvSpPr txBox="1"/>
            <p:nvPr/>
          </p:nvSpPr>
          <p:spPr>
            <a:xfrm>
              <a:off x="6137714" y="1599263"/>
              <a:ext cx="581954"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SO</a:t>
              </a:r>
              <a:r>
                <a:rPr lang="en-US" sz="850" baseline="-25000" dirty="0">
                  <a:latin typeface="Arial" panose="020B0604020202020204" pitchFamily="34" charset="0"/>
                  <a:cs typeface="Arial" panose="020B0604020202020204" pitchFamily="34" charset="0"/>
                </a:rPr>
                <a:t>4</a:t>
              </a:r>
              <a:r>
                <a:rPr lang="en-US" sz="850" baseline="30000" dirty="0">
                  <a:latin typeface="Arial" panose="020B0604020202020204" pitchFamily="34" charset="0"/>
                  <a:cs typeface="Arial" panose="020B0604020202020204" pitchFamily="34" charset="0"/>
                </a:rPr>
                <a:t>= </a:t>
              </a:r>
              <a:r>
                <a:rPr lang="en-US" sz="850" dirty="0">
                  <a:latin typeface="Arial" panose="020B0604020202020204" pitchFamily="34" charset="0"/>
                  <a:cs typeface="Arial" panose="020B0604020202020204" pitchFamily="34" charset="0"/>
                </a:rPr>
                <a:t>(</a:t>
              </a:r>
              <a:r>
                <a:rPr lang="en-US" sz="850" dirty="0" err="1">
                  <a:latin typeface="Arial" panose="020B0604020202020204" pitchFamily="34" charset="0"/>
                  <a:cs typeface="Arial" panose="020B0604020202020204" pitchFamily="34" charset="0"/>
                </a:rPr>
                <a:t>Volc</a:t>
              </a:r>
              <a:r>
                <a:rPr lang="en-US" sz="850" dirty="0">
                  <a:latin typeface="Arial" panose="020B0604020202020204" pitchFamily="34" charset="0"/>
                  <a:cs typeface="Arial" panose="020B0604020202020204" pitchFamily="34" charset="0"/>
                </a:rPr>
                <a:t>)</a:t>
              </a:r>
            </a:p>
          </p:txBody>
        </p:sp>
        <p:cxnSp>
          <p:nvCxnSpPr>
            <p:cNvPr id="173" name="Straight Connector 172">
              <a:extLst>
                <a:ext uri="{FF2B5EF4-FFF2-40B4-BE49-F238E27FC236}">
                  <a16:creationId xmlns:a16="http://schemas.microsoft.com/office/drawing/2014/main" id="{0A329FFD-5594-D049-A2DA-46AA8B4D5A6C}"/>
                </a:ext>
              </a:extLst>
            </p:cNvPr>
            <p:cNvCxnSpPr>
              <a:cxnSpLocks/>
            </p:cNvCxnSpPr>
            <p:nvPr/>
          </p:nvCxnSpPr>
          <p:spPr>
            <a:xfrm>
              <a:off x="6003939" y="1247390"/>
              <a:ext cx="11887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63B3929A-3FDD-874F-BB22-63CB0379E414}"/>
                </a:ext>
              </a:extLst>
            </p:cNvPr>
            <p:cNvSpPr txBox="1"/>
            <p:nvPr/>
          </p:nvSpPr>
          <p:spPr>
            <a:xfrm>
              <a:off x="6129466" y="1165094"/>
              <a:ext cx="436081" cy="167738"/>
            </a:xfrm>
            <a:prstGeom prst="rect">
              <a:avLst/>
            </a:prstGeom>
            <a:noFill/>
          </p:spPr>
          <p:txBody>
            <a:bodyPr wrap="none" lIns="18288" tIns="18288" rIns="18288" bIns="18288" rtlCol="0">
              <a:spAutoFit/>
            </a:bodyPr>
            <a:lstStyle/>
            <a:p>
              <a:r>
                <a:rPr lang="en-US" sz="850" dirty="0">
                  <a:latin typeface="Arial" panose="020B0604020202020204" pitchFamily="34" charset="0"/>
                  <a:cs typeface="Arial" panose="020B0604020202020204" pitchFamily="34" charset="0"/>
                </a:rPr>
                <a:t>CALIOP</a:t>
              </a:r>
            </a:p>
          </p:txBody>
        </p:sp>
      </p:grpSp>
      <p:sp>
        <p:nvSpPr>
          <p:cNvPr id="4" name="TextBox 3">
            <a:extLst>
              <a:ext uri="{FF2B5EF4-FFF2-40B4-BE49-F238E27FC236}">
                <a16:creationId xmlns:a16="http://schemas.microsoft.com/office/drawing/2014/main" id="{05BB6D25-CA2C-EB43-B5D9-322E61F6189B}"/>
              </a:ext>
            </a:extLst>
          </p:cNvPr>
          <p:cNvSpPr txBox="1"/>
          <p:nvPr/>
        </p:nvSpPr>
        <p:spPr>
          <a:xfrm>
            <a:off x="11355398" y="4708108"/>
            <a:ext cx="378630" cy="276999"/>
          </a:xfrm>
          <a:prstGeom prst="rect">
            <a:avLst/>
          </a:prstGeom>
          <a:noFill/>
        </p:spPr>
        <p:txBody>
          <a:bodyPr wrap="none" rtlCol="0">
            <a:spAutoFit/>
          </a:bodyPr>
          <a:lstStyle/>
          <a:p>
            <a:r>
              <a:rPr lang="en-US" sz="1200" b="1" dirty="0">
                <a:latin typeface="Corbel" panose="020B0503020204020204" pitchFamily="34" charset="0"/>
              </a:rPr>
              <a:t>UT</a:t>
            </a:r>
          </a:p>
        </p:txBody>
      </p:sp>
      <p:sp>
        <p:nvSpPr>
          <p:cNvPr id="70" name="TextBox 69">
            <a:extLst>
              <a:ext uri="{FF2B5EF4-FFF2-40B4-BE49-F238E27FC236}">
                <a16:creationId xmlns:a16="http://schemas.microsoft.com/office/drawing/2014/main" id="{0B84273E-013E-A74F-A8E6-6C084C1C182C}"/>
              </a:ext>
            </a:extLst>
          </p:cNvPr>
          <p:cNvSpPr txBox="1"/>
          <p:nvPr/>
        </p:nvSpPr>
        <p:spPr>
          <a:xfrm>
            <a:off x="11355397" y="2637587"/>
            <a:ext cx="649605" cy="646331"/>
          </a:xfrm>
          <a:prstGeom prst="rect">
            <a:avLst/>
          </a:prstGeom>
          <a:noFill/>
        </p:spPr>
        <p:txBody>
          <a:bodyPr wrap="square" rtlCol="0">
            <a:spAutoFit/>
          </a:bodyPr>
          <a:lstStyle/>
          <a:p>
            <a:r>
              <a:rPr lang="en-US" sz="1200" b="1" dirty="0">
                <a:latin typeface="Corbel" panose="020B0503020204020204" pitchFamily="34" charset="0"/>
              </a:rPr>
              <a:t>Trop pause</a:t>
            </a:r>
          </a:p>
          <a:p>
            <a:r>
              <a:rPr lang="en-US" sz="1200" b="1" dirty="0">
                <a:latin typeface="Corbel" panose="020B0503020204020204" pitchFamily="34" charset="0"/>
              </a:rPr>
              <a:t>(TP)</a:t>
            </a:r>
          </a:p>
        </p:txBody>
      </p:sp>
      <p:sp>
        <p:nvSpPr>
          <p:cNvPr id="71" name="TextBox 70">
            <a:extLst>
              <a:ext uri="{FF2B5EF4-FFF2-40B4-BE49-F238E27FC236}">
                <a16:creationId xmlns:a16="http://schemas.microsoft.com/office/drawing/2014/main" id="{E9EFC2B5-4B08-5044-A09D-AED63FCDC597}"/>
              </a:ext>
            </a:extLst>
          </p:cNvPr>
          <p:cNvSpPr txBox="1"/>
          <p:nvPr/>
        </p:nvSpPr>
        <p:spPr>
          <a:xfrm>
            <a:off x="11355398" y="577729"/>
            <a:ext cx="356188" cy="276999"/>
          </a:xfrm>
          <a:prstGeom prst="rect">
            <a:avLst/>
          </a:prstGeom>
          <a:noFill/>
        </p:spPr>
        <p:txBody>
          <a:bodyPr wrap="none" rtlCol="0">
            <a:spAutoFit/>
          </a:bodyPr>
          <a:lstStyle/>
          <a:p>
            <a:r>
              <a:rPr lang="en-US" sz="1200" b="1" dirty="0">
                <a:latin typeface="Corbel" panose="020B0503020204020204" pitchFamily="34" charset="0"/>
              </a:rPr>
              <a:t>LS</a:t>
            </a:r>
          </a:p>
        </p:txBody>
      </p:sp>
      <p:sp>
        <p:nvSpPr>
          <p:cNvPr id="5" name="TextBox 4">
            <a:extLst>
              <a:ext uri="{FF2B5EF4-FFF2-40B4-BE49-F238E27FC236}">
                <a16:creationId xmlns:a16="http://schemas.microsoft.com/office/drawing/2014/main" id="{F2139346-0365-DB4A-BA11-49CF788F5BB8}"/>
              </a:ext>
            </a:extLst>
          </p:cNvPr>
          <p:cNvSpPr txBox="1"/>
          <p:nvPr/>
        </p:nvSpPr>
        <p:spPr>
          <a:xfrm>
            <a:off x="644708" y="5553714"/>
            <a:ext cx="5656793" cy="922945"/>
          </a:xfrm>
          <a:prstGeom prst="rect">
            <a:avLst/>
          </a:prstGeom>
          <a:noFill/>
          <a:ln w="12700">
            <a:solidFill>
              <a:srgbClr val="4650BB"/>
            </a:solidFill>
          </a:ln>
        </p:spPr>
        <p:txBody>
          <a:bodyPr wrap="square" rtlCol="0">
            <a:spAutoFit/>
          </a:bodyPr>
          <a:lstStyle/>
          <a:p>
            <a:r>
              <a:rPr lang="en-US" b="1" dirty="0">
                <a:latin typeface="Corbel" panose="020B0503020204020204" pitchFamily="34" charset="0"/>
              </a:rPr>
              <a:t>Q: How to explain the interannual variability/trend of the non-volcanic aerosol in ASMA region in terms of transport</a:t>
            </a:r>
            <a:r>
              <a:rPr lang="en-US" b="1" dirty="0">
                <a:solidFill>
                  <a:schemeClr val="bg1">
                    <a:lumMod val="65000"/>
                  </a:schemeClr>
                </a:solidFill>
                <a:latin typeface="Corbel" panose="020B0503020204020204" pitchFamily="34" charset="0"/>
              </a:rPr>
              <a:t>, removal, emissions, and chemistry</a:t>
            </a:r>
            <a:r>
              <a:rPr lang="en-US" b="1" dirty="0">
                <a:latin typeface="Corbel" panose="020B0503020204020204" pitchFamily="34" charset="0"/>
              </a:rPr>
              <a:t>?</a:t>
            </a:r>
          </a:p>
        </p:txBody>
      </p:sp>
      <p:sp>
        <p:nvSpPr>
          <p:cNvPr id="6" name="TextBox 5">
            <a:extLst>
              <a:ext uri="{FF2B5EF4-FFF2-40B4-BE49-F238E27FC236}">
                <a16:creationId xmlns:a16="http://schemas.microsoft.com/office/drawing/2014/main" id="{90B4614C-1CA7-1F4F-B230-E74623F19B95}"/>
              </a:ext>
            </a:extLst>
          </p:cNvPr>
          <p:cNvSpPr txBox="1"/>
          <p:nvPr/>
        </p:nvSpPr>
        <p:spPr>
          <a:xfrm rot="16200000">
            <a:off x="6149857" y="4678283"/>
            <a:ext cx="1047082" cy="369204"/>
          </a:xfrm>
          <a:prstGeom prst="rect">
            <a:avLst/>
          </a:prstGeom>
          <a:noFill/>
        </p:spPr>
        <p:txBody>
          <a:bodyPr wrap="none" rtlCol="0">
            <a:spAutoFit/>
          </a:bodyPr>
          <a:lstStyle/>
          <a:p>
            <a:r>
              <a:rPr lang="en-US" dirty="0">
                <a:latin typeface="Corbel" panose="020B0503020204020204" pitchFamily="34" charset="0"/>
              </a:rPr>
              <a:t>Altitudes</a:t>
            </a:r>
          </a:p>
        </p:txBody>
      </p:sp>
      <p:cxnSp>
        <p:nvCxnSpPr>
          <p:cNvPr id="8" name="Straight Arrow Connector 7">
            <a:extLst>
              <a:ext uri="{FF2B5EF4-FFF2-40B4-BE49-F238E27FC236}">
                <a16:creationId xmlns:a16="http://schemas.microsoft.com/office/drawing/2014/main" id="{2970F8D3-88CF-9F4C-8202-268DE4218E41}"/>
              </a:ext>
            </a:extLst>
          </p:cNvPr>
          <p:cNvCxnSpPr>
            <a:stCxn id="6" idx="3"/>
          </p:cNvCxnSpPr>
          <p:nvPr/>
        </p:nvCxnSpPr>
        <p:spPr>
          <a:xfrm flipH="1" flipV="1">
            <a:off x="6646479" y="1676400"/>
            <a:ext cx="26919" cy="26629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556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7B23C0-4872-014C-A090-6C30B5D541A9}"/>
              </a:ext>
            </a:extLst>
          </p:cNvPr>
          <p:cNvSpPr>
            <a:spLocks noGrp="1"/>
          </p:cNvSpPr>
          <p:nvPr>
            <p:ph type="title"/>
          </p:nvPr>
        </p:nvSpPr>
        <p:spPr/>
        <p:txBody>
          <a:bodyPr/>
          <a:lstStyle/>
          <a:p>
            <a:r>
              <a:rPr lang="en-US" dirty="0"/>
              <a:t>CO50 as a transport tracer</a:t>
            </a:r>
          </a:p>
        </p:txBody>
      </p:sp>
      <p:sp>
        <p:nvSpPr>
          <p:cNvPr id="6" name="Content Placeholder 5">
            <a:extLst>
              <a:ext uri="{FF2B5EF4-FFF2-40B4-BE49-F238E27FC236}">
                <a16:creationId xmlns:a16="http://schemas.microsoft.com/office/drawing/2014/main" id="{A1AB019A-1A15-6E43-B403-F1077EA91049}"/>
              </a:ext>
            </a:extLst>
          </p:cNvPr>
          <p:cNvSpPr>
            <a:spLocks noGrp="1"/>
          </p:cNvSpPr>
          <p:nvPr>
            <p:ph idx="1"/>
          </p:nvPr>
        </p:nvSpPr>
        <p:spPr>
          <a:xfrm>
            <a:off x="609600" y="1371600"/>
            <a:ext cx="10972800" cy="4267200"/>
          </a:xfrm>
        </p:spPr>
        <p:txBody>
          <a:bodyPr>
            <a:normAutofit fontScale="92500" lnSpcReduction="20000"/>
          </a:bodyPr>
          <a:lstStyle/>
          <a:p>
            <a:pPr>
              <a:lnSpc>
                <a:spcPct val="120000"/>
              </a:lnSpc>
            </a:pPr>
            <a:r>
              <a:rPr lang="en-US" dirty="0"/>
              <a:t>CO50 is a transport tracer with a prescribed CO sources (with monthly resolution, same for every year) and a 50-day lifetime</a:t>
            </a:r>
          </a:p>
          <a:p>
            <a:pPr>
              <a:lnSpc>
                <a:spcPct val="120000"/>
              </a:lnSpc>
            </a:pPr>
            <a:r>
              <a:rPr lang="en-US" dirty="0"/>
              <a:t>It is a very helpful transport tracer to diagnose differences in transport characteristics because of fixed sources and lifetime</a:t>
            </a:r>
          </a:p>
          <a:p>
            <a:pPr lvl="1">
              <a:lnSpc>
                <a:spcPct val="120000"/>
              </a:lnSpc>
            </a:pPr>
            <a:r>
              <a:rPr lang="en-US" dirty="0"/>
              <a:t>Inter-model version differences </a:t>
            </a:r>
          </a:p>
          <a:p>
            <a:pPr lvl="1">
              <a:lnSpc>
                <a:spcPct val="120000"/>
              </a:lnSpc>
            </a:pPr>
            <a:r>
              <a:rPr lang="en-US" dirty="0"/>
              <a:t>Inter-time differences (e.g., August 2012 vs. August 2015)</a:t>
            </a:r>
          </a:p>
          <a:p>
            <a:pPr lvl="1">
              <a:lnSpc>
                <a:spcPct val="120000"/>
              </a:lnSpc>
            </a:pPr>
            <a:r>
              <a:rPr lang="en-US" dirty="0"/>
              <a:t>Inter-model differences (e.g., </a:t>
            </a:r>
            <a:r>
              <a:rPr lang="en-US" dirty="0" err="1"/>
              <a:t>AeroCom</a:t>
            </a:r>
            <a:r>
              <a:rPr lang="en-US" dirty="0"/>
              <a:t> or CCMI multi-model intercomparison)</a:t>
            </a:r>
          </a:p>
          <a:p>
            <a:pPr>
              <a:lnSpc>
                <a:spcPct val="120000"/>
              </a:lnSpc>
            </a:pPr>
            <a:r>
              <a:rPr lang="en-US" dirty="0"/>
              <a:t>The advantage of using CO50 as a transport tracer is that the transport characteristics / patterns can be compared with observations, even though not necessarily the absolute values</a:t>
            </a:r>
          </a:p>
        </p:txBody>
      </p:sp>
      <p:sp>
        <p:nvSpPr>
          <p:cNvPr id="4" name="Slide Number Placeholder 3">
            <a:extLst>
              <a:ext uri="{FF2B5EF4-FFF2-40B4-BE49-F238E27FC236}">
                <a16:creationId xmlns:a16="http://schemas.microsoft.com/office/drawing/2014/main" id="{1A42D8EC-77A1-B749-BAD5-71BB45493970}"/>
              </a:ext>
            </a:extLst>
          </p:cNvPr>
          <p:cNvSpPr>
            <a:spLocks noGrp="1"/>
          </p:cNvSpPr>
          <p:nvPr>
            <p:ph type="sldNum" sz="quarter" idx="12"/>
          </p:nvPr>
        </p:nvSpPr>
        <p:spPr/>
        <p:txBody>
          <a:bodyPr/>
          <a:lstStyle/>
          <a:p>
            <a:fld id="{BD07622D-11D0-4D17-AFC4-64773C8D9EF7}" type="slidenum">
              <a:rPr lang="en-US" smtClean="0"/>
              <a:t>9</a:t>
            </a:fld>
            <a:endParaRPr lang="en-US"/>
          </a:p>
        </p:txBody>
      </p:sp>
    </p:spTree>
    <p:extLst>
      <p:ext uri="{BB962C8B-B14F-4D97-AF65-F5344CB8AC3E}">
        <p14:creationId xmlns:p14="http://schemas.microsoft.com/office/powerpoint/2010/main" val="3916192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52047</TotalTime>
  <Words>1540</Words>
  <Application>Microsoft Macintosh PowerPoint</Application>
  <PresentationFormat>Widescreen</PresentationFormat>
  <Paragraphs>185</Paragraphs>
  <Slides>14</Slides>
  <Notes>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System Font Regular</vt:lpstr>
      <vt:lpstr>Arial</vt:lpstr>
      <vt:lpstr>Avenir Book</vt:lpstr>
      <vt:lpstr>Calibri</vt:lpstr>
      <vt:lpstr>Chalkduster</vt:lpstr>
      <vt:lpstr>Corbel</vt:lpstr>
      <vt:lpstr>Montserrat</vt:lpstr>
      <vt:lpstr>Papyrus</vt:lpstr>
      <vt:lpstr>Wingdings</vt:lpstr>
      <vt:lpstr>Office Theme</vt:lpstr>
      <vt:lpstr>Interannual variability of aerosols in the UTLS and its Connection to the climate variability, Asian summer monsoon strengths, and emissions </vt:lpstr>
      <vt:lpstr>UTLS is a crucial region for Earth’s climate, and the human activities have greatly modified the composition in the UTLS</vt:lpstr>
      <vt:lpstr>The Asian summer monsoon dynamic system coupled with other atmospheric circulation patterns to transport pollutants from the most polluted regions to UTLS over Asian summer monsoon area and beyond</vt:lpstr>
      <vt:lpstr>PowerPoint Presentation</vt:lpstr>
      <vt:lpstr>PowerPoint Presentation</vt:lpstr>
      <vt:lpstr>This work uses the NASA GEOS model and satellite observations to investigate:</vt:lpstr>
      <vt:lpstr>GEOS model simulations</vt:lpstr>
      <vt:lpstr>Aerosol extinction composition in UTLS over the ASMA region (15-45°N, 10-130°E)</vt:lpstr>
      <vt:lpstr>CO50 as a transport tracer</vt:lpstr>
      <vt:lpstr>Similarities and contrasts between vertical profiles of CO50 tracer and MOPITT CO and between Aug 2012 and Aug 2015</vt:lpstr>
      <vt:lpstr>Transport-induced interannual variability in ASMA region, 2005-2018:  CO50 anomaly in UT &amp; tropopause vs. Asian Summer Monsoon Indices</vt:lpstr>
      <vt:lpstr>Assessing long-term, vertically resolved changes of aerosol composition in the upper troposphere and lower stratosphere using SAGE III/ISS and other satellite data and a global model </vt:lpstr>
      <vt:lpstr>SAGE III/ISS UTLS aerosol extinction (1020 nm) in Jul-Aug</vt:lpstr>
      <vt:lpstr>A few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 Mian (GSFC-6140)</dc:creator>
  <cp:lastModifiedBy>Chin, Mian (GSFC-6140)</cp:lastModifiedBy>
  <cp:revision>315</cp:revision>
  <cp:lastPrinted>2021-10-07T18:43:22Z</cp:lastPrinted>
  <dcterms:created xsi:type="dcterms:W3CDTF">2020-11-21T23:14:06Z</dcterms:created>
  <dcterms:modified xsi:type="dcterms:W3CDTF">2021-11-08T15:22:18Z</dcterms:modified>
</cp:coreProperties>
</file>