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83" r:id="rId3"/>
    <p:sldId id="269" r:id="rId4"/>
    <p:sldId id="261" r:id="rId5"/>
    <p:sldId id="270" r:id="rId6"/>
    <p:sldId id="257" r:id="rId7"/>
    <p:sldId id="259" r:id="rId8"/>
    <p:sldId id="271" r:id="rId9"/>
    <p:sldId id="284" r:id="rId10"/>
    <p:sldId id="280" r:id="rId11"/>
    <p:sldId id="281" r:id="rId12"/>
    <p:sldId id="266" r:id="rId13"/>
    <p:sldId id="285" r:id="rId14"/>
    <p:sldId id="286" r:id="rId15"/>
    <p:sldId id="277" r:id="rId16"/>
    <p:sldId id="279" r:id="rId17"/>
    <p:sldId id="287" r:id="rId18"/>
    <p:sldId id="268" r:id="rId19"/>
    <p:sldId id="278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DE9"/>
    <a:srgbClr val="296CA7"/>
    <a:srgbClr val="F8EAE2"/>
    <a:srgbClr val="0000FF"/>
    <a:srgbClr val="F95C24"/>
    <a:srgbClr val="EC7A3A"/>
    <a:srgbClr val="FFB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24"/>
    <p:restoredTop sz="94627"/>
  </p:normalViewPr>
  <p:slideViewPr>
    <p:cSldViewPr snapToGrid="0" snapToObjects="1">
      <p:cViewPr varScale="1">
        <p:scale>
          <a:sx n="110" d="100"/>
          <a:sy n="110" d="100"/>
        </p:scale>
        <p:origin x="3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3059B-8F56-844D-AED0-5B60D1D73AE5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E11CA-FFC5-F846-BCBF-C7C3BE7D5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6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E11CA-FFC5-F846-BCBF-C7C3BE7D5A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5237-C3FF-0F4D-B453-4FCECD7D0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EB105-55A9-034B-A9F1-C87052AF6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62A9B-E2B7-F849-9C40-E6C1A6F27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0A93-12FA-794D-A9AC-9CAED583AA47}" type="datetime1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53086-7F96-D940-A94B-97E887F7F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0367B-F9CE-3540-B205-5A46F700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7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B5E6-8200-4A4F-B25C-5F6BF86E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B8E8FF-1F23-D040-ABDC-FEDD51A6E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D808C-0334-E645-8DE2-A2B871D7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2081-F59B-B445-87FC-FCD748F27913}" type="datetime1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39AC6-4007-1A46-8A1C-DDCEE6AD2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C9E3C-DA1B-5B40-B009-4752E045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1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93A32F-DCD0-DC4C-B20C-F900DA6CB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6DB52B-6053-B04A-8BD9-1F00CF354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C0AD3-D5A5-2946-8000-465C7F91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03499-643B-B744-81CE-11577DDD8B5B}" type="datetime1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06EC2-560E-6048-BC29-89AC59ECD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B561-E5B5-C74C-B67F-1AAC700EF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8501F-E191-B14B-8EE9-7BEC0F85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B32BD-A8A5-CC41-BC84-7F5B019C4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FF303-B83E-C34D-8D67-94F8EB73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6860-4DDB-7E45-9647-FCAB1E850473}" type="datetime1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1805-D3BB-8240-BA9A-A0A18CB2A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DB3AA-BA87-C74D-890A-BB8F1CF9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1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176AA-F387-1849-BF61-EDCEC03E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D5317-E992-1245-BD9B-AAF92933A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75CD5-2A4E-6C41-BC0B-9D5FDC5FD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BF2A-F338-4E43-93CA-7A409BB1B455}" type="datetime1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07389-F868-D748-9594-E9FEBAED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01B76-4129-9644-97DA-D2E8C505C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8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967C9-EFE2-C74E-854A-8893D4405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68B8B-62BF-1242-AB50-C87130952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B17D2-552F-DC4B-951D-F9E79264E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9224D-8C08-7044-9C78-73C548B4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EC97-A662-D24C-AC9F-EE090FC394F8}" type="datetime1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ACF75-F1F7-BE4B-BBB7-FEB4216B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26A3D-1DC1-1B4A-B58F-0C73C739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2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67CB-C407-B44C-A0BA-6ADA42457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1A7BD-1EF2-2140-977C-F7C38C5AF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7E75DF-408A-7044-B648-1A517F6AD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4B218-EB66-6C47-9F17-837CCD471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7A26E-8FBD-164D-88AF-D946027F7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DAC611-F3EA-3B41-B13F-5C40E360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8932-5B4C-D848-A914-4911B5FE9EF1}" type="datetime1">
              <a:rPr lang="en-US" smtClean="0"/>
              <a:t>10/29/18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B62B4A-3DBE-9D41-B118-60779CAD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645825-3DBE-3F40-B86A-349446B1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8120B-3824-1149-912A-E8674BC2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D7768-B32F-2648-8440-C909E54B9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FBD-23A7-4B43-A00F-A55A1FF9EEFD}" type="datetime1">
              <a:rPr lang="en-US" smtClean="0"/>
              <a:t>10/29/18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6BDF2-051D-6048-A828-6A0CF7FD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9F082-CE0C-174E-94DD-7683886D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62C6D6-9AAC-0F4A-882C-CB6975B7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6DE1-B264-C54C-8BB9-00DA19723CF9}" type="datetime1">
              <a:rPr lang="en-US" smtClean="0"/>
              <a:t>10/29/18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F28359-6F6F-174C-B771-1E56E30F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D1566-2B1E-C947-928E-82224D63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7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62EE-F9DE-784A-8CB7-29B4E496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55792-81F3-234E-AA88-21D6192C5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EA9B8-14AB-5244-9F69-0DE6714BC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72B64-3A13-AA4F-9CBB-278DDB2D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D45B-37BC-9344-A40C-725D3D8C985C}" type="datetime1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A66D3-F7CD-684D-8F3C-88A4BEA4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D918F-8D8C-3F44-9E35-8BE88EB9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60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BF2E-2CE5-DF4E-801F-FF93AAC1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F981C-68AA-FB4C-AC94-F6F42F483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B0649-0B03-964D-B613-6D91C5639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A8D8B-4AEC-214E-8026-ADD86B549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5D44-8BFE-7F48-823F-BFB55BB27973}" type="datetime1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5BB50-7AB5-A648-AE3D-62066599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BC20F-EF1F-1D46-B908-AF826116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6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65D0F-12F7-484E-BD15-4BD3DDCC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6ED4C-DA3A-9741-8FD2-47A11ADB2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36AE8-FDE8-F74C-838A-DCA986298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EB234-97C6-D84F-9EC6-BC44649549BA}" type="datetime1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6F45D-17E6-1D4A-9BF5-87C8D071A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7FA73-36C0-7F46-B75E-F8E8A5D64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39A6C-54E5-FF46-B11A-327EEF77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3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3F7D7-C5C0-B346-B37A-9B2D45B3B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6582" y="340557"/>
            <a:ext cx="7952509" cy="150208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Initial evaluations of water vapor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 retrievals from SAGE III-ISS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78951-194F-9449-9F2C-C9CDCE935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8886" y="2419573"/>
            <a:ext cx="7447723" cy="969962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Mijeong</a:t>
            </a:r>
            <a:r>
              <a:rPr lang="en-US" sz="2800" b="1" dirty="0">
                <a:solidFill>
                  <a:srgbClr val="002060"/>
                </a:solidFill>
              </a:rPr>
              <a:t> Park and Bill Randel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NCAR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2E62F-1E76-994E-A625-9063E2F35521}"/>
              </a:ext>
            </a:extLst>
          </p:cNvPr>
          <p:cNvSpPr txBox="1"/>
          <p:nvPr/>
        </p:nvSpPr>
        <p:spPr>
          <a:xfrm>
            <a:off x="5206173" y="4717509"/>
            <a:ext cx="1779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Oct 31,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1B89F-0C0B-BA4F-8198-4355990B2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14" y="5666931"/>
            <a:ext cx="910765" cy="1010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95057E-BDA9-8042-8F2F-22E9B440D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609" y="5777519"/>
            <a:ext cx="2169442" cy="813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B1CEC7-8715-C147-ABA5-AABF99178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428" y="5678905"/>
            <a:ext cx="1021390" cy="844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4530A6-CC01-E941-A0FF-57720C66B05E}"/>
              </a:ext>
            </a:extLst>
          </p:cNvPr>
          <p:cNvSpPr txBox="1"/>
          <p:nvPr/>
        </p:nvSpPr>
        <p:spPr>
          <a:xfrm>
            <a:off x="4662794" y="5999623"/>
            <a:ext cx="2797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</a:rPr>
              <a:t>Image from SAGE III-ISS Facebook</a:t>
            </a:r>
          </a:p>
        </p:txBody>
      </p:sp>
    </p:spTree>
    <p:extLst>
      <p:ext uri="{BB962C8B-B14F-4D97-AF65-F5344CB8AC3E}">
        <p14:creationId xmlns:p14="http://schemas.microsoft.com/office/powerpoint/2010/main" val="2167717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D7F3-A901-FC43-BC4E-0E63F0A8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926" y="218494"/>
            <a:ext cx="9051795" cy="565484"/>
          </a:xfrm>
        </p:spPr>
        <p:txBody>
          <a:bodyPr>
            <a:normAutofit fontScale="90000"/>
          </a:bodyPr>
          <a:lstStyle/>
          <a:p>
            <a:r>
              <a:rPr lang="en-US" sz="3500" b="1" dirty="0">
                <a:latin typeface="+mn-lt"/>
              </a:rPr>
              <a:t>SAGE III </a:t>
            </a:r>
            <a:r>
              <a:rPr lang="en-US" sz="3500" b="1" i="1" dirty="0">
                <a:latin typeface="+mn-lt"/>
              </a:rPr>
              <a:t>vs</a:t>
            </a:r>
            <a:r>
              <a:rPr lang="en-US" sz="3500" b="1" dirty="0">
                <a:latin typeface="+mn-lt"/>
              </a:rPr>
              <a:t>. 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MLS</a:t>
            </a:r>
            <a:r>
              <a:rPr lang="en-US" sz="3500" b="1" dirty="0">
                <a:latin typeface="+mn-lt"/>
              </a:rPr>
              <a:t> H</a:t>
            </a:r>
            <a:r>
              <a:rPr lang="en-US" sz="3500" b="1" baseline="-25000" dirty="0">
                <a:latin typeface="+mn-lt"/>
              </a:rPr>
              <a:t>2</a:t>
            </a:r>
            <a:r>
              <a:rPr lang="en-US" sz="3500" b="1" dirty="0">
                <a:latin typeface="+mn-lt"/>
              </a:rPr>
              <a:t>O				  Aug2018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1FBBD-090C-AF4F-B611-DE0FC016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42635" y="1020431"/>
            <a:ext cx="8109787" cy="5259738"/>
            <a:chOff x="517228" y="633062"/>
            <a:chExt cx="8873587" cy="58029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E5A0EA-5304-4C45-B849-FD008BE90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269" y="3689097"/>
              <a:ext cx="4233329" cy="274696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0E3CF3-ACE9-1345-8803-426445B4B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9656" y="3678342"/>
              <a:ext cx="4291159" cy="274568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8F80A3-261C-9B40-A2C5-514DEE823746}"/>
                </a:ext>
              </a:extLst>
            </p:cNvPr>
            <p:cNvSpPr txBox="1"/>
            <p:nvPr/>
          </p:nvSpPr>
          <p:spPr>
            <a:xfrm>
              <a:off x="678653" y="3564465"/>
              <a:ext cx="3920478" cy="4074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dirty="0"/>
                <a:t>SAGE III  H</a:t>
              </a:r>
              <a:r>
                <a:rPr lang="en-US" sz="2400" baseline="-25000" dirty="0"/>
                <a:t>2</a:t>
              </a:r>
              <a:r>
                <a:rPr lang="en-US" sz="2400" dirty="0"/>
                <a:t>O     (16.5 km)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B74AD2-04E2-084B-8EDF-BC772B0BAD83}"/>
                </a:ext>
              </a:extLst>
            </p:cNvPr>
            <p:cNvSpPr txBox="1"/>
            <p:nvPr/>
          </p:nvSpPr>
          <p:spPr>
            <a:xfrm>
              <a:off x="5285121" y="3576835"/>
              <a:ext cx="3920478" cy="4074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MLS</a:t>
              </a:r>
              <a:r>
                <a:rPr lang="en-US" sz="2400" dirty="0"/>
                <a:t> H</a:t>
              </a:r>
              <a:r>
                <a:rPr lang="en-US" sz="2400" baseline="-25000" dirty="0"/>
                <a:t>2</a:t>
              </a:r>
              <a:r>
                <a:rPr lang="en-US" sz="2400" dirty="0"/>
                <a:t>O           (100 </a:t>
              </a:r>
              <a:r>
                <a:rPr lang="en-US" sz="2400" dirty="0" err="1"/>
                <a:t>hPa</a:t>
              </a:r>
              <a:r>
                <a:rPr lang="en-US" sz="2400" dirty="0"/>
                <a:t>)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7165BD-0D97-6C4A-B29A-28DAA7759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28" y="799546"/>
              <a:ext cx="4249625" cy="27377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6A92F9-41DF-0341-BF19-8CB5F032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7191" y="775388"/>
              <a:ext cx="4212107" cy="271392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9BBA8F-2920-314B-BE19-57480EBE6D17}"/>
                </a:ext>
              </a:extLst>
            </p:cNvPr>
            <p:cNvSpPr txBox="1"/>
            <p:nvPr/>
          </p:nvSpPr>
          <p:spPr>
            <a:xfrm>
              <a:off x="690694" y="633062"/>
              <a:ext cx="3920478" cy="4074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dirty="0"/>
                <a:t>SAGE III  H</a:t>
              </a:r>
              <a:r>
                <a:rPr lang="en-US" sz="2400" baseline="-25000" dirty="0"/>
                <a:t>2</a:t>
              </a:r>
              <a:r>
                <a:rPr lang="en-US" sz="2400" dirty="0"/>
                <a:t>O     (18.0 km)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593486-EE75-7640-95F5-0DD9986A6697}"/>
                </a:ext>
              </a:extLst>
            </p:cNvPr>
            <p:cNvSpPr txBox="1"/>
            <p:nvPr/>
          </p:nvSpPr>
          <p:spPr>
            <a:xfrm>
              <a:off x="5281073" y="639232"/>
              <a:ext cx="3920478" cy="4074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MLS</a:t>
              </a:r>
              <a:r>
                <a:rPr lang="en-US" sz="2400" dirty="0"/>
                <a:t> H</a:t>
              </a:r>
              <a:r>
                <a:rPr lang="en-US" sz="2400" baseline="-25000" dirty="0"/>
                <a:t>2</a:t>
              </a:r>
              <a:r>
                <a:rPr lang="en-US" sz="2400" dirty="0"/>
                <a:t>O           (83 </a:t>
              </a:r>
              <a:r>
                <a:rPr lang="en-US" sz="2400" dirty="0" err="1"/>
                <a:t>hPa</a:t>
              </a:r>
              <a:r>
                <a:rPr lang="en-US" sz="2400" dirty="0"/>
                <a:t>)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144801" y="1409864"/>
            <a:ext cx="222144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Note differences in </a:t>
            </a:r>
          </a:p>
          <a:p>
            <a:pPr algn="ctr"/>
            <a:r>
              <a:rPr lang="en-US" sz="2000" dirty="0"/>
              <a:t>vertical resolution: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MLS ～ 3 - 4 km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SAGE III ～  1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1675" y="2329422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855349" y="2123344"/>
            <a:ext cx="46181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26281" y="4833367"/>
            <a:ext cx="46181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69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D7F3-A901-FC43-BC4E-0E63F0A8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9" y="274813"/>
            <a:ext cx="8517607" cy="565484"/>
          </a:xfrm>
        </p:spPr>
        <p:txBody>
          <a:bodyPr>
            <a:normAutofit fontScale="90000"/>
          </a:bodyPr>
          <a:lstStyle/>
          <a:p>
            <a:r>
              <a:rPr lang="en-US" sz="3500" b="1" dirty="0">
                <a:latin typeface="+mn-lt"/>
              </a:rPr>
              <a:t>SAGE III </a:t>
            </a:r>
            <a:r>
              <a:rPr lang="en-US" sz="3500" b="1" i="1" dirty="0">
                <a:latin typeface="+mn-lt"/>
              </a:rPr>
              <a:t>vs</a:t>
            </a:r>
            <a:r>
              <a:rPr lang="en-US" sz="3500" b="1" dirty="0">
                <a:latin typeface="+mn-lt"/>
              </a:rPr>
              <a:t>. 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MLS</a:t>
            </a:r>
            <a:r>
              <a:rPr lang="en-US" sz="3500" b="1" dirty="0">
                <a:latin typeface="+mn-lt"/>
              </a:rPr>
              <a:t> H</a:t>
            </a:r>
            <a:r>
              <a:rPr lang="en-US" sz="3500" b="1" baseline="-25000" dirty="0">
                <a:latin typeface="+mn-lt"/>
              </a:rPr>
              <a:t>2</a:t>
            </a:r>
            <a:r>
              <a:rPr lang="en-US" sz="3500" b="1" dirty="0">
                <a:latin typeface="+mn-lt"/>
              </a:rPr>
              <a:t>O				   Jan2018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1FBBD-090C-AF4F-B611-DE0FC016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16226" y="978727"/>
            <a:ext cx="8137107" cy="5244952"/>
            <a:chOff x="515914" y="573278"/>
            <a:chExt cx="8974707" cy="590165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136BFBF-1BAD-654A-9751-7C2DF3C2BD73}"/>
                </a:ext>
              </a:extLst>
            </p:cNvPr>
            <p:cNvSpPr/>
            <p:nvPr/>
          </p:nvSpPr>
          <p:spPr>
            <a:xfrm>
              <a:off x="2261938" y="1836703"/>
              <a:ext cx="1010652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A8400E-1648-5948-B620-DA5F1410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914" y="733580"/>
              <a:ext cx="4227346" cy="273151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DC9902-2F69-8540-B7FE-3C0C8E67258A}"/>
                </a:ext>
              </a:extLst>
            </p:cNvPr>
            <p:cNvSpPr txBox="1"/>
            <p:nvPr/>
          </p:nvSpPr>
          <p:spPr>
            <a:xfrm>
              <a:off x="690694" y="580298"/>
              <a:ext cx="3920478" cy="4155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dirty="0"/>
                <a:t>SAGE III  H</a:t>
              </a:r>
              <a:r>
                <a:rPr lang="en-US" sz="2400" baseline="-25000" dirty="0"/>
                <a:t>2</a:t>
              </a:r>
              <a:r>
                <a:rPr lang="en-US" sz="2400" dirty="0"/>
                <a:t>O     (18.0 km)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19EBD8-5897-EA48-A4A7-728655FB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378" y="3775695"/>
              <a:ext cx="4245159" cy="269923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E2D6E1-C5EE-0A4A-B72D-C6EFA64AC953}"/>
                </a:ext>
              </a:extLst>
            </p:cNvPr>
            <p:cNvSpPr txBox="1"/>
            <p:nvPr/>
          </p:nvSpPr>
          <p:spPr>
            <a:xfrm>
              <a:off x="678653" y="3564464"/>
              <a:ext cx="3920478" cy="4155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dirty="0"/>
                <a:t>SAGE III  H</a:t>
              </a:r>
              <a:r>
                <a:rPr lang="en-US" sz="2400" baseline="-25000" dirty="0"/>
                <a:t>2</a:t>
              </a:r>
              <a:r>
                <a:rPr lang="en-US" sz="2400" dirty="0"/>
                <a:t>O     (16.5 km)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A5315D-8491-DB47-A0AE-4B8F9C031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8773" y="769599"/>
              <a:ext cx="4301848" cy="271955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DEE0F2-3D2B-C64E-A025-8BA7CE04D6B7}"/>
                </a:ext>
              </a:extLst>
            </p:cNvPr>
            <p:cNvSpPr txBox="1"/>
            <p:nvPr/>
          </p:nvSpPr>
          <p:spPr>
            <a:xfrm>
              <a:off x="5322355" y="573278"/>
              <a:ext cx="3920478" cy="415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MLS</a:t>
              </a:r>
              <a:r>
                <a:rPr lang="en-US" sz="2400" dirty="0"/>
                <a:t> H</a:t>
              </a:r>
              <a:r>
                <a:rPr lang="en-US" sz="2400" baseline="-25000" dirty="0"/>
                <a:t>2</a:t>
              </a:r>
              <a:r>
                <a:rPr lang="en-US" sz="2400" dirty="0"/>
                <a:t>O          (83 </a:t>
              </a:r>
              <a:r>
                <a:rPr lang="en-US" sz="2400" dirty="0" err="1"/>
                <a:t>hPa</a:t>
              </a:r>
              <a:r>
                <a:rPr lang="en-US" sz="2400" dirty="0"/>
                <a:t>) 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B0F3D1-5DB2-B740-8318-4753C040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4994" y="3770682"/>
              <a:ext cx="4167551" cy="269760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743895-C50B-B140-AF6E-A3E5BD6953DC}"/>
                </a:ext>
              </a:extLst>
            </p:cNvPr>
            <p:cNvSpPr txBox="1"/>
            <p:nvPr/>
          </p:nvSpPr>
          <p:spPr>
            <a:xfrm>
              <a:off x="5366534" y="3576571"/>
              <a:ext cx="3920478" cy="415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MLS</a:t>
              </a:r>
              <a:r>
                <a:rPr lang="en-US" sz="2400" dirty="0"/>
                <a:t> H</a:t>
              </a:r>
              <a:r>
                <a:rPr lang="en-US" sz="2400" baseline="-25000" dirty="0"/>
                <a:t>2</a:t>
              </a:r>
              <a:r>
                <a:rPr lang="en-US" sz="2400" dirty="0"/>
                <a:t>O          (100 </a:t>
              </a:r>
              <a:r>
                <a:rPr lang="en-US" sz="2400" dirty="0" err="1"/>
                <a:t>hPa</a:t>
              </a:r>
              <a:r>
                <a:rPr lang="en-US" sz="2400" dirty="0"/>
                <a:t>) 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659028" y="4696839"/>
            <a:ext cx="21840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cold, low H</a:t>
            </a:r>
            <a:r>
              <a:rPr lang="en-US" sz="2200" baseline="-25000" dirty="0"/>
              <a:t>2</a:t>
            </a:r>
            <a:r>
              <a:rPr lang="en-US" sz="2200" dirty="0"/>
              <a:t>O </a:t>
            </a:r>
          </a:p>
          <a:p>
            <a:pPr algn="ctr"/>
            <a:r>
              <a:rPr lang="en-US" sz="2200" dirty="0"/>
              <a:t>tropical western Pacific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6909459" y="4998613"/>
            <a:ext cx="2761292" cy="271441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77297" y="2121033"/>
            <a:ext cx="46181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001742" y="4816549"/>
            <a:ext cx="46181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551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820A-934E-3B4C-BD5E-7038A318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70" y="291950"/>
            <a:ext cx="10008012" cy="505326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+mn-lt"/>
              </a:rPr>
              <a:t>Comparing SAGE III </a:t>
            </a:r>
            <a:r>
              <a:rPr lang="en-US" sz="3200" b="1" i="1" dirty="0">
                <a:latin typeface="+mn-lt"/>
              </a:rPr>
              <a:t>vs</a:t>
            </a:r>
            <a:r>
              <a:rPr lang="en-US" sz="3200" b="1" dirty="0">
                <a:latin typeface="+mn-lt"/>
              </a:rPr>
              <a:t>. MLS H</a:t>
            </a:r>
            <a:r>
              <a:rPr lang="en-US" sz="3200" b="1" baseline="-25000" dirty="0">
                <a:latin typeface="+mn-lt"/>
              </a:rPr>
              <a:t>2</a:t>
            </a:r>
            <a:r>
              <a:rPr lang="en-US" sz="3200" b="1" dirty="0">
                <a:latin typeface="+mn-lt"/>
              </a:rPr>
              <a:t>O profiles for one day 	(10S-10N)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029DF-A916-FA45-9814-065033B6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5555-CE4D-AF48-AEB5-1889B599E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7" y="1143845"/>
            <a:ext cx="4513175" cy="4513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95EC6-8EBB-8D42-A899-A99DEFC31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51" y="1205205"/>
            <a:ext cx="4470759" cy="4451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FE864D-FADE-2C4A-810B-5BF1A26C9BA7}"/>
              </a:ext>
            </a:extLst>
          </p:cNvPr>
          <p:cNvSpPr txBox="1"/>
          <p:nvPr/>
        </p:nvSpPr>
        <p:spPr>
          <a:xfrm>
            <a:off x="9265652" y="3103649"/>
            <a:ext cx="2795338" cy="1107996"/>
          </a:xfrm>
          <a:prstGeom prst="rect">
            <a:avLst/>
          </a:prstGeom>
          <a:solidFill>
            <a:srgbClr val="F8EAE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Reasonable agreement for vertical structure </a:t>
            </a:r>
          </a:p>
          <a:p>
            <a:pPr algn="ctr"/>
            <a:r>
              <a:rPr lang="en-US" sz="2200" dirty="0"/>
              <a:t>near tropopause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965EB-FC5F-A340-A48B-8E5A76D36C9A}"/>
              </a:ext>
            </a:extLst>
          </p:cNvPr>
          <p:cNvSpPr txBox="1"/>
          <p:nvPr/>
        </p:nvSpPr>
        <p:spPr>
          <a:xfrm>
            <a:off x="996462" y="1050281"/>
            <a:ext cx="3392297" cy="430887"/>
          </a:xfrm>
          <a:prstGeom prst="rect">
            <a:avLst/>
          </a:prstGeom>
          <a:solidFill>
            <a:srgbClr val="F8EAE2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SAGE III &amp; </a:t>
            </a:r>
            <a:r>
              <a:rPr lang="en-US" sz="2200" dirty="0">
                <a:solidFill>
                  <a:srgbClr val="C00000"/>
                </a:solidFill>
              </a:rPr>
              <a:t>MLS</a:t>
            </a:r>
            <a:r>
              <a:rPr lang="en-US" sz="2200" dirty="0"/>
              <a:t>      20170827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1ACD7-072A-044E-818F-79350D8C5415}"/>
              </a:ext>
            </a:extLst>
          </p:cNvPr>
          <p:cNvSpPr txBox="1"/>
          <p:nvPr/>
        </p:nvSpPr>
        <p:spPr>
          <a:xfrm>
            <a:off x="5630810" y="1051156"/>
            <a:ext cx="3363368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SAGE III &amp; </a:t>
            </a:r>
            <a:r>
              <a:rPr lang="en-US" sz="2200" dirty="0">
                <a:solidFill>
                  <a:srgbClr val="296CA7"/>
                </a:solidFill>
              </a:rPr>
              <a:t>MLS</a:t>
            </a:r>
            <a:r>
              <a:rPr lang="en-US" sz="2200" dirty="0"/>
              <a:t>     20171123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94B28-F90B-504A-A832-3CCACD2EA7E2}"/>
              </a:ext>
            </a:extLst>
          </p:cNvPr>
          <p:cNvSpPr txBox="1"/>
          <p:nvPr/>
        </p:nvSpPr>
        <p:spPr>
          <a:xfrm>
            <a:off x="2159728" y="5917414"/>
            <a:ext cx="13500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Summer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62767-58AD-574B-9713-5A472B4EDCE7}"/>
              </a:ext>
            </a:extLst>
          </p:cNvPr>
          <p:cNvSpPr txBox="1"/>
          <p:nvPr/>
        </p:nvSpPr>
        <p:spPr>
          <a:xfrm>
            <a:off x="6637739" y="5912195"/>
            <a:ext cx="11441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296CA7"/>
                </a:solidFill>
              </a:rPr>
              <a:t>Winter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E17B12-738E-F040-BF7A-3F7529680393}"/>
              </a:ext>
            </a:extLst>
          </p:cNvPr>
          <p:cNvSpPr txBox="1"/>
          <p:nvPr/>
        </p:nvSpPr>
        <p:spPr>
          <a:xfrm>
            <a:off x="3415152" y="1664948"/>
            <a:ext cx="157377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noise above </a:t>
            </a:r>
          </a:p>
          <a:p>
            <a:pPr algn="ctr"/>
            <a:r>
              <a:rPr lang="en-US" sz="2100" dirty="0"/>
              <a:t>35 km</a:t>
            </a:r>
          </a:p>
        </p:txBody>
      </p:sp>
      <p:cxnSp>
        <p:nvCxnSpPr>
          <p:cNvPr id="13" name="Straight Arrow Connector 12"/>
          <p:cNvCxnSpPr>
            <a:cxnSpLocks/>
            <a:stCxn id="11" idx="3"/>
          </p:cNvCxnSpPr>
          <p:nvPr/>
        </p:nvCxnSpPr>
        <p:spPr>
          <a:xfrm flipV="1">
            <a:off x="4988925" y="1835261"/>
            <a:ext cx="988565" cy="1990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11" idx="1"/>
          </p:cNvCxnSpPr>
          <p:nvPr/>
        </p:nvCxnSpPr>
        <p:spPr>
          <a:xfrm flipH="1" flipV="1">
            <a:off x="2823532" y="1948243"/>
            <a:ext cx="591620" cy="86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6952908" y="3526370"/>
            <a:ext cx="2270627" cy="41306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79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CCC57-C237-2745-9638-DD0D2A6E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13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20446" y="1050919"/>
            <a:ext cx="10592323" cy="44319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/>
              <a:t>Comparisons with temperatures in TTL:</a:t>
            </a:r>
          </a:p>
          <a:p>
            <a:endParaRPr lang="en-US" sz="2800" dirty="0"/>
          </a:p>
          <a:p>
            <a:r>
              <a:rPr lang="en-US" sz="2800" dirty="0"/>
              <a:t>In the </a:t>
            </a:r>
            <a:r>
              <a:rPr lang="en-US" sz="2800" dirty="0">
                <a:solidFill>
                  <a:srgbClr val="296CA7"/>
                </a:solidFill>
              </a:rPr>
              <a:t>TTL</a:t>
            </a:r>
            <a:r>
              <a:rPr lang="en-US" sz="2800" dirty="0"/>
              <a:t>, we expect </a:t>
            </a:r>
            <a:r>
              <a:rPr lang="en-US" sz="2800" dirty="0">
                <a:solidFill>
                  <a:srgbClr val="C00000"/>
                </a:solidFill>
              </a:rPr>
              <a:t>H</a:t>
            </a:r>
            <a:r>
              <a:rPr lang="en-US" sz="2800" baseline="-25000" dirty="0">
                <a:solidFill>
                  <a:srgbClr val="C00000"/>
                </a:solidFill>
              </a:rPr>
              <a:t>2</a:t>
            </a:r>
            <a:r>
              <a:rPr lang="en-US" sz="2800" dirty="0">
                <a:solidFill>
                  <a:srgbClr val="C00000"/>
                </a:solidFill>
              </a:rPr>
              <a:t>O</a:t>
            </a:r>
            <a:r>
              <a:rPr lang="en-US" sz="2800" dirty="0"/>
              <a:t> to closely follow local </a:t>
            </a:r>
            <a:r>
              <a:rPr lang="en-US" sz="2800" dirty="0">
                <a:solidFill>
                  <a:srgbClr val="0070C0"/>
                </a:solidFill>
              </a:rPr>
              <a:t>temperature</a:t>
            </a:r>
            <a:r>
              <a:rPr lang="en-US" sz="2800" dirty="0"/>
              <a:t>, </a:t>
            </a:r>
          </a:p>
          <a:p>
            <a:r>
              <a:rPr lang="en-US" sz="2800" dirty="0"/>
              <a:t>	        due to local dehydration. What can we learn from </a:t>
            </a:r>
          </a:p>
          <a:p>
            <a:r>
              <a:rPr lang="en-US" sz="2800" dirty="0"/>
              <a:t>	        detailed comparisons?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does observed H</a:t>
            </a:r>
            <a:r>
              <a:rPr lang="en-US" sz="2800" baseline="-25000" dirty="0"/>
              <a:t>2</a:t>
            </a:r>
            <a:r>
              <a:rPr lang="en-US" sz="2800" dirty="0"/>
              <a:t>O compare to saturated H</a:t>
            </a:r>
            <a:r>
              <a:rPr lang="en-US" sz="2800" baseline="-25000" dirty="0"/>
              <a:t>2</a:t>
            </a:r>
            <a:r>
              <a:rPr lang="en-US" sz="2800" dirty="0"/>
              <a:t>O profile from T(z)?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Calculate </a:t>
            </a:r>
            <a:r>
              <a:rPr lang="en-US" sz="2800" dirty="0" err="1"/>
              <a:t>Q</a:t>
            </a:r>
            <a:r>
              <a:rPr lang="en-US" sz="2800" baseline="-25000" dirty="0" err="1"/>
              <a:t>sat</a:t>
            </a:r>
            <a:r>
              <a:rPr lang="en-US" sz="2800" dirty="0"/>
              <a:t> = 100% relative humidity from observed T(z)</a:t>
            </a:r>
          </a:p>
          <a:p>
            <a:r>
              <a:rPr lang="en-US" sz="2800" dirty="0"/>
              <a:t>			(Clausius-</a:t>
            </a:r>
            <a:r>
              <a:rPr lang="en-US" sz="2800" dirty="0" err="1"/>
              <a:t>Clapeyron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31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55C86-2429-EA47-A1A1-06348E00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087" y="212108"/>
            <a:ext cx="7583055" cy="55814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Comparisons with 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temperatures</a:t>
            </a:r>
            <a:r>
              <a:rPr lang="en-US" sz="3200" b="1" dirty="0">
                <a:latin typeface="+mn-lt"/>
              </a:rPr>
              <a:t> in TTL 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CCC57-C237-2745-9638-DD0D2A6E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14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784226" y="1764786"/>
            <a:ext cx="3633736" cy="4170497"/>
            <a:chOff x="1998296" y="1366285"/>
            <a:chExt cx="3408204" cy="41704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7DACFA-A431-2042-B6B5-F646F3DB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8296" y="1492918"/>
              <a:ext cx="3408204" cy="40438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B3AB14-D085-2942-A88B-6D1213DCC8D2}"/>
                </a:ext>
              </a:extLst>
            </p:cNvPr>
            <p:cNvSpPr txBox="1"/>
            <p:nvPr/>
          </p:nvSpPr>
          <p:spPr>
            <a:xfrm>
              <a:off x="2412568" y="1366285"/>
              <a:ext cx="2858915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nearby GPS Temperature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A214D0-C259-6248-9EC0-B9961988A793}"/>
                </a:ext>
              </a:extLst>
            </p:cNvPr>
            <p:cNvSpPr txBox="1"/>
            <p:nvPr/>
          </p:nvSpPr>
          <p:spPr>
            <a:xfrm>
              <a:off x="3454050" y="2829968"/>
              <a:ext cx="775954" cy="504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 </a:t>
              </a:r>
              <a:r>
                <a:rPr lang="en-US" sz="2800" dirty="0" err="1"/>
                <a:t>cpt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75279" y="1200361"/>
            <a:ext cx="3675523" cy="4745653"/>
            <a:chOff x="5934455" y="814330"/>
            <a:chExt cx="3675523" cy="47456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6319A2-F32E-7945-B560-FF00BE704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4455" y="1257064"/>
              <a:ext cx="3675523" cy="43029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6CFD3C-76BF-0948-BD3B-6F26AFEC28D8}"/>
                </a:ext>
              </a:extLst>
            </p:cNvPr>
            <p:cNvSpPr txBox="1"/>
            <p:nvPr/>
          </p:nvSpPr>
          <p:spPr>
            <a:xfrm>
              <a:off x="6479638" y="814330"/>
              <a:ext cx="3036276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SAGE III H</a:t>
              </a:r>
              <a:r>
                <a:rPr lang="en-US" sz="2000" baseline="-25000" dirty="0"/>
                <a:t>2</a:t>
              </a:r>
              <a:r>
                <a:rPr lang="en-US" sz="2000" dirty="0"/>
                <a:t>O and analysis temperature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0D6C0A-58BD-3A49-ADCC-69E949DAE68D}"/>
                </a:ext>
              </a:extLst>
            </p:cNvPr>
            <p:cNvSpPr txBox="1"/>
            <p:nvPr/>
          </p:nvSpPr>
          <p:spPr>
            <a:xfrm>
              <a:off x="8238166" y="1991706"/>
              <a:ext cx="107651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analysis</a:t>
              </a:r>
            </a:p>
            <a:p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Temp.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469348E-AE4F-5141-8C9C-C6C428E127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4754" y="2398446"/>
              <a:ext cx="611120" cy="228973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0DD806-9642-F94A-954C-CE956C6E18F0}"/>
                </a:ext>
              </a:extLst>
            </p:cNvPr>
            <p:cNvSpPr txBox="1"/>
            <p:nvPr/>
          </p:nvSpPr>
          <p:spPr>
            <a:xfrm>
              <a:off x="6796765" y="3902859"/>
              <a:ext cx="12314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96CA7"/>
                  </a:solidFill>
                </a:rPr>
                <a:t>H</a:t>
              </a:r>
              <a:r>
                <a:rPr lang="en-US" sz="2400" baseline="-25000" dirty="0">
                  <a:solidFill>
                    <a:srgbClr val="296CA7"/>
                  </a:solidFill>
                </a:rPr>
                <a:t>2</a:t>
              </a:r>
              <a:r>
                <a:rPr lang="en-US" sz="2400" dirty="0">
                  <a:solidFill>
                    <a:srgbClr val="296CA7"/>
                  </a:solidFill>
                </a:rPr>
                <a:t>O min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6593435-AE15-7645-85E9-72FD9BF5BC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77800" y="3269444"/>
              <a:ext cx="350302" cy="572023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03385" y="2164896"/>
            <a:ext cx="1805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Example: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single profile 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in Aug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51386" y="2889232"/>
            <a:ext cx="25067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In the future we will</a:t>
            </a:r>
          </a:p>
          <a:p>
            <a:pPr algn="ctr"/>
            <a:r>
              <a:rPr lang="en-US" sz="2200" dirty="0"/>
              <a:t>use high vertical </a:t>
            </a:r>
          </a:p>
          <a:p>
            <a:pPr algn="ctr"/>
            <a:r>
              <a:rPr lang="en-US" sz="2200" dirty="0"/>
              <a:t>resolution T(z) from GPS</a:t>
            </a:r>
          </a:p>
        </p:txBody>
      </p:sp>
      <p:cxnSp>
        <p:nvCxnSpPr>
          <p:cNvPr id="16" name="Straight Arrow Connector 15"/>
          <p:cNvCxnSpPr>
            <a:cxnSpLocks/>
            <a:stCxn id="9" idx="1"/>
          </p:cNvCxnSpPr>
          <p:nvPr/>
        </p:nvCxnSpPr>
        <p:spPr>
          <a:xfrm flipH="1" flipV="1">
            <a:off x="8610600" y="3559545"/>
            <a:ext cx="940786" cy="52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701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820A-934E-3B4C-BD5E-7038A318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544" y="250492"/>
            <a:ext cx="7851553" cy="505326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+mn-lt"/>
              </a:rPr>
              <a:t>SAGE III H</a:t>
            </a:r>
            <a:r>
              <a:rPr lang="en-US" sz="3200" b="1" baseline="-25000" dirty="0">
                <a:latin typeface="+mn-lt"/>
              </a:rPr>
              <a:t>2</a:t>
            </a:r>
            <a:r>
              <a:rPr lang="en-US" sz="3200" b="1" dirty="0">
                <a:latin typeface="+mn-lt"/>
              </a:rPr>
              <a:t>O &amp; </a:t>
            </a:r>
            <a:r>
              <a:rPr lang="en-US" sz="3200" b="1" dirty="0" err="1">
                <a:solidFill>
                  <a:srgbClr val="C00000"/>
                </a:solidFill>
                <a:latin typeface="+mn-lt"/>
              </a:rPr>
              <a:t>Q</a:t>
            </a:r>
            <a:r>
              <a:rPr lang="en-US" sz="3200" b="1" baseline="-25000" dirty="0" err="1">
                <a:solidFill>
                  <a:srgbClr val="C00000"/>
                </a:solidFill>
                <a:latin typeface="+mn-lt"/>
              </a:rPr>
              <a:t>sat</a:t>
            </a:r>
            <a:r>
              <a:rPr lang="en-US" sz="3200" b="1" baseline="-25000" dirty="0">
                <a:solidFill>
                  <a:srgbClr val="C00000"/>
                </a:solidFill>
                <a:latin typeface="+mn-lt"/>
              </a:rPr>
              <a:t>   		     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(winter/summer)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029DF-A916-FA45-9814-065033B6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15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8ECC5A-8354-184D-9BD9-CD7E3B78C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32" y="944329"/>
            <a:ext cx="4371139" cy="47463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5A223B-0057-9D4E-80E0-BE42AE991AEB}"/>
              </a:ext>
            </a:extLst>
          </p:cNvPr>
          <p:cNvSpPr txBox="1"/>
          <p:nvPr/>
        </p:nvSpPr>
        <p:spPr>
          <a:xfrm>
            <a:off x="1484202" y="923925"/>
            <a:ext cx="3424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(10S-10N)      201801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2E0348-AE25-B148-A5B0-7BC104D16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01" y="1049136"/>
            <a:ext cx="4211381" cy="46399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43659A-2204-0242-98E5-15587805803C}"/>
              </a:ext>
            </a:extLst>
          </p:cNvPr>
          <p:cNvSpPr txBox="1"/>
          <p:nvPr/>
        </p:nvSpPr>
        <p:spPr>
          <a:xfrm>
            <a:off x="6292824" y="938658"/>
            <a:ext cx="3152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96CA7"/>
                </a:solidFill>
              </a:rPr>
              <a:t>H</a:t>
            </a:r>
            <a:r>
              <a:rPr lang="en-US" sz="2400" baseline="-25000" dirty="0">
                <a:solidFill>
                  <a:srgbClr val="296CA7"/>
                </a:solidFill>
              </a:rPr>
              <a:t>2</a:t>
            </a:r>
            <a:r>
              <a:rPr lang="en-US" sz="2400" dirty="0">
                <a:solidFill>
                  <a:srgbClr val="296CA7"/>
                </a:solidFill>
              </a:rPr>
              <a:t>O (25S-0)       201808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AEC810-84AA-E44B-9F02-757A83D1EA72}"/>
              </a:ext>
            </a:extLst>
          </p:cNvPr>
          <p:cNvSpPr txBox="1"/>
          <p:nvPr/>
        </p:nvSpPr>
        <p:spPr>
          <a:xfrm>
            <a:off x="2516099" y="5914805"/>
            <a:ext cx="44981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 few examples of very low H</a:t>
            </a:r>
            <a:r>
              <a:rPr lang="en-US" sz="2600" baseline="-25000" dirty="0"/>
              <a:t>2</a:t>
            </a:r>
            <a:r>
              <a:rPr lang="en-US" sz="2600" dirty="0"/>
              <a:t>O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FDBBE4-B16F-F446-A7D8-897046FA4BB7}"/>
              </a:ext>
            </a:extLst>
          </p:cNvPr>
          <p:cNvCxnSpPr>
            <a:cxnSpLocks/>
          </p:cNvCxnSpPr>
          <p:nvPr/>
        </p:nvCxnSpPr>
        <p:spPr>
          <a:xfrm flipH="1" flipV="1">
            <a:off x="2250831" y="4056185"/>
            <a:ext cx="1330976" cy="1739113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3348C0-1CA4-D749-AC75-DB14FEB82EB3}"/>
              </a:ext>
            </a:extLst>
          </p:cNvPr>
          <p:cNvCxnSpPr>
            <a:cxnSpLocks/>
          </p:cNvCxnSpPr>
          <p:nvPr/>
        </p:nvCxnSpPr>
        <p:spPr>
          <a:xfrm flipV="1">
            <a:off x="5534501" y="3892062"/>
            <a:ext cx="1569684" cy="2022743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6476664-2C77-F347-8A12-F31AB44B3F0F}"/>
              </a:ext>
            </a:extLst>
          </p:cNvPr>
          <p:cNvSpPr txBox="1"/>
          <p:nvPr/>
        </p:nvSpPr>
        <p:spPr>
          <a:xfrm>
            <a:off x="9592255" y="2552807"/>
            <a:ext cx="2447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95C24"/>
                </a:solidFill>
              </a:rPr>
              <a:t>Q</a:t>
            </a:r>
            <a:r>
              <a:rPr lang="en-US" sz="2400" baseline="-25000" dirty="0" err="1">
                <a:solidFill>
                  <a:srgbClr val="F95C24"/>
                </a:solidFill>
              </a:rPr>
              <a:t>sat</a:t>
            </a:r>
            <a:r>
              <a:rPr lang="en-US" sz="2400" dirty="0">
                <a:solidFill>
                  <a:srgbClr val="F95C24"/>
                </a:solidFill>
              </a:rPr>
              <a:t> is based on analysis </a:t>
            </a:r>
          </a:p>
          <a:p>
            <a:pPr algn="ctr"/>
            <a:r>
              <a:rPr lang="en-US" sz="2400" dirty="0">
                <a:solidFill>
                  <a:srgbClr val="F95C24"/>
                </a:solidFill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2921133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820A-934E-3B4C-BD5E-7038A318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64" y="212791"/>
            <a:ext cx="8228183" cy="58490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SAGE III H</a:t>
            </a:r>
            <a:r>
              <a:rPr lang="en-US" sz="3200" b="1" baseline="-25000" dirty="0">
                <a:latin typeface="+mn-lt"/>
              </a:rPr>
              <a:t>2</a:t>
            </a:r>
            <a:r>
              <a:rPr lang="en-US" sz="3200" b="1" dirty="0">
                <a:latin typeface="+mn-lt"/>
              </a:rPr>
              <a:t>O </a:t>
            </a:r>
            <a:r>
              <a:rPr lang="en-US" sz="3200" b="1" i="1" dirty="0">
                <a:latin typeface="+mn-lt"/>
              </a:rPr>
              <a:t>vs</a:t>
            </a:r>
            <a:r>
              <a:rPr lang="en-US" sz="3200" b="1" dirty="0">
                <a:latin typeface="+mn-lt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+mn-lt"/>
              </a:rPr>
              <a:t>Q</a:t>
            </a:r>
            <a:r>
              <a:rPr lang="en-US" sz="3200" b="1" baseline="-25000" dirty="0" err="1">
                <a:solidFill>
                  <a:srgbClr val="C00000"/>
                </a:solidFill>
                <a:latin typeface="+mn-lt"/>
              </a:rPr>
              <a:t>sat</a:t>
            </a:r>
            <a:r>
              <a:rPr lang="en-US" sz="3200" b="1" dirty="0">
                <a:latin typeface="+mn-lt"/>
              </a:rPr>
              <a:t>				10S-10N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029DF-A916-FA45-9814-065033B6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A685F-6277-9A45-BC40-CCAA8C2EA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312" y="1568423"/>
            <a:ext cx="4419388" cy="3998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475A0-C440-0147-9A10-5C2FCF867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221" y="1535161"/>
            <a:ext cx="4515853" cy="4067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9B433B-A39A-6244-9217-82B8EFECADE7}"/>
              </a:ext>
            </a:extLst>
          </p:cNvPr>
          <p:cNvSpPr txBox="1"/>
          <p:nvPr/>
        </p:nvSpPr>
        <p:spPr>
          <a:xfrm>
            <a:off x="1964664" y="1376520"/>
            <a:ext cx="33182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dirty="0">
                <a:solidFill>
                  <a:srgbClr val="296CA7"/>
                </a:solidFill>
              </a:rPr>
              <a:t> </a:t>
            </a:r>
            <a:r>
              <a:rPr lang="en-US" sz="2400" i="1" dirty="0">
                <a:solidFill>
                  <a:srgbClr val="296CA7"/>
                </a:solidFill>
              </a:rPr>
              <a:t>vs</a:t>
            </a:r>
            <a:r>
              <a:rPr lang="en-US" sz="2400" dirty="0">
                <a:solidFill>
                  <a:srgbClr val="296CA7"/>
                </a:solidFill>
              </a:rPr>
              <a:t>. </a:t>
            </a:r>
            <a:r>
              <a:rPr lang="en-US" sz="2400" dirty="0" err="1">
                <a:solidFill>
                  <a:srgbClr val="296CA7"/>
                </a:solidFill>
              </a:rPr>
              <a:t>Q</a:t>
            </a:r>
            <a:r>
              <a:rPr lang="en-US" sz="2400" baseline="-25000" dirty="0" err="1">
                <a:solidFill>
                  <a:srgbClr val="296CA7"/>
                </a:solidFill>
              </a:rPr>
              <a:t>sat</a:t>
            </a:r>
            <a:endParaRPr lang="en-US" sz="2400" dirty="0">
              <a:solidFill>
                <a:srgbClr val="296CA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1F5A72-68C0-9A47-B367-F6522642692D}"/>
              </a:ext>
            </a:extLst>
          </p:cNvPr>
          <p:cNvSpPr txBox="1"/>
          <p:nvPr/>
        </p:nvSpPr>
        <p:spPr>
          <a:xfrm>
            <a:off x="6898723" y="1341042"/>
            <a:ext cx="3300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i="1" dirty="0">
                <a:solidFill>
                  <a:srgbClr val="C00000"/>
                </a:solidFill>
              </a:rPr>
              <a:t>vs</a:t>
            </a:r>
            <a:r>
              <a:rPr lang="en-US" sz="2400" dirty="0">
                <a:solidFill>
                  <a:srgbClr val="C00000"/>
                </a:solidFill>
              </a:rPr>
              <a:t>. </a:t>
            </a:r>
            <a:r>
              <a:rPr lang="en-US" sz="2400" dirty="0" err="1">
                <a:solidFill>
                  <a:srgbClr val="C00000"/>
                </a:solidFill>
              </a:rPr>
              <a:t>Q</a:t>
            </a:r>
            <a:r>
              <a:rPr lang="en-US" sz="2400" baseline="-25000" dirty="0" err="1">
                <a:solidFill>
                  <a:srgbClr val="C00000"/>
                </a:solidFill>
              </a:rPr>
              <a:t>sat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7CE9EE-DA6A-9D4D-AB47-BB1485D770F0}"/>
              </a:ext>
            </a:extLst>
          </p:cNvPr>
          <p:cNvSpPr txBox="1"/>
          <p:nvPr/>
        </p:nvSpPr>
        <p:spPr>
          <a:xfrm>
            <a:off x="4741065" y="5499390"/>
            <a:ext cx="2480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few anomalously</a:t>
            </a:r>
          </a:p>
          <a:p>
            <a:pPr algn="ctr"/>
            <a:r>
              <a:rPr lang="en-US" sz="2000" dirty="0"/>
              <a:t>low H</a:t>
            </a:r>
            <a:r>
              <a:rPr lang="en-US" sz="2000" baseline="-25000" dirty="0"/>
              <a:t>2</a:t>
            </a:r>
            <a:r>
              <a:rPr lang="en-US" sz="2000" dirty="0"/>
              <a:t>O values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E75FCE-80DD-0C41-9B90-A621CCA9AF52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5981427" y="4556322"/>
            <a:ext cx="1443028" cy="94306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CE9519E-7D44-4449-B0BF-63C0363E1867}"/>
              </a:ext>
            </a:extLst>
          </p:cNvPr>
          <p:cNvSpPr txBox="1"/>
          <p:nvPr/>
        </p:nvSpPr>
        <p:spPr>
          <a:xfrm>
            <a:off x="8487352" y="5745611"/>
            <a:ext cx="279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96CA7"/>
                </a:solidFill>
              </a:rPr>
              <a:t>Color =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F060DC-64B6-6049-A74C-12CC3FB3CE2A}"/>
              </a:ext>
            </a:extLst>
          </p:cNvPr>
          <p:cNvSpPr txBox="1"/>
          <p:nvPr/>
        </p:nvSpPr>
        <p:spPr>
          <a:xfrm>
            <a:off x="2269100" y="946455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96CA7"/>
                </a:solidFill>
              </a:rPr>
              <a:t>Summer  (Aug2017)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7583F6-2924-F841-987D-0403961E55D3}"/>
              </a:ext>
            </a:extLst>
          </p:cNvPr>
          <p:cNvSpPr txBox="1"/>
          <p:nvPr/>
        </p:nvSpPr>
        <p:spPr>
          <a:xfrm>
            <a:off x="7358369" y="969235"/>
            <a:ext cx="2579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Winter   (Jan2018) 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2928395" y="1888504"/>
            <a:ext cx="2224519" cy="310392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047749" y="390999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1:1 line = </a:t>
            </a:r>
          </a:p>
          <a:p>
            <a:r>
              <a:rPr lang="en-US" dirty="0"/>
              <a:t>100% RH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9142419" y="3317985"/>
            <a:ext cx="314036" cy="517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14101" y="2290275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&lt; 100% RH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28C47-A158-CF48-9B8C-0957394D2997}"/>
              </a:ext>
            </a:extLst>
          </p:cNvPr>
          <p:cNvSpPr/>
          <p:nvPr/>
        </p:nvSpPr>
        <p:spPr>
          <a:xfrm>
            <a:off x="59793" y="5782864"/>
            <a:ext cx="18822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(12.5-19.5 km)</a:t>
            </a:r>
            <a:endParaRPr lang="en-US" sz="22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7F1D42-52B7-044D-8ED3-6C8B8C69BAC4}"/>
              </a:ext>
            </a:extLst>
          </p:cNvPr>
          <p:cNvCxnSpPr>
            <a:cxnSpLocks/>
          </p:cNvCxnSpPr>
          <p:nvPr/>
        </p:nvCxnSpPr>
        <p:spPr>
          <a:xfrm>
            <a:off x="1840664" y="2081463"/>
            <a:ext cx="1412355" cy="718250"/>
          </a:xfrm>
          <a:prstGeom prst="straightConnector1">
            <a:avLst/>
          </a:prstGeom>
          <a:ln w="12700">
            <a:solidFill>
              <a:srgbClr val="296C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D252BEF-DC8D-FF44-9864-6CC916C061E9}"/>
              </a:ext>
            </a:extLst>
          </p:cNvPr>
          <p:cNvSpPr txBox="1"/>
          <p:nvPr/>
        </p:nvSpPr>
        <p:spPr>
          <a:xfrm>
            <a:off x="592052" y="1584763"/>
            <a:ext cx="1248612" cy="70788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above</a:t>
            </a:r>
          </a:p>
          <a:p>
            <a:pPr algn="ctr"/>
            <a:r>
              <a:rPr lang="en-US" sz="2000" dirty="0"/>
              <a:t>cold point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C25EEC-DD96-B14C-9FCD-AF3E629AE5A2}"/>
              </a:ext>
            </a:extLst>
          </p:cNvPr>
          <p:cNvCxnSpPr>
            <a:cxnSpLocks/>
          </p:cNvCxnSpPr>
          <p:nvPr/>
        </p:nvCxnSpPr>
        <p:spPr>
          <a:xfrm flipV="1">
            <a:off x="7761096" y="1841012"/>
            <a:ext cx="2307850" cy="31514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229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820A-934E-3B4C-BD5E-7038A318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64" y="212791"/>
            <a:ext cx="8228183" cy="58490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SAGE III H</a:t>
            </a:r>
            <a:r>
              <a:rPr lang="en-US" sz="3200" b="1" baseline="-25000" dirty="0">
                <a:latin typeface="+mn-lt"/>
              </a:rPr>
              <a:t>2</a:t>
            </a:r>
            <a:r>
              <a:rPr lang="en-US" sz="3200" b="1" dirty="0">
                <a:latin typeface="+mn-lt"/>
              </a:rPr>
              <a:t>O </a:t>
            </a:r>
            <a:r>
              <a:rPr lang="en-US" sz="3200" b="1" i="1" dirty="0">
                <a:latin typeface="+mn-lt"/>
              </a:rPr>
              <a:t>vs</a:t>
            </a:r>
            <a:r>
              <a:rPr lang="en-US" sz="3200" b="1" dirty="0">
                <a:latin typeface="+mn-lt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+mn-lt"/>
              </a:rPr>
              <a:t>Q</a:t>
            </a:r>
            <a:r>
              <a:rPr lang="en-US" sz="3200" b="1" baseline="-25000" dirty="0" err="1">
                <a:solidFill>
                  <a:srgbClr val="C00000"/>
                </a:solidFill>
                <a:latin typeface="+mn-lt"/>
              </a:rPr>
              <a:t>sat</a:t>
            </a:r>
            <a:r>
              <a:rPr lang="en-US" sz="3200" b="1" dirty="0">
                <a:latin typeface="+mn-lt"/>
              </a:rPr>
              <a:t>				10S-10N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029DF-A916-FA45-9814-065033B6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F060DC-64B6-6049-A74C-12CC3FB3CE2A}"/>
              </a:ext>
            </a:extLst>
          </p:cNvPr>
          <p:cNvSpPr txBox="1"/>
          <p:nvPr/>
        </p:nvSpPr>
        <p:spPr>
          <a:xfrm>
            <a:off x="2269100" y="946455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96CA7"/>
                </a:solidFill>
              </a:rPr>
              <a:t>Summer  (Aug2017)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7583F6-2924-F841-987D-0403961E55D3}"/>
              </a:ext>
            </a:extLst>
          </p:cNvPr>
          <p:cNvSpPr txBox="1"/>
          <p:nvPr/>
        </p:nvSpPr>
        <p:spPr>
          <a:xfrm>
            <a:off x="7358369" y="969235"/>
            <a:ext cx="2579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Winter   (Jan2018)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28C47-A158-CF48-9B8C-0957394D2997}"/>
              </a:ext>
            </a:extLst>
          </p:cNvPr>
          <p:cNvSpPr/>
          <p:nvPr/>
        </p:nvSpPr>
        <p:spPr>
          <a:xfrm>
            <a:off x="59793" y="5782864"/>
            <a:ext cx="18822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(12.5-19.5 km)</a:t>
            </a:r>
            <a:endParaRPr lang="en-US" sz="2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9543E-AC39-2145-809A-99D953A65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566" y="1588374"/>
            <a:ext cx="4388800" cy="40007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E3774A7-507E-A54D-AD02-86AB7DCC156C}"/>
              </a:ext>
            </a:extLst>
          </p:cNvPr>
          <p:cNvSpPr txBox="1"/>
          <p:nvPr/>
        </p:nvSpPr>
        <p:spPr>
          <a:xfrm>
            <a:off x="1964664" y="1376520"/>
            <a:ext cx="33182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dirty="0">
                <a:solidFill>
                  <a:srgbClr val="296CA7"/>
                </a:solidFill>
              </a:rPr>
              <a:t> </a:t>
            </a:r>
            <a:r>
              <a:rPr lang="en-US" sz="2400" i="1" dirty="0">
                <a:solidFill>
                  <a:srgbClr val="296CA7"/>
                </a:solidFill>
              </a:rPr>
              <a:t>vs</a:t>
            </a:r>
            <a:r>
              <a:rPr lang="en-US" sz="2400" dirty="0">
                <a:solidFill>
                  <a:srgbClr val="296CA7"/>
                </a:solidFill>
              </a:rPr>
              <a:t>. </a:t>
            </a:r>
            <a:r>
              <a:rPr lang="en-US" sz="2400" dirty="0" err="1">
                <a:solidFill>
                  <a:srgbClr val="296CA7"/>
                </a:solidFill>
              </a:rPr>
              <a:t>Q</a:t>
            </a:r>
            <a:r>
              <a:rPr lang="en-US" sz="2400" baseline="-25000" dirty="0" err="1">
                <a:solidFill>
                  <a:srgbClr val="296CA7"/>
                </a:solidFill>
              </a:rPr>
              <a:t>sat</a:t>
            </a:r>
            <a:endParaRPr lang="en-US" sz="2400" dirty="0">
              <a:solidFill>
                <a:srgbClr val="296CA7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F10784-9F78-1B4E-A739-A9B61CF136ED}"/>
              </a:ext>
            </a:extLst>
          </p:cNvPr>
          <p:cNvCxnSpPr>
            <a:cxnSpLocks/>
          </p:cNvCxnSpPr>
          <p:nvPr/>
        </p:nvCxnSpPr>
        <p:spPr>
          <a:xfrm flipV="1">
            <a:off x="2933700" y="1879600"/>
            <a:ext cx="2298700" cy="31496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B73E2F-85DB-BB4F-8999-D8F992888AC6}"/>
              </a:ext>
            </a:extLst>
          </p:cNvPr>
          <p:cNvCxnSpPr>
            <a:cxnSpLocks/>
          </p:cNvCxnSpPr>
          <p:nvPr/>
        </p:nvCxnSpPr>
        <p:spPr>
          <a:xfrm>
            <a:off x="1840664" y="2081463"/>
            <a:ext cx="1412355" cy="718250"/>
          </a:xfrm>
          <a:prstGeom prst="straightConnector1">
            <a:avLst/>
          </a:prstGeom>
          <a:ln w="12700">
            <a:solidFill>
              <a:srgbClr val="296C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95DB5B9-96E6-1B4F-BAE0-3D6DB3A271A7}"/>
              </a:ext>
            </a:extLst>
          </p:cNvPr>
          <p:cNvSpPr txBox="1"/>
          <p:nvPr/>
        </p:nvSpPr>
        <p:spPr>
          <a:xfrm>
            <a:off x="592052" y="1584763"/>
            <a:ext cx="1248612" cy="70788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above</a:t>
            </a:r>
          </a:p>
          <a:p>
            <a:pPr algn="ctr"/>
            <a:r>
              <a:rPr lang="en-US" sz="2000" dirty="0"/>
              <a:t>cold point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26585C-EB53-3F43-8C64-A9F26FBB2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14" y="1538758"/>
            <a:ext cx="4395643" cy="40397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1CC2604-E5FC-2A42-9FE0-483EE1F965ED}"/>
              </a:ext>
            </a:extLst>
          </p:cNvPr>
          <p:cNvSpPr txBox="1"/>
          <p:nvPr/>
        </p:nvSpPr>
        <p:spPr>
          <a:xfrm>
            <a:off x="6898723" y="1341042"/>
            <a:ext cx="3300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i="1" dirty="0">
                <a:solidFill>
                  <a:srgbClr val="C00000"/>
                </a:solidFill>
              </a:rPr>
              <a:t>vs</a:t>
            </a:r>
            <a:r>
              <a:rPr lang="en-US" sz="2400" dirty="0">
                <a:solidFill>
                  <a:srgbClr val="C00000"/>
                </a:solidFill>
              </a:rPr>
              <a:t>. </a:t>
            </a:r>
            <a:r>
              <a:rPr lang="en-US" sz="2400" dirty="0" err="1">
                <a:solidFill>
                  <a:srgbClr val="C00000"/>
                </a:solidFill>
              </a:rPr>
              <a:t>Q</a:t>
            </a:r>
            <a:r>
              <a:rPr lang="en-US" sz="2400" baseline="-25000" dirty="0" err="1">
                <a:solidFill>
                  <a:srgbClr val="C00000"/>
                </a:solidFill>
              </a:rPr>
              <a:t>sat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A6A593-F734-B94D-89F9-9EDCA36A63D2}"/>
              </a:ext>
            </a:extLst>
          </p:cNvPr>
          <p:cNvCxnSpPr>
            <a:cxnSpLocks/>
          </p:cNvCxnSpPr>
          <p:nvPr/>
        </p:nvCxnSpPr>
        <p:spPr>
          <a:xfrm flipV="1">
            <a:off x="7829550" y="1840375"/>
            <a:ext cx="2298298" cy="312532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B96FFDE-93DC-5247-9407-045462F15DFC}"/>
              </a:ext>
            </a:extLst>
          </p:cNvPr>
          <p:cNvSpPr txBox="1"/>
          <p:nvPr/>
        </p:nvSpPr>
        <p:spPr>
          <a:xfrm>
            <a:off x="9372603" y="5645042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Color =Altitude</a:t>
            </a:r>
          </a:p>
        </p:txBody>
      </p:sp>
    </p:spTree>
    <p:extLst>
      <p:ext uri="{BB962C8B-B14F-4D97-AF65-F5344CB8AC3E}">
        <p14:creationId xmlns:p14="http://schemas.microsoft.com/office/powerpoint/2010/main" val="1333022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6690C-CE7A-0243-BDF5-979AAA29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271" y="302821"/>
            <a:ext cx="7162800" cy="60564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42A3-F440-8A4C-872E-1F8854A08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440" y="908463"/>
            <a:ext cx="8610463" cy="5068978"/>
          </a:xfrm>
          <a:solidFill>
            <a:srgbClr val="F7FDE9"/>
          </a:solidFill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Overall </a:t>
            </a:r>
            <a:r>
              <a:rPr lang="en-US" sz="2400" b="1" dirty="0">
                <a:solidFill>
                  <a:srgbClr val="C00000"/>
                </a:solidFill>
              </a:rPr>
              <a:t>SAGE III-ISS </a:t>
            </a:r>
            <a:r>
              <a:rPr lang="en-US" sz="2400" dirty="0"/>
              <a:t>water vapor shows reasonable geophysical behavior. Good initial comparisons to </a:t>
            </a:r>
            <a:r>
              <a:rPr lang="en-US" sz="2400" b="1" dirty="0">
                <a:solidFill>
                  <a:srgbClr val="296CA7"/>
                </a:solidFill>
              </a:rPr>
              <a:t>MLS</a:t>
            </a:r>
            <a:r>
              <a:rPr lang="en-US" sz="2400" dirty="0"/>
              <a:t> and </a:t>
            </a:r>
            <a:r>
              <a:rPr lang="en-US" sz="2400" b="1" dirty="0"/>
              <a:t>ACE-FTS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Tape recorder signal is evident in </a:t>
            </a:r>
            <a:r>
              <a:rPr lang="en-US" sz="2400" b="1" dirty="0">
                <a:solidFill>
                  <a:srgbClr val="C00000"/>
                </a:solidFill>
              </a:rPr>
              <a:t>SAGE III-ISS </a:t>
            </a:r>
            <a:r>
              <a:rPr lang="en-US" sz="2400" dirty="0"/>
              <a:t>water vapor, consistent with </a:t>
            </a:r>
            <a:r>
              <a:rPr lang="en-US" sz="2400" b="1" dirty="0">
                <a:solidFill>
                  <a:srgbClr val="296CA7"/>
                </a:solidFill>
              </a:rPr>
              <a:t>MLS</a:t>
            </a:r>
            <a:r>
              <a:rPr lang="en-US" sz="2400" dirty="0"/>
              <a:t> &amp; </a:t>
            </a:r>
            <a:r>
              <a:rPr lang="en-US" sz="2400" b="1" dirty="0"/>
              <a:t>ACE-FTS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Seasonal structure in the LS is consistent with </a:t>
            </a:r>
            <a:r>
              <a:rPr lang="en-US" sz="2400" b="1" dirty="0">
                <a:solidFill>
                  <a:srgbClr val="296CA7"/>
                </a:solidFill>
              </a:rPr>
              <a:t>MLS</a:t>
            </a:r>
            <a:r>
              <a:rPr lang="en-US" sz="2400" dirty="0"/>
              <a:t> both in NH summer and winter. Future goal is to explore detailed vertical structure with </a:t>
            </a:r>
            <a:r>
              <a:rPr lang="en-US" sz="2400" b="1" dirty="0">
                <a:solidFill>
                  <a:srgbClr val="C00000"/>
                </a:solidFill>
              </a:rPr>
              <a:t>SAGE III-ISS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>
                <a:solidFill>
                  <a:srgbClr val="C00000"/>
                </a:solidFill>
              </a:rPr>
              <a:t>SAGE III-ISS </a:t>
            </a:r>
            <a:r>
              <a:rPr lang="en-US" sz="2400" dirty="0"/>
              <a:t>water vapor captures vertical structure of cold point tropopause. Ongoing work to evaluate and quantify H</a:t>
            </a:r>
            <a:r>
              <a:rPr lang="en-US" sz="2400" baseline="-25000" dirty="0"/>
              <a:t>2</a:t>
            </a:r>
            <a:r>
              <a:rPr lang="en-US" sz="2400" dirty="0"/>
              <a:t>O </a:t>
            </a:r>
            <a:r>
              <a:rPr lang="en-US" sz="2400" i="1" dirty="0"/>
              <a:t>vs.</a:t>
            </a:r>
            <a:r>
              <a:rPr lang="en-US" sz="2400" dirty="0"/>
              <a:t> </a:t>
            </a:r>
            <a:r>
              <a:rPr lang="en-US" sz="2400" dirty="0" err="1"/>
              <a:t>Q</a:t>
            </a:r>
            <a:r>
              <a:rPr lang="en-US" sz="2400" baseline="-25000" dirty="0" err="1"/>
              <a:t>sat</a:t>
            </a:r>
            <a:r>
              <a:rPr lang="en-US" sz="2400" dirty="0"/>
              <a:t>.  </a:t>
            </a:r>
            <a:endParaRPr lang="en-US" sz="2400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4B6D8-A57E-D047-8CA2-A1062E36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D91F3-2579-2347-BD81-4ED7CA124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26" y="4813546"/>
            <a:ext cx="1217913" cy="1315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40483F-919B-954D-9A78-83D4B0023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536" y="1095825"/>
            <a:ext cx="1002406" cy="13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32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820A-934E-3B4C-BD5E-7038A318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84901"/>
          </a:xfrm>
        </p:spPr>
        <p:txBody>
          <a:bodyPr>
            <a:normAutofit/>
          </a:bodyPr>
          <a:lstStyle/>
          <a:p>
            <a:r>
              <a:rPr lang="en-US" sz="3500" dirty="0">
                <a:latin typeface="+mn-lt"/>
              </a:rPr>
              <a:t>SAGE III </a:t>
            </a:r>
            <a:r>
              <a:rPr lang="en-US" sz="3500" dirty="0">
                <a:solidFill>
                  <a:srgbClr val="C00000"/>
                </a:solidFill>
                <a:latin typeface="+mn-lt"/>
              </a:rPr>
              <a:t>H</a:t>
            </a:r>
            <a:r>
              <a:rPr lang="en-US" sz="3500" baseline="-25000" dirty="0">
                <a:solidFill>
                  <a:srgbClr val="C00000"/>
                </a:solidFill>
                <a:latin typeface="+mn-lt"/>
              </a:rPr>
              <a:t>2</a:t>
            </a:r>
            <a:r>
              <a:rPr lang="en-US" sz="3500" dirty="0">
                <a:solidFill>
                  <a:srgbClr val="C00000"/>
                </a:solidFill>
                <a:latin typeface="+mn-lt"/>
              </a:rPr>
              <a:t>O</a:t>
            </a:r>
            <a:r>
              <a:rPr lang="en-US" sz="3500" dirty="0">
                <a:latin typeface="+mn-lt"/>
              </a:rPr>
              <a:t> </a:t>
            </a:r>
            <a:r>
              <a:rPr lang="en-US" sz="3500" i="1" dirty="0">
                <a:latin typeface="+mn-lt"/>
              </a:rPr>
              <a:t>vs</a:t>
            </a:r>
            <a:r>
              <a:rPr lang="en-US" sz="3500" dirty="0">
                <a:latin typeface="+mn-lt"/>
              </a:rPr>
              <a:t>. </a:t>
            </a:r>
            <a:r>
              <a:rPr lang="en-US" sz="3500" dirty="0" err="1">
                <a:solidFill>
                  <a:srgbClr val="296CA7"/>
                </a:solidFill>
                <a:latin typeface="+mn-lt"/>
              </a:rPr>
              <a:t>Qsat</a:t>
            </a:r>
            <a:r>
              <a:rPr lang="en-US" sz="35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500" dirty="0">
                <a:latin typeface="+mn-lt"/>
              </a:rPr>
              <a:t> 				10S-10N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029DF-A916-FA45-9814-065033B6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F9703-F039-B042-887C-226C9596C978}"/>
              </a:ext>
            </a:extLst>
          </p:cNvPr>
          <p:cNvSpPr txBox="1"/>
          <p:nvPr/>
        </p:nvSpPr>
        <p:spPr>
          <a:xfrm>
            <a:off x="9240410" y="1584809"/>
            <a:ext cx="26387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Dry at 18 km</a:t>
            </a:r>
          </a:p>
          <a:p>
            <a:r>
              <a:rPr lang="en-US" sz="2600" dirty="0"/>
              <a:t>(summer/winter)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6C3B2-BA31-D747-ACF4-726AA8E37EB1}"/>
              </a:ext>
            </a:extLst>
          </p:cNvPr>
          <p:cNvSpPr txBox="1"/>
          <p:nvPr/>
        </p:nvSpPr>
        <p:spPr>
          <a:xfrm>
            <a:off x="9276508" y="4017632"/>
            <a:ext cx="2638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Humid at 16.5 km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6F07F-00C7-FE4F-A91E-85728B128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77" y="860228"/>
            <a:ext cx="7882373" cy="2719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77ABDB-6D83-A64F-B012-42FB93EAC499}"/>
              </a:ext>
            </a:extLst>
          </p:cNvPr>
          <p:cNvSpPr txBox="1"/>
          <p:nvPr/>
        </p:nvSpPr>
        <p:spPr>
          <a:xfrm>
            <a:off x="2514600" y="651107"/>
            <a:ext cx="52938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SAGE III </a:t>
            </a:r>
            <a:r>
              <a:rPr lang="en-US" sz="2400" b="1" dirty="0">
                <a:solidFill>
                  <a:srgbClr val="C00000"/>
                </a:solidFill>
              </a:rPr>
              <a:t>H</a:t>
            </a:r>
            <a:r>
              <a:rPr lang="en-US" sz="2400" b="1" baseline="-25000" dirty="0">
                <a:solidFill>
                  <a:srgbClr val="C00000"/>
                </a:solidFill>
              </a:rPr>
              <a:t>2</a:t>
            </a:r>
            <a:r>
              <a:rPr lang="en-US" sz="2400" b="1" dirty="0">
                <a:solidFill>
                  <a:srgbClr val="C00000"/>
                </a:solidFill>
              </a:rPr>
              <a:t>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rgbClr val="296CA7"/>
                </a:solidFill>
              </a:rPr>
              <a:t>Qsat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18 km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4B35A-F017-2240-B827-5D1292D45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877" y="3818706"/>
            <a:ext cx="7798151" cy="28543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CE2964-14FE-8D4E-A74A-3A77109BA8D9}"/>
              </a:ext>
            </a:extLst>
          </p:cNvPr>
          <p:cNvSpPr txBox="1"/>
          <p:nvPr/>
        </p:nvSpPr>
        <p:spPr>
          <a:xfrm>
            <a:off x="2651912" y="3562441"/>
            <a:ext cx="50974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SAGE III </a:t>
            </a:r>
            <a:r>
              <a:rPr lang="en-US" sz="2400" b="1" dirty="0">
                <a:solidFill>
                  <a:srgbClr val="C00000"/>
                </a:solidFill>
              </a:rPr>
              <a:t>H</a:t>
            </a:r>
            <a:r>
              <a:rPr lang="en-US" sz="2400" b="1" baseline="-25000" dirty="0">
                <a:solidFill>
                  <a:srgbClr val="C00000"/>
                </a:solidFill>
              </a:rPr>
              <a:t>2</a:t>
            </a:r>
            <a:r>
              <a:rPr lang="en-US" sz="2400" b="1" dirty="0">
                <a:solidFill>
                  <a:srgbClr val="C00000"/>
                </a:solidFill>
              </a:rPr>
              <a:t>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rgbClr val="296CA7"/>
                </a:solidFill>
              </a:rPr>
              <a:t>Qsat</a:t>
            </a:r>
            <a:r>
              <a:rPr lang="en-US" sz="2400" b="1" dirty="0">
                <a:solidFill>
                  <a:srgbClr val="296CA7"/>
                </a:solidFill>
              </a:rPr>
              <a:t>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16.5 km</a:t>
            </a:r>
          </a:p>
        </p:txBody>
      </p:sp>
    </p:spTree>
    <p:extLst>
      <p:ext uri="{BB962C8B-B14F-4D97-AF65-F5344CB8AC3E}">
        <p14:creationId xmlns:p14="http://schemas.microsoft.com/office/powerpoint/2010/main" val="370456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4B6D8-A57E-D047-8CA2-A1062E36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55077" y="754344"/>
            <a:ext cx="1029872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Objectives:</a:t>
            </a:r>
          </a:p>
          <a:p>
            <a:endParaRPr lang="en-US" sz="2800" dirty="0"/>
          </a:p>
          <a:p>
            <a:r>
              <a:rPr lang="en-US" sz="2800" dirty="0"/>
              <a:t>Evaluate geophysical variability in SAGE III-ISS H</a:t>
            </a:r>
            <a:r>
              <a:rPr lang="en-US" sz="2800" baseline="-25000" dirty="0"/>
              <a:t>2</a:t>
            </a:r>
            <a:r>
              <a:rPr lang="en-US" sz="2800" dirty="0"/>
              <a:t>O retrievals, </a:t>
            </a:r>
          </a:p>
          <a:p>
            <a:r>
              <a:rPr lang="en-US" sz="2800" dirty="0"/>
              <a:t>with focus on upper troposphere - lower stratosphere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Time average behavior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Tropical tape recorder and summer monsoons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Comparisons with temperatures near the tropical tropopause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31B89F-0C0B-BA4F-8198-4355990B2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174" y="754344"/>
            <a:ext cx="1206656" cy="13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8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820A-934E-3B4C-BD5E-7038A318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382" y="165650"/>
            <a:ext cx="8251718" cy="58490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SAGE III H</a:t>
            </a:r>
            <a:r>
              <a:rPr lang="en-US" sz="3200" baseline="-25000" dirty="0">
                <a:latin typeface="+mn-lt"/>
              </a:rPr>
              <a:t>2</a:t>
            </a:r>
            <a:r>
              <a:rPr lang="en-US" sz="3200" dirty="0">
                <a:latin typeface="+mn-lt"/>
              </a:rPr>
              <a:t>O 			5S-5N (Tropics)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9B5DF-ED10-334A-B753-4E961ADB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83DD0-277F-C846-9F6B-53523F86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3" y="981321"/>
            <a:ext cx="4272214" cy="4841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1BDDA-50A3-4946-B556-126F87F8C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979" y="1043687"/>
            <a:ext cx="4174958" cy="4779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439F31-08F4-1F46-B978-1FE48D254C67}"/>
              </a:ext>
            </a:extLst>
          </p:cNvPr>
          <p:cNvSpPr txBox="1"/>
          <p:nvPr/>
        </p:nvSpPr>
        <p:spPr>
          <a:xfrm>
            <a:off x="5763126" y="969289"/>
            <a:ext cx="3152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6CA7"/>
                </a:solidFill>
              </a:rPr>
              <a:t>H</a:t>
            </a:r>
            <a:r>
              <a:rPr lang="en-US" sz="2400" b="1" baseline="-25000" dirty="0">
                <a:solidFill>
                  <a:srgbClr val="296CA7"/>
                </a:solidFill>
              </a:rPr>
              <a:t>2</a:t>
            </a:r>
            <a:r>
              <a:rPr lang="en-US" sz="2400" b="1" dirty="0">
                <a:solidFill>
                  <a:srgbClr val="296CA7"/>
                </a:solidFill>
              </a:rPr>
              <a:t>O (</a:t>
            </a:r>
            <a:r>
              <a:rPr lang="en-US" sz="2400" b="1" dirty="0" err="1">
                <a:solidFill>
                  <a:srgbClr val="296CA7"/>
                </a:solidFill>
              </a:rPr>
              <a:t>ppmv</a:t>
            </a:r>
            <a:r>
              <a:rPr lang="en-US" sz="2400" b="1" dirty="0">
                <a:solidFill>
                  <a:srgbClr val="296CA7"/>
                </a:solidFill>
              </a:rPr>
              <a:t>)    </a:t>
            </a:r>
            <a:r>
              <a:rPr lang="en-US" sz="2400" b="1" dirty="0">
                <a:solidFill>
                  <a:srgbClr val="FF0000"/>
                </a:solidFill>
              </a:rPr>
              <a:t> Jan2018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3F334-E76E-7047-A1A8-43FC27BBC75F}"/>
              </a:ext>
            </a:extLst>
          </p:cNvPr>
          <p:cNvSpPr txBox="1"/>
          <p:nvPr/>
        </p:nvSpPr>
        <p:spPr>
          <a:xfrm>
            <a:off x="945070" y="946134"/>
            <a:ext cx="32798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6CA7"/>
                </a:solidFill>
              </a:rPr>
              <a:t>H</a:t>
            </a:r>
            <a:r>
              <a:rPr lang="en-US" sz="2400" b="1" baseline="-25000" dirty="0">
                <a:solidFill>
                  <a:srgbClr val="296CA7"/>
                </a:solidFill>
              </a:rPr>
              <a:t>2</a:t>
            </a:r>
            <a:r>
              <a:rPr lang="en-US" sz="2400" b="1" dirty="0">
                <a:solidFill>
                  <a:srgbClr val="296CA7"/>
                </a:solidFill>
              </a:rPr>
              <a:t>O (</a:t>
            </a:r>
            <a:r>
              <a:rPr lang="en-US" sz="2400" b="1" dirty="0" err="1">
                <a:solidFill>
                  <a:srgbClr val="296CA7"/>
                </a:solidFill>
              </a:rPr>
              <a:t>ppmv</a:t>
            </a:r>
            <a:r>
              <a:rPr lang="en-US" sz="2400" b="1" dirty="0">
                <a:solidFill>
                  <a:srgbClr val="296CA7"/>
                </a:solidFill>
              </a:rPr>
              <a:t>)      </a:t>
            </a:r>
            <a:r>
              <a:rPr lang="en-US" sz="2400" b="1" dirty="0"/>
              <a:t>Aug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2017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34124B-BF68-954F-A268-1094C12E7C84}"/>
              </a:ext>
            </a:extLst>
          </p:cNvPr>
          <p:cNvCxnSpPr>
            <a:cxnSpLocks/>
          </p:cNvCxnSpPr>
          <p:nvPr/>
        </p:nvCxnSpPr>
        <p:spPr>
          <a:xfrm flipV="1">
            <a:off x="4776537" y="4078705"/>
            <a:ext cx="1359568" cy="181885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7F1AD02-514F-A049-8F91-B4713559F616}"/>
              </a:ext>
            </a:extLst>
          </p:cNvPr>
          <p:cNvSpPr txBox="1"/>
          <p:nvPr/>
        </p:nvSpPr>
        <p:spPr>
          <a:xfrm>
            <a:off x="2272128" y="5897562"/>
            <a:ext cx="4486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Very low H</a:t>
            </a:r>
            <a:r>
              <a:rPr lang="en-US" sz="2800" baseline="-25000" dirty="0"/>
              <a:t>2</a:t>
            </a:r>
            <a:r>
              <a:rPr lang="en-US" sz="2800" dirty="0"/>
              <a:t>O (winter, tropics)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DB93C-21C7-F648-B095-30FA18FB2CA0}"/>
              </a:ext>
            </a:extLst>
          </p:cNvPr>
          <p:cNvSpPr txBox="1"/>
          <p:nvPr/>
        </p:nvSpPr>
        <p:spPr>
          <a:xfrm>
            <a:off x="9288379" y="1644621"/>
            <a:ext cx="28314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Noise (35-60 km)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E17B12-738E-F040-BF7A-3F7529680393}"/>
              </a:ext>
            </a:extLst>
          </p:cNvPr>
          <p:cNvSpPr txBox="1"/>
          <p:nvPr/>
        </p:nvSpPr>
        <p:spPr>
          <a:xfrm>
            <a:off x="9288379" y="2240038"/>
            <a:ext cx="2879560" cy="2462213"/>
          </a:xfrm>
          <a:prstGeom prst="rect">
            <a:avLst/>
          </a:prstGeom>
          <a:solidFill>
            <a:srgbClr val="F8EAE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..we believe these to be due to noise in the measured atmospheric transmission associated with the platform stability,…</a:t>
            </a:r>
          </a:p>
          <a:p>
            <a:r>
              <a:rPr lang="en-US" sz="2200" dirty="0"/>
              <a:t>(v5.1 release notes)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697058-3743-0F43-ACCC-92D2F3EF0D7B}"/>
              </a:ext>
            </a:extLst>
          </p:cNvPr>
          <p:cNvSpPr txBox="1"/>
          <p:nvPr/>
        </p:nvSpPr>
        <p:spPr>
          <a:xfrm>
            <a:off x="2379360" y="2934561"/>
            <a:ext cx="18576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Times" pitchFamily="2" charset="0"/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1410259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E09B-4A20-7B42-86AB-E83C8C46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989"/>
            <a:ext cx="4826849" cy="5382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SAGE III-ISS measurements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47C-3B32-BC41-8801-06A737ECF7C8}"/>
              </a:ext>
            </a:extLst>
          </p:cNvPr>
          <p:cNvSpPr txBox="1"/>
          <p:nvPr/>
        </p:nvSpPr>
        <p:spPr>
          <a:xfrm>
            <a:off x="341071" y="4267589"/>
            <a:ext cx="2542084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b="1" dirty="0"/>
              <a:t>201708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5CA1B-E0CA-2840-A3D6-1CE86875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A78D0B-9ACB-1F4D-B44C-DF374A80B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022" y="3985838"/>
            <a:ext cx="2881540" cy="2342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EBBE3F-CBFF-1A48-AC01-8165C544D418}"/>
              </a:ext>
            </a:extLst>
          </p:cNvPr>
          <p:cNvSpPr txBox="1"/>
          <p:nvPr/>
        </p:nvSpPr>
        <p:spPr>
          <a:xfrm>
            <a:off x="10598798" y="3844522"/>
            <a:ext cx="1362796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b="1" dirty="0"/>
              <a:t>Jan2018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001A0F-E310-CF4F-835D-653BA0AD4FC4}"/>
              </a:ext>
            </a:extLst>
          </p:cNvPr>
          <p:cNvSpPr txBox="1"/>
          <p:nvPr/>
        </p:nvSpPr>
        <p:spPr>
          <a:xfrm>
            <a:off x="9508393" y="996600"/>
            <a:ext cx="2574169" cy="7694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good sampling for </a:t>
            </a:r>
          </a:p>
          <a:p>
            <a:pPr algn="ctr"/>
            <a:r>
              <a:rPr lang="en-US" sz="2200" dirty="0"/>
              <a:t>monthly averages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BC3AE40-97EC-4745-A741-EF375697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905" y="760782"/>
            <a:ext cx="7071478" cy="435167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2C65DE2-E1E7-C44F-804F-2A580C276457}"/>
              </a:ext>
            </a:extLst>
          </p:cNvPr>
          <p:cNvCxnSpPr>
            <a:cxnSpLocks/>
          </p:cNvCxnSpPr>
          <p:nvPr/>
        </p:nvCxnSpPr>
        <p:spPr>
          <a:xfrm flipV="1">
            <a:off x="2931820" y="3923320"/>
            <a:ext cx="1749333" cy="1740674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C67C22-9B63-C34B-BE95-B759CD996F21}"/>
              </a:ext>
            </a:extLst>
          </p:cNvPr>
          <p:cNvCxnSpPr>
            <a:cxnSpLocks/>
          </p:cNvCxnSpPr>
          <p:nvPr/>
        </p:nvCxnSpPr>
        <p:spPr>
          <a:xfrm flipH="1" flipV="1">
            <a:off x="6028562" y="4172434"/>
            <a:ext cx="3108547" cy="1242447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E2D3348-B479-154C-8EDC-AAB7ADCD2572}"/>
              </a:ext>
            </a:extLst>
          </p:cNvPr>
          <p:cNvSpPr txBox="1"/>
          <p:nvPr/>
        </p:nvSpPr>
        <p:spPr>
          <a:xfrm>
            <a:off x="3168480" y="550324"/>
            <a:ext cx="5442119" cy="446276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 algn="ctr"/>
            <a:r>
              <a:rPr lang="en-US" sz="2600" dirty="0"/>
              <a:t>SAGE III-ISS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23B3B5-EF0F-A64B-9A6A-3C77848EF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22" y="4067012"/>
            <a:ext cx="2916638" cy="2360499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4547937" y="1070488"/>
            <a:ext cx="0" cy="3542764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4838572" y="1070488"/>
            <a:ext cx="0" cy="3544592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5893651" y="1070488"/>
            <a:ext cx="0" cy="3543830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6166123" y="1070488"/>
            <a:ext cx="0" cy="3566433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BEBBE3F-CBFF-1A48-AC01-8165C544D418}"/>
              </a:ext>
            </a:extLst>
          </p:cNvPr>
          <p:cNvSpPr txBox="1"/>
          <p:nvPr/>
        </p:nvSpPr>
        <p:spPr>
          <a:xfrm>
            <a:off x="1535656" y="3956711"/>
            <a:ext cx="1356355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b="1" dirty="0"/>
              <a:t>Aug2017 </a:t>
            </a:r>
          </a:p>
        </p:txBody>
      </p:sp>
    </p:spTree>
    <p:extLst>
      <p:ext uri="{BB962C8B-B14F-4D97-AF65-F5344CB8AC3E}">
        <p14:creationId xmlns:p14="http://schemas.microsoft.com/office/powerpoint/2010/main" val="205271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A358-DF7A-D645-BB22-8FEA4336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428" y="266214"/>
            <a:ext cx="9555265" cy="51271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SAGE III H</a:t>
            </a:r>
            <a:r>
              <a:rPr lang="en-US" sz="3200" b="1" baseline="-25000" dirty="0">
                <a:latin typeface="+mn-lt"/>
              </a:rPr>
              <a:t>2</a:t>
            </a:r>
            <a:r>
              <a:rPr lang="en-US" sz="3200" b="1" dirty="0">
                <a:latin typeface="+mn-lt"/>
              </a:rPr>
              <a:t>O     Apr2018			SR </a:t>
            </a:r>
            <a:r>
              <a:rPr lang="en-US" sz="3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vs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</a:t>
            </a:r>
            <a:r>
              <a:rPr lang="en-US" sz="3200" b="1" dirty="0">
                <a:latin typeface="+mn-lt"/>
              </a:rPr>
              <a:t> 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B7F2C-70FF-FD49-95B8-292A74F6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BF68B-1991-C943-978E-9C2A3B6240F4}"/>
              </a:ext>
            </a:extLst>
          </p:cNvPr>
          <p:cNvSpPr txBox="1"/>
          <p:nvPr/>
        </p:nvSpPr>
        <p:spPr>
          <a:xfrm>
            <a:off x="5196250" y="5254031"/>
            <a:ext cx="1249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dry TTL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00663" y="1210119"/>
            <a:ext cx="9158309" cy="4043912"/>
            <a:chOff x="1142846" y="1010493"/>
            <a:chExt cx="9811691" cy="46684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78E92D-7391-BB43-9E0E-698BA12F8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5982" y="1281753"/>
              <a:ext cx="4344957" cy="43082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0FD0C8-0499-924A-9E20-4AD168D11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6203" y="1281753"/>
              <a:ext cx="4322938" cy="43971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EFB380-3A73-D440-8DB5-37752F064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11523" y="1524040"/>
              <a:ext cx="643014" cy="35613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3DFC7B-A5B5-7A46-B4DF-2470F4E50116}"/>
                </a:ext>
              </a:extLst>
            </p:cNvPr>
            <p:cNvSpPr txBox="1"/>
            <p:nvPr/>
          </p:nvSpPr>
          <p:spPr>
            <a:xfrm>
              <a:off x="1959744" y="1010493"/>
              <a:ext cx="3581063" cy="5684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SAGE III H</a:t>
              </a:r>
              <a:r>
                <a:rPr lang="en-US" sz="2600" baseline="-25000" dirty="0"/>
                <a:t>2</a:t>
              </a:r>
              <a:r>
                <a:rPr lang="en-US" sz="2600" dirty="0"/>
                <a:t>O        SR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79546A-527B-5644-AA5D-377DDF4E5A44}"/>
                </a:ext>
              </a:extLst>
            </p:cNvPr>
            <p:cNvSpPr txBox="1"/>
            <p:nvPr/>
          </p:nvSpPr>
          <p:spPr>
            <a:xfrm>
              <a:off x="6742492" y="1022936"/>
              <a:ext cx="3581063" cy="568491"/>
            </a:xfrm>
            <a:prstGeom prst="rect">
              <a:avLst/>
            </a:prstGeom>
            <a:solidFill>
              <a:srgbClr val="F8EAE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SAGE III H</a:t>
              </a:r>
              <a:r>
                <a:rPr lang="en-US" sz="2600" baseline="-25000" dirty="0"/>
                <a:t>2</a:t>
              </a:r>
              <a:r>
                <a:rPr lang="en-US" sz="2600" dirty="0"/>
                <a:t>O        SS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71F58C2-0F45-8E4C-915F-CF52276AC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407" y="3772918"/>
              <a:ext cx="1867529" cy="1905987"/>
            </a:xfrm>
            <a:prstGeom prst="straightConnector1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EE47E12-191D-7A41-A86E-E2880F759DA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846" y="1524040"/>
              <a:ext cx="2372549" cy="1161638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244AD12-2495-154C-A614-BCB251019660}"/>
              </a:ext>
            </a:extLst>
          </p:cNvPr>
          <p:cNvSpPr txBox="1"/>
          <p:nvPr/>
        </p:nvSpPr>
        <p:spPr>
          <a:xfrm>
            <a:off x="461799" y="1388604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QBO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916218" y="1826375"/>
            <a:ext cx="0" cy="26532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391236" y="1867943"/>
            <a:ext cx="0" cy="26532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559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A358-DF7A-D645-BB22-8FEA4336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632" y="251579"/>
            <a:ext cx="6605336" cy="58351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296CA7"/>
                </a:solidFill>
                <a:latin typeface="+mn-lt"/>
              </a:rPr>
              <a:t>MLS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i="1" dirty="0">
                <a:latin typeface="+mn-lt"/>
              </a:rPr>
              <a:t>vs</a:t>
            </a:r>
            <a:r>
              <a:rPr lang="en-US" sz="3200" b="1" dirty="0">
                <a:latin typeface="+mn-lt"/>
              </a:rPr>
              <a:t>. SAGE III H</a:t>
            </a:r>
            <a:r>
              <a:rPr lang="en-US" sz="3200" b="1" baseline="-25000" dirty="0">
                <a:latin typeface="+mn-lt"/>
              </a:rPr>
              <a:t>2</a:t>
            </a:r>
            <a:r>
              <a:rPr lang="en-US" sz="3200" b="1" dirty="0">
                <a:latin typeface="+mn-lt"/>
              </a:rPr>
              <a:t>O    	Apr2018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13BCC-B2C1-2147-9B2C-494CFC84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677" y="6356350"/>
            <a:ext cx="2743200" cy="365125"/>
          </a:xfrm>
        </p:spPr>
        <p:txBody>
          <a:bodyPr/>
          <a:lstStyle/>
          <a:p>
            <a:fld id="{65339A6C-54E5-FF46-B11A-327EEF7726CE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91633" y="1047715"/>
            <a:ext cx="9034621" cy="4380615"/>
            <a:chOff x="1106906" y="1024192"/>
            <a:chExt cx="9607001" cy="45287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A9F592-A270-1749-91AD-04FAE2DFD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6906" y="1227913"/>
              <a:ext cx="4526601" cy="432501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94132B-C3D5-E84C-A085-CCFE57B9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0083" y="1205565"/>
              <a:ext cx="4394999" cy="43456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7F0C2F-BE0E-B54D-B75C-EAE136AB6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70893" y="1480539"/>
              <a:ext cx="643014" cy="35613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D86AF6-C6E2-7B4D-BEC1-A86038CE5658}"/>
                </a:ext>
              </a:extLst>
            </p:cNvPr>
            <p:cNvSpPr txBox="1"/>
            <p:nvPr/>
          </p:nvSpPr>
          <p:spPr>
            <a:xfrm>
              <a:off x="1925054" y="1024192"/>
              <a:ext cx="3131655" cy="5090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296CA7"/>
                  </a:solidFill>
                </a:rPr>
                <a:t>MLS</a:t>
              </a:r>
              <a:r>
                <a:rPr lang="en-US" sz="2600" dirty="0"/>
                <a:t> H</a:t>
              </a:r>
              <a:r>
                <a:rPr lang="en-US" sz="2600" baseline="-25000" dirty="0"/>
                <a:t>2</a:t>
              </a:r>
              <a:r>
                <a:rPr lang="en-US" sz="2600" dirty="0"/>
                <a:t>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E8334E-D1A3-8D4C-A8B8-999DBDAC4500}"/>
                </a:ext>
              </a:extLst>
            </p:cNvPr>
            <p:cNvSpPr txBox="1"/>
            <p:nvPr/>
          </p:nvSpPr>
          <p:spPr>
            <a:xfrm>
              <a:off x="6348667" y="1043680"/>
              <a:ext cx="3920478" cy="5090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/>
                <a:t>SAGE III  H</a:t>
              </a:r>
              <a:r>
                <a:rPr lang="en-US" sz="2600" baseline="-25000" dirty="0"/>
                <a:t>2</a:t>
              </a:r>
              <a:r>
                <a:rPr lang="en-US" sz="2600" dirty="0"/>
                <a:t>O  (SR+SS)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6A4DBB1-EC26-C442-8CA1-5063F61A01F7}"/>
              </a:ext>
            </a:extLst>
          </p:cNvPr>
          <p:cNvSpPr txBox="1"/>
          <p:nvPr/>
        </p:nvSpPr>
        <p:spPr>
          <a:xfrm>
            <a:off x="4021201" y="5645276"/>
            <a:ext cx="3616197" cy="492443"/>
          </a:xfrm>
          <a:prstGeom prst="rect">
            <a:avLst/>
          </a:prstGeom>
          <a:noFill/>
          <a:ln>
            <a:solidFill>
              <a:srgbClr val="296CA7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/>
              <a:t>overall good agreement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027598" y="1644071"/>
            <a:ext cx="0" cy="27893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655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1D01A-B843-F04D-A3AF-4329DACC9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8" y="171731"/>
            <a:ext cx="5846618" cy="51351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H</a:t>
            </a:r>
            <a:r>
              <a:rPr lang="en-US" sz="3200" b="1" baseline="-25000" dirty="0">
                <a:latin typeface="+mn-lt"/>
              </a:rPr>
              <a:t>2</a:t>
            </a:r>
            <a:r>
              <a:rPr lang="en-US" sz="3200" b="1" dirty="0">
                <a:latin typeface="+mn-lt"/>
              </a:rPr>
              <a:t>O tape recorder (2004-2018)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2A260-99E5-E540-B1DA-D2EB75E20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31811" y="936920"/>
            <a:ext cx="6508717" cy="5213852"/>
            <a:chOff x="1308477" y="584146"/>
            <a:chExt cx="6628263" cy="60662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439DD3-7A12-B941-ADCA-1F51EBBB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8940" y="3881842"/>
              <a:ext cx="6527800" cy="27685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3F13D2-31D3-3E4E-B2CB-E51890E05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477" y="845740"/>
              <a:ext cx="6616700" cy="27813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7FDA2F-C356-F043-BE79-4B3EB67C9A04}"/>
                </a:ext>
              </a:extLst>
            </p:cNvPr>
            <p:cNvSpPr txBox="1"/>
            <p:nvPr/>
          </p:nvSpPr>
          <p:spPr>
            <a:xfrm>
              <a:off x="2216525" y="584146"/>
              <a:ext cx="4965031" cy="4297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dirty="0"/>
                <a:t>MLS H</a:t>
              </a:r>
              <a:r>
                <a:rPr lang="en-US" sz="2400" baseline="-25000" dirty="0"/>
                <a:t>2</a:t>
              </a:r>
              <a:r>
                <a:rPr lang="en-US" sz="2400" dirty="0"/>
                <a:t>O                  (15S-15N)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AABD9E-64F1-E74C-9FE4-6A2D58991C9C}"/>
                </a:ext>
              </a:extLst>
            </p:cNvPr>
            <p:cNvSpPr txBox="1"/>
            <p:nvPr/>
          </p:nvSpPr>
          <p:spPr>
            <a:xfrm>
              <a:off x="2228558" y="3635222"/>
              <a:ext cx="4952999" cy="4297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2400" dirty="0"/>
                <a:t>ACE-FTS H</a:t>
              </a:r>
              <a:r>
                <a:rPr lang="en-US" sz="2400" baseline="-25000" dirty="0"/>
                <a:t>2</a:t>
              </a:r>
              <a:r>
                <a:rPr lang="en-US" sz="2400" dirty="0"/>
                <a:t>O           (15S-15N)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7A85960-928E-FE42-81A6-FF2D390F66EB}"/>
              </a:ext>
            </a:extLst>
          </p:cNvPr>
          <p:cNvSpPr txBox="1"/>
          <p:nvPr/>
        </p:nvSpPr>
        <p:spPr>
          <a:xfrm>
            <a:off x="7590636" y="1311242"/>
            <a:ext cx="3899010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Long term measurements of H</a:t>
            </a:r>
            <a:r>
              <a:rPr lang="en-US" sz="2200" baseline="-25000" dirty="0"/>
              <a:t>2</a:t>
            </a:r>
            <a:r>
              <a:rPr lang="en-US" sz="2200" dirty="0"/>
              <a:t>O are crucial to understanding atmospheric variability</a:t>
            </a:r>
          </a:p>
        </p:txBody>
      </p:sp>
    </p:spTree>
    <p:extLst>
      <p:ext uri="{BB962C8B-B14F-4D97-AF65-F5344CB8AC3E}">
        <p14:creationId xmlns:p14="http://schemas.microsoft.com/office/powerpoint/2010/main" val="225981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BB1-63CC-AA41-80BF-066B2601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99" y="387270"/>
            <a:ext cx="9953802" cy="529389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H</a:t>
            </a:r>
            <a:r>
              <a:rPr lang="en-US" sz="3200" b="1" baseline="-25000" dirty="0">
                <a:latin typeface="+mn-lt"/>
              </a:rPr>
              <a:t>2</a:t>
            </a:r>
            <a:r>
              <a:rPr lang="en-US" sz="3200" b="1" dirty="0">
                <a:latin typeface="+mn-lt"/>
              </a:rPr>
              <a:t>O tape recorder (2017-2018)		SAGE III-ISS </a:t>
            </a:r>
            <a:r>
              <a:rPr lang="en-US" sz="3200" b="1" i="1" dirty="0">
                <a:latin typeface="+mn-lt"/>
              </a:rPr>
              <a:t>vs</a:t>
            </a:r>
            <a:r>
              <a:rPr lang="en-US" sz="3200" b="1" dirty="0">
                <a:latin typeface="+mn-lt"/>
              </a:rPr>
              <a:t>.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5423F-8BBB-D942-AB5B-F453795BA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72" y="1724891"/>
            <a:ext cx="6079252" cy="3595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73CB9D-61C2-D149-A060-C836986AA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4" y="1688168"/>
            <a:ext cx="5982581" cy="361584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95626-ACEE-FA47-AC24-D9F23360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B28C0-6317-1842-997D-8D8BE08B5237}"/>
              </a:ext>
            </a:extLst>
          </p:cNvPr>
          <p:cNvSpPr txBox="1"/>
          <p:nvPr/>
        </p:nvSpPr>
        <p:spPr>
          <a:xfrm>
            <a:off x="541420" y="1575250"/>
            <a:ext cx="5077325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dirty="0"/>
              <a:t>SAGE III-ISS H</a:t>
            </a:r>
            <a:r>
              <a:rPr lang="en-US" sz="2400" baseline="-25000" dirty="0"/>
              <a:t>2</a:t>
            </a:r>
            <a:r>
              <a:rPr lang="en-US" sz="2400" dirty="0"/>
              <a:t>O (</a:t>
            </a:r>
            <a:r>
              <a:rPr lang="en-US" sz="2400" dirty="0" err="1"/>
              <a:t>ss+sr</a:t>
            </a:r>
            <a:r>
              <a:rPr lang="en-US" sz="2400" dirty="0"/>
              <a:t>)    15S-15N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604BBB-0891-CF4D-93F2-FD96B1DD398F}"/>
              </a:ext>
            </a:extLst>
          </p:cNvPr>
          <p:cNvSpPr txBox="1"/>
          <p:nvPr/>
        </p:nvSpPr>
        <p:spPr>
          <a:xfrm>
            <a:off x="6680413" y="1575250"/>
            <a:ext cx="5077325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MLS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  		15S-15N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324BB-E1B1-F948-9B8A-91774DC2ECA7}"/>
              </a:ext>
            </a:extLst>
          </p:cNvPr>
          <p:cNvSpPr txBox="1"/>
          <p:nvPr/>
        </p:nvSpPr>
        <p:spPr>
          <a:xfrm>
            <a:off x="5088085" y="5635960"/>
            <a:ext cx="1888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wet phase of </a:t>
            </a:r>
          </a:p>
          <a:p>
            <a:pPr algn="ctr"/>
            <a:r>
              <a:rPr lang="en-US" sz="2400" dirty="0"/>
              <a:t>tape recorder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A7A034-2B62-D047-9685-8619FE924FB1}"/>
              </a:ext>
            </a:extLst>
          </p:cNvPr>
          <p:cNvCxnSpPr>
            <a:cxnSpLocks/>
          </p:cNvCxnSpPr>
          <p:nvPr/>
        </p:nvCxnSpPr>
        <p:spPr>
          <a:xfrm flipH="1" flipV="1">
            <a:off x="1869027" y="3813227"/>
            <a:ext cx="3095835" cy="185696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73E7D1-C204-9F49-A6C6-0CA821C613E7}"/>
              </a:ext>
            </a:extLst>
          </p:cNvPr>
          <p:cNvCxnSpPr>
            <a:cxnSpLocks/>
          </p:cNvCxnSpPr>
          <p:nvPr/>
        </p:nvCxnSpPr>
        <p:spPr>
          <a:xfrm flipV="1">
            <a:off x="6906126" y="3742950"/>
            <a:ext cx="1391100" cy="1917074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34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BB1-63CC-AA41-80BF-066B2601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86" y="396792"/>
            <a:ext cx="10474036" cy="553453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+mn-lt"/>
              </a:rPr>
              <a:t>H</a:t>
            </a:r>
            <a:r>
              <a:rPr lang="en-US" sz="3200" b="1" baseline="-25000" dirty="0">
                <a:latin typeface="+mn-lt"/>
              </a:rPr>
              <a:t>2</a:t>
            </a:r>
            <a:r>
              <a:rPr lang="en-US" sz="3200" b="1" dirty="0">
                <a:latin typeface="+mn-lt"/>
              </a:rPr>
              <a:t>O tape recorder (2017-2018)		</a:t>
            </a:r>
            <a:r>
              <a:rPr lang="en-US" sz="3200" b="1" dirty="0">
                <a:solidFill>
                  <a:prstClr val="black"/>
                </a:solidFill>
                <a:latin typeface="+mn-lt"/>
              </a:rPr>
              <a:t>SAGE III-ISS vs.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ACE-FTS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3CB9D-61C2-D149-A060-C836986AA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3" y="1688168"/>
            <a:ext cx="5982581" cy="3615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EFD3DA-045B-7741-81E5-DE43E91A6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391" y="1677074"/>
            <a:ext cx="5919190" cy="34582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201D8-68C2-404B-84F6-EA163B52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9A6C-54E5-FF46-B11A-327EEF7726CE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13CA6-8947-CE42-8F6C-71425EF72722}"/>
              </a:ext>
            </a:extLst>
          </p:cNvPr>
          <p:cNvSpPr txBox="1"/>
          <p:nvPr/>
        </p:nvSpPr>
        <p:spPr>
          <a:xfrm>
            <a:off x="541420" y="1575250"/>
            <a:ext cx="5077325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dirty="0"/>
              <a:t>SAGE III-ISS H</a:t>
            </a:r>
            <a:r>
              <a:rPr lang="en-US" sz="2400" baseline="-25000" dirty="0"/>
              <a:t>2</a:t>
            </a:r>
            <a:r>
              <a:rPr lang="en-US" sz="2400" dirty="0"/>
              <a:t>O (</a:t>
            </a:r>
            <a:r>
              <a:rPr lang="en-US" sz="2400" dirty="0" err="1"/>
              <a:t>ss+sr</a:t>
            </a:r>
            <a:r>
              <a:rPr lang="en-US" sz="2400" dirty="0"/>
              <a:t>)    15S-15N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B071E-EC1D-6E49-99C5-06F0A0F92454}"/>
              </a:ext>
            </a:extLst>
          </p:cNvPr>
          <p:cNvSpPr txBox="1"/>
          <p:nvPr/>
        </p:nvSpPr>
        <p:spPr>
          <a:xfrm>
            <a:off x="6680413" y="1563527"/>
            <a:ext cx="5077325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ACE-FTS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  	15S-15N</a:t>
            </a:r>
          </a:p>
        </p:txBody>
      </p:sp>
    </p:spTree>
    <p:extLst>
      <p:ext uri="{BB962C8B-B14F-4D97-AF65-F5344CB8AC3E}">
        <p14:creationId xmlns:p14="http://schemas.microsoft.com/office/powerpoint/2010/main" val="651769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1967BB1-63CC-AA41-80BF-066B2601181F}"/>
              </a:ext>
            </a:extLst>
          </p:cNvPr>
          <p:cNvSpPr txBox="1">
            <a:spLocks/>
          </p:cNvSpPr>
          <p:nvPr/>
        </p:nvSpPr>
        <p:spPr>
          <a:xfrm>
            <a:off x="2250254" y="592182"/>
            <a:ext cx="7574043" cy="529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Gridding to evaluate longitudinal structure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40385" y="1422746"/>
            <a:ext cx="9421313" cy="4636773"/>
            <a:chOff x="1570078" y="1264877"/>
            <a:chExt cx="9421313" cy="46367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6C34CD-79F7-5047-B56B-70176B78C47A}"/>
                </a:ext>
              </a:extLst>
            </p:cNvPr>
            <p:cNvSpPr txBox="1"/>
            <p:nvPr/>
          </p:nvSpPr>
          <p:spPr>
            <a:xfrm>
              <a:off x="2802909" y="1264877"/>
              <a:ext cx="14574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/>
                <a:t>Aug2018 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70078" y="1904809"/>
              <a:ext cx="9421313" cy="3129464"/>
              <a:chOff x="1086843" y="3779336"/>
              <a:chExt cx="8977354" cy="274696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7EEE5EB-3AE3-E942-BB53-6CD6D5FBC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6843" y="3803400"/>
                <a:ext cx="4115803" cy="2634114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5E5A0EA-5304-4C45-B849-FD008BE90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30868" y="3779336"/>
                <a:ext cx="4233329" cy="2746961"/>
              </a:xfrm>
              <a:prstGeom prst="rect">
                <a:avLst/>
              </a:prstGeom>
            </p:spPr>
          </p:pic>
        </p:grpSp>
        <p:sp>
          <p:nvSpPr>
            <p:cNvPr id="6" name="Right Arrow 5"/>
            <p:cNvSpPr/>
            <p:nvPr/>
          </p:nvSpPr>
          <p:spPr>
            <a:xfrm>
              <a:off x="5981848" y="3090903"/>
              <a:ext cx="474434" cy="6885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64084" y="5455374"/>
              <a:ext cx="4205767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/>
                <a:t>Asian and N. American monsoons</a:t>
              </a:r>
            </a:p>
          </p:txBody>
        </p: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 flipV="1">
              <a:off x="6266969" y="2890982"/>
              <a:ext cx="1620886" cy="24977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/>
            </p:cNvCxnSpPr>
            <p:nvPr/>
          </p:nvCxnSpPr>
          <p:spPr>
            <a:xfrm flipV="1">
              <a:off x="6266969" y="3043382"/>
              <a:ext cx="2962188" cy="23453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6E063DD-BCD9-4E46-BC1D-B4841E28E7E1}"/>
              </a:ext>
            </a:extLst>
          </p:cNvPr>
          <p:cNvSpPr txBox="1"/>
          <p:nvPr/>
        </p:nvSpPr>
        <p:spPr>
          <a:xfrm>
            <a:off x="7421299" y="1380107"/>
            <a:ext cx="22381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Aug2018 (Grid)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A53D15-C385-0D4E-AA5F-0655AF6F2885}"/>
              </a:ext>
            </a:extLst>
          </p:cNvPr>
          <p:cNvSpPr txBox="1"/>
          <p:nvPr/>
        </p:nvSpPr>
        <p:spPr>
          <a:xfrm>
            <a:off x="1604216" y="2000505"/>
            <a:ext cx="3583020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dirty="0"/>
              <a:t>SAGE III  H</a:t>
            </a:r>
            <a:r>
              <a:rPr lang="en-US" sz="2400" baseline="-25000" dirty="0"/>
              <a:t>2</a:t>
            </a:r>
            <a:r>
              <a:rPr lang="en-US" sz="2400" dirty="0"/>
              <a:t>O     (16.5km)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70958-1A81-E541-BCFA-D0E34CFCD27C}"/>
              </a:ext>
            </a:extLst>
          </p:cNvPr>
          <p:cNvSpPr txBox="1"/>
          <p:nvPr/>
        </p:nvSpPr>
        <p:spPr>
          <a:xfrm>
            <a:off x="6692132" y="2000854"/>
            <a:ext cx="3583020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400" dirty="0"/>
              <a:t>SAGE III  H</a:t>
            </a:r>
            <a:r>
              <a:rPr lang="en-US" sz="2400" baseline="-25000" dirty="0"/>
              <a:t>2</a:t>
            </a:r>
            <a:r>
              <a:rPr lang="en-US" sz="2400" dirty="0"/>
              <a:t>O     (16.5km)</a:t>
            </a:r>
          </a:p>
        </p:txBody>
      </p:sp>
    </p:spTree>
    <p:extLst>
      <p:ext uri="{BB962C8B-B14F-4D97-AF65-F5344CB8AC3E}">
        <p14:creationId xmlns:p14="http://schemas.microsoft.com/office/powerpoint/2010/main" val="1090819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684</Words>
  <Application>Microsoft Macintosh PowerPoint</Application>
  <PresentationFormat>Widescreen</PresentationFormat>
  <Paragraphs>170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Times</vt:lpstr>
      <vt:lpstr>Office Theme</vt:lpstr>
      <vt:lpstr>Initial evaluations of water vapor  retrievals from SAGE III-ISS</vt:lpstr>
      <vt:lpstr>PowerPoint Presentation</vt:lpstr>
      <vt:lpstr>SAGE III-ISS measurements </vt:lpstr>
      <vt:lpstr>SAGE III H2O     Apr2018   SR vs. SS</vt:lpstr>
      <vt:lpstr>MLS vs. SAGE III H2O     Apr2018</vt:lpstr>
      <vt:lpstr>H2O tape recorder (2004-2018)</vt:lpstr>
      <vt:lpstr>H2O tape recorder (2017-2018)  SAGE III-ISS vs. MLS</vt:lpstr>
      <vt:lpstr>H2O tape recorder (2017-2018)  SAGE III-ISS vs. ACE-FTS</vt:lpstr>
      <vt:lpstr>PowerPoint Presentation</vt:lpstr>
      <vt:lpstr>SAGE III vs. MLS H2O      Aug2018</vt:lpstr>
      <vt:lpstr>SAGE III vs. MLS H2O       Jan2018</vt:lpstr>
      <vt:lpstr>Comparing SAGE III vs. MLS H2O profiles for one day  (10S-10N)</vt:lpstr>
      <vt:lpstr>PowerPoint Presentation</vt:lpstr>
      <vt:lpstr>Comparisons with temperatures in TTL </vt:lpstr>
      <vt:lpstr>SAGE III H2O &amp; Qsat          (winter/summer)</vt:lpstr>
      <vt:lpstr>SAGE III H2O vs. Qsat    10S-10N</vt:lpstr>
      <vt:lpstr>SAGE III H2O vs. Qsat    10S-10N</vt:lpstr>
      <vt:lpstr>Key Points</vt:lpstr>
      <vt:lpstr>SAGE III H2O vs. Qsat      10S-10N</vt:lpstr>
      <vt:lpstr>SAGE III H2O    5S-5N (Tropics)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evaluations of water vapor retrievals from SAGE III-ISS</dc:title>
  <dc:creator>Microsoft Office User</dc:creator>
  <cp:lastModifiedBy>Microsoft Office User</cp:lastModifiedBy>
  <cp:revision>148</cp:revision>
  <dcterms:created xsi:type="dcterms:W3CDTF">2018-10-19T15:55:05Z</dcterms:created>
  <dcterms:modified xsi:type="dcterms:W3CDTF">2018-10-30T01:30:10Z</dcterms:modified>
</cp:coreProperties>
</file>