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23"/>
  </p:notesMasterIdLst>
  <p:sldIdLst>
    <p:sldId id="256" r:id="rId4"/>
    <p:sldId id="265" r:id="rId5"/>
    <p:sldId id="264" r:id="rId6"/>
    <p:sldId id="298" r:id="rId7"/>
    <p:sldId id="266" r:id="rId8"/>
    <p:sldId id="293" r:id="rId9"/>
    <p:sldId id="281" r:id="rId10"/>
    <p:sldId id="299" r:id="rId11"/>
    <p:sldId id="317" r:id="rId12"/>
    <p:sldId id="301" r:id="rId13"/>
    <p:sldId id="318" r:id="rId14"/>
    <p:sldId id="257" r:id="rId15"/>
    <p:sldId id="270" r:id="rId16"/>
    <p:sldId id="309" r:id="rId17"/>
    <p:sldId id="260" r:id="rId18"/>
    <p:sldId id="319" r:id="rId19"/>
    <p:sldId id="315" r:id="rId20"/>
    <p:sldId id="320" r:id="rId21"/>
    <p:sldId id="307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BF2"/>
    <a:srgbClr val="C1C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6374" autoAdjust="0"/>
  </p:normalViewPr>
  <p:slideViewPr>
    <p:cSldViewPr snapToGrid="0">
      <p:cViewPr varScale="1">
        <p:scale>
          <a:sx n="101" d="100"/>
          <a:sy n="101" d="100"/>
        </p:scale>
        <p:origin x="114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52848D-F102-4912-9E50-53EDF0A3925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D8D7A6-AD50-4A7F-81D0-A584BF0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7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D7A6-AD50-4A7F-81D0-A584BF045B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5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8D7A6-AD50-4A7F-81D0-A584BF045B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3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D7A6-AD50-4A7F-81D0-A584BF045B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Coupling of </a:t>
            </a:r>
            <a:r>
              <a:rPr lang="en-US" dirty="0" err="1"/>
              <a:t>Nox</a:t>
            </a:r>
            <a:r>
              <a:rPr lang="en-US" dirty="0"/>
              <a:t> cycle with HNO3 explains the diurnal variability of NO2 and NO3</a:t>
            </a:r>
          </a:p>
          <a:p>
            <a:r>
              <a:rPr lang="en-US" dirty="0"/>
              <a:t>NO3 is zero during the day due to rapid photolysis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D7A6-AD50-4A7F-81D0-A584BF045B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2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Setup works for both solar and lunar occultation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D7A6-AD50-4A7F-81D0-A584BF045B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0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8D7A6-AD50-4A7F-81D0-A584BF045B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9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Averaging all profiles with a zonal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8D7A6-AD50-4A7F-81D0-A584BF045B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3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384 days of solar data, 74 days of lunar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8D7A6-AD50-4A7F-81D0-A584BF045B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  Points because comparing monthly  over all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8D7A6-AD50-4A7F-81D0-A584BF045B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0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D7A6-AD50-4A7F-81D0-A584BF045B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6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A29-F8F0-4724-AFA0-EA96F398CC88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2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6E32-4515-443D-83C3-7FE4F208ED42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4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BB88-A6BF-447B-9594-EB28188AB609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81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8627-53EE-4795-95B9-5F2E6C663524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87F1-A1A5-4B54-9950-64708A675EB1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9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483-2D6D-4413-B773-4AE741630CB5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4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9428-DC31-49B4-901B-0DB72709D406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7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4E3C-FD90-44A9-9F62-08DD4E9D0C29}" type="datetime1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FAA-2EC1-467A-BBE2-D44E072BDA26}" type="datetime1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1C46-0B3D-40CE-AEF4-3E25AAD48303}" type="datetime1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40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DA48-6BD9-4265-A8B6-DAC2D1B5254E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3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13B7-002E-41F9-998D-CAA0C4AC0C52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83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AAF-899F-42D9-9DA8-6ACB40BC9F35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8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7021-39DB-4C16-90FF-A5B737315BEC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6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7D91-74C5-4C99-A61A-30E095F619E7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7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2677-6480-4A48-B1EE-E924A05A7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24B21-24F6-4844-8858-63FE6707E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9396-6345-E149-8C84-FB6387F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C68C1-D612-504D-A8F8-753D1AA8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452CC-E3BB-2A4D-81DE-7BCA4E90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3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7A7E-76D2-5548-9EBB-2BB38840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176F9-60E8-0C43-BE68-FBD19F2ED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C74C0-EE16-CD4E-BF03-6A7E12E0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752D0-EE91-F54F-A741-ED7FD970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50B18-4003-D24D-AB3F-3CD2735B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90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EB56-7123-B342-8296-46B2167E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94057-CD29-BA47-9B61-134FD77A1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48D01-04A7-2242-B940-28694BC3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4AF54-394D-9448-9BEA-69B39D1C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739DB-8861-B24C-B8E7-1FD02B28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0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2BA6-84EA-8A4F-8EBE-1740B3AD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6B671-FCB9-9141-BD77-7EA56FDD7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12067-6172-EC44-9052-14C5CF15F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72565-193E-3B4D-869C-128B6D15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DC8F8-EA48-7848-9DEE-FDD92A1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DA1A6-9AE8-E04D-AB54-74110FF6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5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3EC5-FB6B-C441-A72E-23B24DF1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5BC15-3D25-3645-8B01-C418087C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8E055-82C4-4D42-8F51-35F0A5A68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024BA-3907-E64F-B5C7-57C769C78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8C557-8150-814A-8977-1CD17E007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204BA-90E2-4B43-A015-5157EAE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C6717-A595-DD47-BFE2-44915A178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06D4C-FFDA-CF4E-80A5-0CF32180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86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4243-BF3D-EF44-8D2E-628FC60A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8C866-132C-864E-8773-BF642A07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4B64C-7522-DB4A-80CC-60B5689A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FE42B-03D5-904A-9D96-12B90F4D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81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0A1B5-D6EB-BB4B-A03F-447D66B6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123CE-7CE8-4A42-8C36-EDB86DE8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7789-0838-8D49-8FB9-C335B239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6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BBC-95E1-41E3-B8F2-61FF02927E7B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9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E6C8-316C-CD44-BBC3-A8D906F7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175F-CFA6-F24A-9372-0B2936D59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93278-1039-F740-A38D-862A5D33A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E0CF5-0E4B-B744-8895-D3511DC3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43359-3103-5D40-9B3C-5DD20E6F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7B922-22C4-E740-BF08-62CCCAD2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2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85CB-939F-6B44-A0C7-F049D649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144AF-3284-9F45-8583-46DD8BDF1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D1F45-8E55-584B-B257-3EA9B95A8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C05E4-3C0C-2040-9FBB-7C8D98D0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DCB98-AAAB-224F-8AAB-D8ED10C2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89331-A29A-954E-91AC-6F14BD5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16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37A1-E7DC-2044-93E4-0A60C835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4B1A2-6AC9-D242-9B33-C2EAABFD9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2CF7D-B055-634A-8F64-C573B54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131C3-5C5A-244B-8DBC-4877F4C6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14165-25EE-EA4F-AD5E-3D0F2116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1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DA6F8E-A2A3-C440-85E8-2C389C987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B822F-BEF4-2948-A3EA-0C2F203D6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3350A-F039-C442-B33D-DACD9552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98A6-845C-164E-8A61-AC21555B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46445-459E-F44F-B678-58C69DE4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1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82B1-F96A-4C3B-93C3-8D5A5D418DFB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5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4FDA-DABD-4D6F-B4A3-EA3A2CA233EE}" type="datetime1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58BF-4844-4A3A-AAC2-2930E92CA4B5}" type="datetime1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2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ECC3-CF28-412B-B607-BF5F7A35F611}" type="datetime1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1B8B-7C6F-4257-A529-EFC7C6E91748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0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F072-C74B-4064-9837-0D2160A23C41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SAGE-III/ISS Science Team Meeting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3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E375E-0551-40CB-B8E2-5433B05827E3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059F6-7942-4AB7-B40F-4320521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8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1E43-80C5-4377-BB6F-ACC733146135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SAGE-III/ISS Science Team Meeting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AE3E-E398-4271-B479-A02F5378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A0EC2-7EA8-D143-9574-061C7B4C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03FBA-B10E-3A44-9EED-B6364824F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58978-2D7A-0E4C-BB93-75F71CDE6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0E352-B2C7-E343-A7D5-5663D70BC73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4AEEC-4D7B-CB4A-AED8-4B3F5B7A3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1852E-0EFB-B642-A9C9-3E13C55A4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4264-751E-604E-9FE1-60499D51D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6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26783"/>
            <a:ext cx="12192000" cy="163121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Ground-Based Diurnal Measurements of NO</a:t>
            </a:r>
            <a:r>
              <a:rPr 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 and NO</a:t>
            </a:r>
            <a:r>
              <a:rPr lang="en-US" sz="2400" b="1" baseline="-25000" dirty="0">
                <a:solidFill>
                  <a:srgbClr val="002060"/>
                </a:solidFill>
              </a:rPr>
              <a:t>3</a:t>
            </a:r>
            <a:r>
              <a:rPr lang="en-US" sz="2400" b="1" dirty="0">
                <a:solidFill>
                  <a:srgbClr val="002060"/>
                </a:solidFill>
              </a:rPr>
              <a:t> in Support of SAGE-III/ISS Validation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Thomas J. Pongetti</a:t>
            </a:r>
            <a:r>
              <a:rPr lang="en-US" sz="2000" baseline="30000" dirty="0">
                <a:solidFill>
                  <a:srgbClr val="002060"/>
                </a:solidFill>
              </a:rPr>
              <a:t>1</a:t>
            </a:r>
            <a:r>
              <a:rPr lang="en-US" sz="2000" dirty="0">
                <a:solidFill>
                  <a:srgbClr val="002060"/>
                </a:solidFill>
              </a:rPr>
              <a:t>, King-Fai Li</a:t>
            </a:r>
            <a:r>
              <a:rPr lang="en-US" sz="2000" baseline="30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, Yuk L. Yung</a:t>
            </a:r>
            <a:r>
              <a:rPr lang="en-US" sz="2000" baseline="30000" dirty="0">
                <a:solidFill>
                  <a:srgbClr val="002060"/>
                </a:solidFill>
              </a:rPr>
              <a:t>3</a:t>
            </a:r>
            <a:r>
              <a:rPr lang="en-US" sz="2000" baseline="-25000" dirty="0">
                <a:solidFill>
                  <a:srgbClr val="002060"/>
                </a:solidFill>
              </a:rPr>
              <a:t>, </a:t>
            </a:r>
            <a:r>
              <a:rPr lang="en-US" sz="2000" dirty="0">
                <a:solidFill>
                  <a:srgbClr val="002060"/>
                </a:solidFill>
              </a:rPr>
              <a:t>Steven S. Brown</a:t>
            </a:r>
            <a:r>
              <a:rPr lang="en-US" sz="2000" baseline="30000" dirty="0">
                <a:solidFill>
                  <a:srgbClr val="002060"/>
                </a:solidFill>
              </a:rPr>
              <a:t>5</a:t>
            </a:r>
            <a:r>
              <a:rPr lang="en-US" sz="2000" dirty="0">
                <a:solidFill>
                  <a:srgbClr val="002060"/>
                </a:solidFill>
              </a:rPr>
              <a:t>, Zhao-Cheng Zeng</a:t>
            </a:r>
            <a:r>
              <a:rPr lang="en-US" sz="2000" baseline="30000" dirty="0">
                <a:solidFill>
                  <a:srgbClr val="002060"/>
                </a:solidFill>
              </a:rPr>
              <a:t>2,4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en-US" sz="2000" baseline="30000" dirty="0">
                <a:solidFill>
                  <a:srgbClr val="002060"/>
                </a:solidFill>
              </a:rPr>
              <a:t> </a:t>
            </a:r>
            <a:r>
              <a:rPr lang="en-US" sz="2000" u="sng" dirty="0">
                <a:solidFill>
                  <a:srgbClr val="002060"/>
                </a:solidFill>
              </a:rPr>
              <a:t>Stanley P. Sander</a:t>
            </a:r>
            <a:r>
              <a:rPr lang="en-US" sz="2000" baseline="30000" dirty="0">
                <a:solidFill>
                  <a:srgbClr val="002060"/>
                </a:solidFill>
              </a:rPr>
              <a:t>1,2 </a:t>
            </a:r>
            <a:r>
              <a:rPr lang="en-US" sz="2000" dirty="0">
                <a:solidFill>
                  <a:srgbClr val="002060"/>
                </a:solidFill>
              </a:rPr>
              <a:t>and the SAGE-III/ISS Algorithm Team</a:t>
            </a:r>
            <a:r>
              <a:rPr lang="en-US" sz="2000" baseline="30000" dirty="0">
                <a:solidFill>
                  <a:srgbClr val="002060"/>
                </a:solidFill>
              </a:rPr>
              <a:t>6</a:t>
            </a:r>
          </a:p>
          <a:p>
            <a:pPr algn="ctr"/>
            <a:r>
              <a:rPr lang="en-US" sz="2000" baseline="30000" dirty="0">
                <a:solidFill>
                  <a:srgbClr val="002060"/>
                </a:solidFill>
              </a:rPr>
              <a:t>1</a:t>
            </a:r>
            <a:r>
              <a:rPr lang="en-US" sz="2000" dirty="0">
                <a:solidFill>
                  <a:srgbClr val="002060"/>
                </a:solidFill>
              </a:rPr>
              <a:t>JPL/Caltech, </a:t>
            </a:r>
            <a:r>
              <a:rPr lang="en-US" sz="2000" baseline="30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Caltech, </a:t>
            </a:r>
            <a:r>
              <a:rPr lang="en-US" sz="2000" baseline="30000" dirty="0">
                <a:solidFill>
                  <a:srgbClr val="002060"/>
                </a:solidFill>
              </a:rPr>
              <a:t>3</a:t>
            </a:r>
            <a:r>
              <a:rPr lang="en-US" sz="2000" dirty="0">
                <a:solidFill>
                  <a:srgbClr val="002060"/>
                </a:solidFill>
              </a:rPr>
              <a:t>UC Riverside,</a:t>
            </a:r>
            <a:r>
              <a:rPr lang="en-US" sz="2000" baseline="30000" dirty="0">
                <a:solidFill>
                  <a:srgbClr val="002060"/>
                </a:solidFill>
              </a:rPr>
              <a:t>4</a:t>
            </a:r>
            <a:r>
              <a:rPr lang="en-US" sz="2000" dirty="0">
                <a:solidFill>
                  <a:srgbClr val="002060"/>
                </a:solidFill>
              </a:rPr>
              <a:t>UCLA, </a:t>
            </a:r>
            <a:r>
              <a:rPr lang="en-US" sz="2000" baseline="30000" dirty="0">
                <a:solidFill>
                  <a:srgbClr val="002060"/>
                </a:solidFill>
              </a:rPr>
              <a:t>5</a:t>
            </a:r>
            <a:r>
              <a:rPr lang="en-US" sz="2000" dirty="0">
                <a:solidFill>
                  <a:srgbClr val="002060"/>
                </a:solidFill>
              </a:rPr>
              <a:t>NOAA, </a:t>
            </a:r>
            <a:r>
              <a:rPr lang="en-US" sz="2000" baseline="30000" dirty="0">
                <a:solidFill>
                  <a:srgbClr val="002060"/>
                </a:solidFill>
              </a:rPr>
              <a:t>6</a:t>
            </a:r>
            <a:r>
              <a:rPr lang="en-US" sz="2000" dirty="0">
                <a:solidFill>
                  <a:srgbClr val="002060"/>
                </a:solidFill>
              </a:rPr>
              <a:t>NASA/Langley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sym typeface="Symbol" panose="05050102010706020507" pitchFamily="18" charset="2"/>
              </a:rPr>
              <a:t> </a:t>
            </a:r>
            <a:r>
              <a:rPr lang="en-US" sz="1200" dirty="0">
                <a:solidFill>
                  <a:srgbClr val="002060"/>
                </a:solidFill>
              </a:rPr>
              <a:t>2021, California Institute of Technology. Government sponsorship acknowledged.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6257925"/>
            <a:ext cx="2120263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3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ACA1CF-CA18-4196-9EB2-8AE18920FFAB}"/>
              </a:ext>
            </a:extLst>
          </p:cNvPr>
          <p:cNvSpPr txBox="1"/>
          <p:nvPr/>
        </p:nvSpPr>
        <p:spPr>
          <a:xfrm>
            <a:off x="2030028" y="50199"/>
            <a:ext cx="8225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SAGE-III/TMF Coincidences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030F1E-44CF-4641-9BFC-FBCDF74C4108}"/>
              </a:ext>
            </a:extLst>
          </p:cNvPr>
          <p:cNvSpPr txBox="1"/>
          <p:nvPr/>
        </p:nvSpPr>
        <p:spPr>
          <a:xfrm>
            <a:off x="849227" y="5549875"/>
            <a:ext cx="10459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Exact coincidences between SAGE-III and TMF are infrequent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consider coincidences within a global zone </a:t>
            </a:r>
            <a:r>
              <a:rPr lang="en-US" sz="2400" dirty="0">
                <a:sym typeface="Symbol" panose="05050102010706020507" pitchFamily="18" charset="2"/>
              </a:rPr>
              <a:t> 5° latitude from TMF (34.4 °N)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SAGE occultations at other longitudes are converted to TMF local time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95756-8A8F-4206-9634-81A7C62EF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199" y="586682"/>
            <a:ext cx="8062623" cy="48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0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9919B9-693B-45F4-9B75-0C03B498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3" y="702809"/>
            <a:ext cx="9932262" cy="5452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94BFA6-0F24-4DBA-A494-732BAF17B38A}"/>
              </a:ext>
            </a:extLst>
          </p:cNvPr>
          <p:cNvSpPr txBox="1"/>
          <p:nvPr/>
        </p:nvSpPr>
        <p:spPr>
          <a:xfrm rot="16200000">
            <a:off x="-644432" y="3244334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Column, </a:t>
            </a:r>
            <a:r>
              <a:rPr lang="en-US" dirty="0" err="1"/>
              <a:t>molec</a:t>
            </a:r>
            <a:r>
              <a:rPr lang="en-US" dirty="0"/>
              <a:t> cm</a:t>
            </a:r>
            <a:r>
              <a:rPr lang="en-US" baseline="30000" dirty="0"/>
              <a:t>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EED82-D988-45C4-A963-5D4BA946D7EB}"/>
              </a:ext>
            </a:extLst>
          </p:cNvPr>
          <p:cNvSpPr txBox="1"/>
          <p:nvPr/>
        </p:nvSpPr>
        <p:spPr>
          <a:xfrm>
            <a:off x="5341120" y="6155191"/>
            <a:ext cx="13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of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18469-5D13-49DC-8509-A2B191CBE993}"/>
              </a:ext>
            </a:extLst>
          </p:cNvPr>
          <p:cNvSpPr txBox="1"/>
          <p:nvPr/>
        </p:nvSpPr>
        <p:spPr>
          <a:xfrm>
            <a:off x="1905712" y="316576"/>
            <a:ext cx="790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Diurnal Variation of NO</a:t>
            </a:r>
            <a:r>
              <a:rPr lang="en-US" sz="2800" baseline="-25000" dirty="0"/>
              <a:t>2</a:t>
            </a:r>
            <a:r>
              <a:rPr lang="en-US" sz="2800" dirty="0"/>
              <a:t> Column: SAGE III and MUGS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8DB7E-7288-4972-9723-2CE28EF66D45}"/>
              </a:ext>
            </a:extLst>
          </p:cNvPr>
          <p:cNvSpPr txBox="1"/>
          <p:nvPr/>
        </p:nvSpPr>
        <p:spPr>
          <a:xfrm>
            <a:off x="3990886" y="1041363"/>
            <a:ext cx="294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Composite of all January data</a:t>
            </a:r>
          </a:p>
        </p:txBody>
      </p:sp>
    </p:spTree>
    <p:extLst>
      <p:ext uri="{BB962C8B-B14F-4D97-AF65-F5344CB8AC3E}">
        <p14:creationId xmlns:p14="http://schemas.microsoft.com/office/powerpoint/2010/main" val="152276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209175-0399-4F34-B271-6862ECB975AA}"/>
              </a:ext>
            </a:extLst>
          </p:cNvPr>
          <p:cNvSpPr txBox="1"/>
          <p:nvPr/>
        </p:nvSpPr>
        <p:spPr>
          <a:xfrm>
            <a:off x="2030028" y="50199"/>
            <a:ext cx="8225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SAGE-MUGS NO</a:t>
            </a:r>
            <a:r>
              <a:rPr lang="en-US" sz="3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 Comparison: year-over-year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2012C-C58F-4C3A-9C3E-3AC02FBD3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08" y="628201"/>
            <a:ext cx="10284188" cy="61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9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FA2C04-B822-4966-AC25-D65F7C868125}"/>
              </a:ext>
            </a:extLst>
          </p:cNvPr>
          <p:cNvSpPr txBox="1"/>
          <p:nvPr/>
        </p:nvSpPr>
        <p:spPr>
          <a:xfrm>
            <a:off x="2030028" y="50199"/>
            <a:ext cx="8225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SAGE-MUGS NO</a:t>
            </a:r>
            <a:r>
              <a:rPr lang="en-US" sz="3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 Correlation (Solar and Lunar)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C7839-829D-48E9-A048-65592A9887AB}"/>
              </a:ext>
            </a:extLst>
          </p:cNvPr>
          <p:cNvSpPr txBox="1"/>
          <p:nvPr/>
        </p:nvSpPr>
        <p:spPr>
          <a:xfrm>
            <a:off x="2303228" y="5930638"/>
            <a:ext cx="785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Scatter plot between monthly averages of SAGE-III columns (z&gt;15 km) and MUGS total columns (</a:t>
            </a:r>
            <a:r>
              <a:rPr lang="en-US" dirty="0">
                <a:sym typeface="Symbol" panose="05050102010706020507" pitchFamily="18" charset="2"/>
              </a:rPr>
              <a:t></a:t>
            </a:r>
            <a:r>
              <a:rPr lang="en-US" dirty="0"/>
              <a:t> 2 hours from sunset or sunrise, 20</a:t>
            </a:r>
            <a:r>
              <a:rPr lang="en-US" baseline="30000" dirty="0"/>
              <a:t>th</a:t>
            </a:r>
            <a:r>
              <a:rPr lang="en-US" dirty="0"/>
              <a:t> percentile)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024BD-CF78-4E37-A6F8-ADC990FFA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98" y="538421"/>
            <a:ext cx="10153475" cy="5457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CF2C66-77DB-42C3-AB2B-8C54D6E3D36E}"/>
              </a:ext>
            </a:extLst>
          </p:cNvPr>
          <p:cNvSpPr txBox="1"/>
          <p:nvPr/>
        </p:nvSpPr>
        <p:spPr>
          <a:xfrm>
            <a:off x="7986319" y="3640822"/>
            <a:ext cx="2620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= 0.91</a:t>
            </a:r>
          </a:p>
          <a:p>
            <a:r>
              <a:rPr lang="en-US" dirty="0"/>
              <a:t>Slope = 0.80</a:t>
            </a:r>
          </a:p>
          <a:p>
            <a:r>
              <a:rPr lang="en-US" dirty="0"/>
              <a:t>Intercept = 4.77x10</a:t>
            </a:r>
            <a:r>
              <a:rPr lang="en-US" baseline="30000" dirty="0"/>
              <a:t>14</a:t>
            </a:r>
            <a:r>
              <a:rPr lang="en-US" dirty="0"/>
              <a:t> cm</a:t>
            </a:r>
            <a:r>
              <a:rPr lang="en-US" baseline="30000" dirty="0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72966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A3DFF3-8709-4E3F-BA01-407E66AF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" y="124262"/>
            <a:ext cx="7833360" cy="6383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089829-124F-4CEF-9796-3B2850075908}"/>
              </a:ext>
            </a:extLst>
          </p:cNvPr>
          <p:cNvSpPr txBox="1"/>
          <p:nvPr/>
        </p:nvSpPr>
        <p:spPr>
          <a:xfrm>
            <a:off x="2442040" y="72859"/>
            <a:ext cx="8225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SAGE-MUGS NO</a:t>
            </a:r>
            <a:r>
              <a:rPr lang="en-US" sz="30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 Comparison: February</a:t>
            </a:r>
          </a:p>
        </p:txBody>
      </p:sp>
    </p:spTree>
    <p:extLst>
      <p:ext uri="{BB962C8B-B14F-4D97-AF65-F5344CB8AC3E}">
        <p14:creationId xmlns:p14="http://schemas.microsoft.com/office/powerpoint/2010/main" val="430267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0F455C-2D9A-462A-B54D-8D9E26C131D9}"/>
              </a:ext>
            </a:extLst>
          </p:cNvPr>
          <p:cNvSpPr txBox="1"/>
          <p:nvPr/>
        </p:nvSpPr>
        <p:spPr>
          <a:xfrm>
            <a:off x="2030028" y="50199"/>
            <a:ext cx="8225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SAGE-MUGS NO</a:t>
            </a:r>
            <a:r>
              <a:rPr lang="en-US" sz="30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 Comparison: year-over-year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EE278-179D-4F7A-AED5-211D3909D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42" y="604197"/>
            <a:ext cx="10598092" cy="5604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C1DCE2-8AFB-4781-A79D-C3E5A43425D5}"/>
              </a:ext>
            </a:extLst>
          </p:cNvPr>
          <p:cNvSpPr txBox="1"/>
          <p:nvPr/>
        </p:nvSpPr>
        <p:spPr>
          <a:xfrm>
            <a:off x="7172587" y="4337108"/>
            <a:ext cx="2620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= 0.41</a:t>
            </a:r>
          </a:p>
          <a:p>
            <a:r>
              <a:rPr lang="en-US" dirty="0"/>
              <a:t>Slope = 0.31</a:t>
            </a:r>
          </a:p>
          <a:p>
            <a:r>
              <a:rPr lang="en-US" dirty="0"/>
              <a:t>Intercept = 1.69x10</a:t>
            </a:r>
            <a:r>
              <a:rPr lang="en-US" baseline="30000" dirty="0"/>
              <a:t>13</a:t>
            </a:r>
            <a:r>
              <a:rPr lang="en-US" dirty="0"/>
              <a:t> cm</a:t>
            </a:r>
            <a:r>
              <a:rPr lang="en-US" baseline="30000" dirty="0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54175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80386-7771-4D63-9B00-17A2A34E4B32}"/>
              </a:ext>
            </a:extLst>
          </p:cNvPr>
          <p:cNvSpPr txBox="1"/>
          <p:nvPr/>
        </p:nvSpPr>
        <p:spPr>
          <a:xfrm>
            <a:off x="2155971" y="200896"/>
            <a:ext cx="76248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Tropospheric NO</a:t>
            </a:r>
            <a:r>
              <a:rPr lang="en-US" sz="2800" baseline="-25000" dirty="0"/>
              <a:t>3</a:t>
            </a:r>
            <a:r>
              <a:rPr lang="en-US" sz="2800" dirty="0"/>
              <a:t> Mean Column from GEOS-CHEM</a:t>
            </a:r>
          </a:p>
          <a:p>
            <a:pPr algn="ctr"/>
            <a:r>
              <a:rPr lang="en-US" dirty="0"/>
              <a:t>C. Chen et al., ACP, </a:t>
            </a:r>
            <a:r>
              <a:rPr lang="en-US" dirty="0" err="1"/>
              <a:t>doi</a:t>
            </a:r>
            <a:r>
              <a:rPr lang="en-US" dirty="0"/>
              <a:t>: 10.5194/acp-11-963-2011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E164CB-024C-4F9D-8B21-7EE5556B481C}"/>
              </a:ext>
            </a:extLst>
          </p:cNvPr>
          <p:cNvGrpSpPr/>
          <p:nvPr/>
        </p:nvGrpSpPr>
        <p:grpSpPr>
          <a:xfrm>
            <a:off x="2734810" y="1103961"/>
            <a:ext cx="6443341" cy="5553143"/>
            <a:chOff x="2994869" y="1103961"/>
            <a:chExt cx="6443341" cy="55531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101B72-518B-49FF-90D3-63352A835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4869" y="1103961"/>
              <a:ext cx="6443341" cy="5553143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B6F2DF-A193-446E-979C-09C42561F2F1}"/>
                </a:ext>
              </a:extLst>
            </p:cNvPr>
            <p:cNvSpPr/>
            <p:nvPr/>
          </p:nvSpPr>
          <p:spPr>
            <a:xfrm>
              <a:off x="6182686" y="1887522"/>
              <a:ext cx="738231" cy="22482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049B56-E705-4500-BC20-6B7382A188F7}"/>
                </a:ext>
              </a:extLst>
            </p:cNvPr>
            <p:cNvSpPr/>
            <p:nvPr/>
          </p:nvSpPr>
          <p:spPr>
            <a:xfrm>
              <a:off x="5285064" y="1661020"/>
              <a:ext cx="1166070" cy="2600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0A062D-6FAC-4192-8647-F4AF690F5DCF}"/>
              </a:ext>
            </a:extLst>
          </p:cNvPr>
          <p:cNvSpPr txBox="1"/>
          <p:nvPr/>
        </p:nvSpPr>
        <p:spPr>
          <a:xfrm>
            <a:off x="4924337" y="2347781"/>
            <a:ext cx="4191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877900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667" y="5736232"/>
            <a:ext cx="1114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 resolution laboratory NO</a:t>
            </a:r>
            <a:r>
              <a:rPr lang="en-US" sz="2400" baseline="-25000" dirty="0"/>
              <a:t>2</a:t>
            </a:r>
            <a:r>
              <a:rPr lang="en-US" sz="2400" dirty="0"/>
              <a:t> spectra in a narrow wavelength range near 455 nm (offset for clarity.)   Ref: Nizkorodov et al., J. Phys. Chem. A</a:t>
            </a:r>
            <a:r>
              <a:rPr lang="en-US" sz="2400" i="1" dirty="0"/>
              <a:t> </a:t>
            </a:r>
            <a:r>
              <a:rPr lang="en-US" sz="2400" dirty="0"/>
              <a:t>(2004)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6033" y="93074"/>
            <a:ext cx="1153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Coarse Vertical Profiling from Air Broadening of  NO</a:t>
            </a:r>
            <a:r>
              <a:rPr lang="en-US" sz="2800" baseline="-25000" dirty="0"/>
              <a:t>2</a:t>
            </a:r>
            <a:r>
              <a:rPr lang="en-US" sz="2800" dirty="0"/>
              <a:t> Spectral Features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19993-03D2-4EF2-A91B-5EB54F5610B9}"/>
              </a:ext>
            </a:extLst>
          </p:cNvPr>
          <p:cNvGrpSpPr/>
          <p:nvPr/>
        </p:nvGrpSpPr>
        <p:grpSpPr>
          <a:xfrm>
            <a:off x="1437299" y="902314"/>
            <a:ext cx="9668407" cy="4911553"/>
            <a:chOff x="1724025" y="723543"/>
            <a:chExt cx="9668407" cy="4911553"/>
          </a:xfrm>
        </p:grpSpPr>
        <p:pic>
          <p:nvPicPr>
            <p:cNvPr id="1024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025" y="723543"/>
              <a:ext cx="8187318" cy="491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F02D16-AE98-4E07-90B4-AE69758D9C58}"/>
                </a:ext>
              </a:extLst>
            </p:cNvPr>
            <p:cNvSpPr txBox="1"/>
            <p:nvPr/>
          </p:nvSpPr>
          <p:spPr>
            <a:xfrm>
              <a:off x="9928277" y="1794934"/>
              <a:ext cx="1297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1.24 Torr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D9F71F-B7C1-4D46-A62F-E2E39AA2B8BD}"/>
                </a:ext>
              </a:extLst>
            </p:cNvPr>
            <p:cNvSpPr txBox="1"/>
            <p:nvPr/>
          </p:nvSpPr>
          <p:spPr>
            <a:xfrm>
              <a:off x="9915545" y="2444887"/>
              <a:ext cx="1452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151.2 Torr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2C011C-2D34-4630-B04C-9024E96CE113}"/>
                </a:ext>
              </a:extLst>
            </p:cNvPr>
            <p:cNvSpPr txBox="1"/>
            <p:nvPr/>
          </p:nvSpPr>
          <p:spPr>
            <a:xfrm>
              <a:off x="9939918" y="3007688"/>
              <a:ext cx="1452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421.5 Torr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CA0367-2194-47B1-B3E4-28B796F305B9}"/>
                </a:ext>
              </a:extLst>
            </p:cNvPr>
            <p:cNvSpPr txBox="1"/>
            <p:nvPr/>
          </p:nvSpPr>
          <p:spPr>
            <a:xfrm>
              <a:off x="9939918" y="3518173"/>
              <a:ext cx="1452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760.5 Torr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D741DFF-4FDE-45B6-9BB3-35B317354700}"/>
              </a:ext>
            </a:extLst>
          </p:cNvPr>
          <p:cNvSpPr txBox="1"/>
          <p:nvPr/>
        </p:nvSpPr>
        <p:spPr>
          <a:xfrm>
            <a:off x="5913690" y="432284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0.31 nm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5446F1-3BA5-4BAA-AD76-64CC2839423A}"/>
              </a:ext>
            </a:extLst>
          </p:cNvPr>
          <p:cNvCxnSpPr/>
          <p:nvPr/>
        </p:nvCxnSpPr>
        <p:spPr>
          <a:xfrm>
            <a:off x="8717691" y="4409631"/>
            <a:ext cx="0" cy="239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F493BE-D14F-4DF8-B3D9-E8E055D47208}"/>
              </a:ext>
            </a:extLst>
          </p:cNvPr>
          <p:cNvCxnSpPr/>
          <p:nvPr/>
        </p:nvCxnSpPr>
        <p:spPr>
          <a:xfrm>
            <a:off x="3750181" y="4425299"/>
            <a:ext cx="0" cy="239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779729-07AA-4CE2-890C-B87E3DA30A61}"/>
              </a:ext>
            </a:extLst>
          </p:cNvPr>
          <p:cNvCxnSpPr/>
          <p:nvPr/>
        </p:nvCxnSpPr>
        <p:spPr>
          <a:xfrm flipH="1">
            <a:off x="3768695" y="4529272"/>
            <a:ext cx="207662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13A1FB-8CE2-4255-93E4-21098DA55BC3}"/>
              </a:ext>
            </a:extLst>
          </p:cNvPr>
          <p:cNvCxnSpPr>
            <a:cxnSpLocks/>
          </p:cNvCxnSpPr>
          <p:nvPr/>
        </p:nvCxnSpPr>
        <p:spPr>
          <a:xfrm>
            <a:off x="6848028" y="4521438"/>
            <a:ext cx="184320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75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DDF38-1541-4DCD-9B35-2F5FAFE6F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93" y="1726267"/>
            <a:ext cx="11410813" cy="2801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AF029B-4EB5-41B8-AFF0-EB05100A5F7F}"/>
              </a:ext>
            </a:extLst>
          </p:cNvPr>
          <p:cNvSpPr txBox="1"/>
          <p:nvPr/>
        </p:nvSpPr>
        <p:spPr>
          <a:xfrm>
            <a:off x="900684" y="360726"/>
            <a:ext cx="10564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NO</a:t>
            </a:r>
            <a:r>
              <a:rPr lang="en-US" sz="3200" baseline="-25000" dirty="0"/>
              <a:t>2</a:t>
            </a:r>
            <a:r>
              <a:rPr lang="en-US" sz="3200" dirty="0"/>
              <a:t> Spectral Fits Using FTUVS at Table Mountain (Direct Solar)</a:t>
            </a:r>
          </a:p>
          <a:p>
            <a:pPr algn="ctr"/>
            <a:r>
              <a:rPr lang="en-US" sz="2800" dirty="0"/>
              <a:t>Resolving Power ~ 350,000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D3182-C49D-4A44-B5D6-4616479B6809}"/>
              </a:ext>
            </a:extLst>
          </p:cNvPr>
          <p:cNvSpPr txBox="1"/>
          <p:nvPr/>
        </p:nvSpPr>
        <p:spPr>
          <a:xfrm rot="16200000">
            <a:off x="-453006" y="2917192"/>
            <a:ext cx="147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Depth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A2AF9-2DF0-47A6-98EF-5FB232AA6F40}"/>
              </a:ext>
            </a:extLst>
          </p:cNvPr>
          <p:cNvSpPr txBox="1"/>
          <p:nvPr/>
        </p:nvSpPr>
        <p:spPr>
          <a:xfrm>
            <a:off x="4518389" y="4631032"/>
            <a:ext cx="359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Frequency, cm</a:t>
            </a:r>
            <a:r>
              <a:rPr lang="en-US" baseline="30000" dirty="0"/>
              <a:t>-1</a:t>
            </a:r>
            <a:r>
              <a:rPr lang="en-US" dirty="0"/>
              <a:t>    (add 20190 cm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9F1B4-C887-4A73-ACC6-77F487A3B3A7}"/>
              </a:ext>
            </a:extLst>
          </p:cNvPr>
          <p:cNvSpPr txBox="1"/>
          <p:nvPr/>
        </p:nvSpPr>
        <p:spPr>
          <a:xfrm>
            <a:off x="794419" y="5246502"/>
            <a:ext cx="106031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 resolution permits column separation into ~ 2 layers (DOFS = 1.8)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Langley plot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Works only for daytime NO</a:t>
            </a:r>
            <a:r>
              <a:rPr lang="en-US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951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260389-0210-48A1-A561-7C0734C7FAB4}"/>
              </a:ext>
            </a:extLst>
          </p:cNvPr>
          <p:cNvSpPr txBox="1"/>
          <p:nvPr/>
        </p:nvSpPr>
        <p:spPr>
          <a:xfrm>
            <a:off x="2077736" y="105858"/>
            <a:ext cx="8225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u="sng" dirty="0">
                <a:solidFill>
                  <a:prstClr val="black"/>
                </a:solidFill>
                <a:latin typeface="Calibri" panose="020F0502020204030204"/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E94F9-632E-4542-9AA6-31EDE10C2255}"/>
              </a:ext>
            </a:extLst>
          </p:cNvPr>
          <p:cNvSpPr txBox="1"/>
          <p:nvPr/>
        </p:nvSpPr>
        <p:spPr>
          <a:xfrm>
            <a:off x="700121" y="1166842"/>
            <a:ext cx="1098118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Ground-based TMF direct sun/moon total column measurements provide good comparisons with SAGE-III/ISS stratospheric partial columns because: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High altitude (2.3 km) and remote location of TMF minimize PBL pollution contributions to the total column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Modified minimum Langley method further discriminates against PBL pollution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Sampling doesn’t coincide with SAGE III sunrise/sunset occultations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Both NO</a:t>
            </a:r>
            <a:r>
              <a:rPr lang="en-US" sz="2400" baseline="-25000" dirty="0"/>
              <a:t>2</a:t>
            </a:r>
            <a:r>
              <a:rPr lang="en-US" sz="2400" dirty="0"/>
              <a:t> and NO</a:t>
            </a:r>
            <a:r>
              <a:rPr lang="en-US" sz="2400" baseline="-25000" dirty="0"/>
              <a:t>3</a:t>
            </a:r>
            <a:r>
              <a:rPr lang="en-US" sz="2400" dirty="0"/>
              <a:t> comparisons are affected by free tropospheric contribution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Future work </a:t>
            </a:r>
            <a:r>
              <a:rPr lang="en-US" sz="2400" dirty="0"/>
              <a:t> will focus on extending the ground-based </a:t>
            </a:r>
            <a:r>
              <a:rPr lang="en-US" sz="2400" dirty="0" err="1"/>
              <a:t>climatologies</a:t>
            </a:r>
            <a:r>
              <a:rPr lang="en-US" sz="2400" dirty="0"/>
              <a:t>, correcting for SAGE local time variation along the line of sight, correcting for FT partial column using model analysis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112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95300" y="989231"/>
            <a:ext cx="11201400" cy="20415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400" b="1" dirty="0">
                <a:latin typeface="Calibri" panose="020F0502020204030204" pitchFamily="34" charset="0"/>
              </a:rPr>
              <a:t>Objective 1</a:t>
            </a:r>
            <a:r>
              <a:rPr lang="en-US" altLang="en-US" sz="2400" dirty="0">
                <a:latin typeface="Calibri" panose="020F0502020204030204" pitchFamily="34" charset="0"/>
              </a:rPr>
              <a:t>: Obtain direct solar/lunar measurements of NO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3</a:t>
            </a:r>
            <a:r>
              <a:rPr lang="en-US" altLang="en-US" sz="2400" dirty="0">
                <a:latin typeface="Calibri" panose="020F0502020204030204" pitchFamily="34" charset="0"/>
              </a:rPr>
              <a:t> and NO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 from Table Mountain Facility in support of SAGE III/ISS validation.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400" b="1" dirty="0">
                <a:latin typeface="Calibri" panose="020F0502020204030204" pitchFamily="34" charset="0"/>
              </a:rPr>
              <a:t>Objective 2: </a:t>
            </a:r>
            <a:r>
              <a:rPr lang="en-US" altLang="en-US" sz="2400" dirty="0">
                <a:latin typeface="Calibri" panose="020F0502020204030204" pitchFamily="34" charset="0"/>
              </a:rPr>
              <a:t>Analyze comparisons with coincident SAGE III/ISS measurements and work with the algorithm and science teams to interpret the comparisons and incorporate improvements into retrieval algorithms.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9122" y="114301"/>
            <a:ext cx="214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Objectives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C4117A-CB07-4E19-BD00-775A5F9C1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193024"/>
              </p:ext>
            </p:extLst>
          </p:nvPr>
        </p:nvGraphicFramePr>
        <p:xfrm>
          <a:off x="1794933" y="3582769"/>
          <a:ext cx="817033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780">
                  <a:extLst>
                    <a:ext uri="{9D8B030D-6E8A-4147-A177-3AD203B41FA5}">
                      <a16:colId xmlns:a16="http://schemas.microsoft.com/office/drawing/2014/main" val="2619145985"/>
                    </a:ext>
                  </a:extLst>
                </a:gridCol>
                <a:gridCol w="3427555">
                  <a:extLst>
                    <a:ext uri="{9D8B030D-6E8A-4147-A177-3AD203B41FA5}">
                      <a16:colId xmlns:a16="http://schemas.microsoft.com/office/drawing/2014/main" val="2678813733"/>
                    </a:ext>
                  </a:extLst>
                </a:gridCol>
                <a:gridCol w="2158999">
                  <a:extLst>
                    <a:ext uri="{9D8B030D-6E8A-4147-A177-3AD203B41FA5}">
                      <a16:colId xmlns:a16="http://schemas.microsoft.com/office/drawing/2014/main" val="78738991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Co-Investigators and Collaborators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40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Thomas J. Pongetti, JPL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Acquisition/Analysis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Co-I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707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Yuk L. Yung, Caltech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1-D Modeling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Co-I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06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King-Fai Li, UCR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1-D Modeling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Collaborator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03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Zhao-Cheng Zeng, UCLA/Caltech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Retrievals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Collaborator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29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0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290" y="36451"/>
            <a:ext cx="1085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Key Processes in Stratospheric NO</a:t>
            </a:r>
            <a:r>
              <a:rPr lang="en-US" sz="3600" baseline="-25000" dirty="0"/>
              <a:t>x</a:t>
            </a:r>
            <a:r>
              <a:rPr lang="en-US" sz="3600" dirty="0"/>
              <a:t>-</a:t>
            </a:r>
            <a:r>
              <a:rPr lang="en-US" sz="3600" dirty="0" err="1"/>
              <a:t>NO</a:t>
            </a:r>
            <a:r>
              <a:rPr lang="en-US" sz="3600" baseline="-25000" dirty="0" err="1"/>
              <a:t>y</a:t>
            </a:r>
            <a:r>
              <a:rPr lang="en-US" sz="3600" dirty="0"/>
              <a:t> Photochemistry</a:t>
            </a: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16" y="779163"/>
            <a:ext cx="8793074" cy="49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172FD-D0DE-4930-AB69-6F71ABC8F822}"/>
              </a:ext>
            </a:extLst>
          </p:cNvPr>
          <p:cNvSpPr txBox="1"/>
          <p:nvPr/>
        </p:nvSpPr>
        <p:spPr>
          <a:xfrm>
            <a:off x="663290" y="2808274"/>
            <a:ext cx="893792" cy="620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E61D96E-2011-465D-9D53-30E3741CE909}"/>
              </a:ext>
            </a:extLst>
          </p:cNvPr>
          <p:cNvSpPr/>
          <p:nvPr/>
        </p:nvSpPr>
        <p:spPr>
          <a:xfrm rot="18696477">
            <a:off x="1486343" y="3152056"/>
            <a:ext cx="493992" cy="1192589"/>
          </a:xfrm>
          <a:prstGeom prst="downArrow">
            <a:avLst/>
          </a:prstGeom>
          <a:solidFill>
            <a:srgbClr val="C1CB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E0AF0-E799-44A6-94CF-879C0197C64F}"/>
              </a:ext>
            </a:extLst>
          </p:cNvPr>
          <p:cNvSpPr txBox="1"/>
          <p:nvPr/>
        </p:nvSpPr>
        <p:spPr>
          <a:xfrm rot="2451028">
            <a:off x="1400287" y="3234331"/>
            <a:ext cx="1031122" cy="350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</a:t>
            </a:r>
            <a:r>
              <a:rPr lang="en-US" sz="1400" b="1" dirty="0">
                <a:sym typeface="Symbol" panose="05050102010706020507" pitchFamily="18" charset="2"/>
              </a:rPr>
              <a:t>, O(</a:t>
            </a:r>
            <a:r>
              <a:rPr lang="en-US" sz="1400" b="1" baseline="30000" dirty="0">
                <a:sym typeface="Symbol" panose="05050102010706020507" pitchFamily="18" charset="2"/>
              </a:rPr>
              <a:t>1</a:t>
            </a:r>
            <a:r>
              <a:rPr lang="en-US" sz="1400" b="1" dirty="0">
                <a:sym typeface="Symbol" panose="05050102010706020507" pitchFamily="18" charset="2"/>
              </a:rPr>
              <a:t>D)</a:t>
            </a:r>
            <a:endParaRPr 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6EE1BA-C8EE-4CE8-9E61-5430F6E748FF}"/>
              </a:ext>
            </a:extLst>
          </p:cNvPr>
          <p:cNvSpPr txBox="1"/>
          <p:nvPr/>
        </p:nvSpPr>
        <p:spPr>
          <a:xfrm>
            <a:off x="596681" y="5749023"/>
            <a:ext cx="11023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Photochemical processes drive the partitioning within the NOx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During SAGE III occultations, NOx changes very rapidly with zenith angle</a:t>
            </a:r>
          </a:p>
        </p:txBody>
      </p:sp>
    </p:spTree>
    <p:extLst>
      <p:ext uri="{BB962C8B-B14F-4D97-AF65-F5344CB8AC3E}">
        <p14:creationId xmlns:p14="http://schemas.microsoft.com/office/powerpoint/2010/main" val="132642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2DBC0-67B4-40D0-BB7E-13DC4193A1FE}"/>
              </a:ext>
            </a:extLst>
          </p:cNvPr>
          <p:cNvSpPr txBox="1"/>
          <p:nvPr/>
        </p:nvSpPr>
        <p:spPr>
          <a:xfrm>
            <a:off x="304800" y="57947"/>
            <a:ext cx="11523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Ground-Based Diurnal Measurements of NO</a:t>
            </a:r>
            <a:r>
              <a:rPr lang="en-US" sz="3600" baseline="-25000" dirty="0"/>
              <a:t>2</a:t>
            </a:r>
            <a:r>
              <a:rPr lang="en-US" sz="3600" dirty="0"/>
              <a:t> and NO</a:t>
            </a:r>
            <a:r>
              <a:rPr lang="en-US" sz="3600" baseline="-25000" dirty="0"/>
              <a:t>3</a:t>
            </a:r>
          </a:p>
          <a:p>
            <a:pPr algn="ctr"/>
            <a:r>
              <a:rPr lang="en-US" sz="2800" dirty="0"/>
              <a:t>Direct Solar/Lunar Spectroscopy at JPL Table Mountain Facility (2.3 km ASL)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493A8-9559-4E9C-BCF2-F31E1052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2" y="1219832"/>
            <a:ext cx="8388770" cy="54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4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79" y="774395"/>
            <a:ext cx="6744269" cy="462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800" y="5503402"/>
            <a:ext cx="11539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Schematic of the instrument light path. (a) Light is collected by the primary of the heliostat (tracker) then through an off-axis telescope which also serves as a fine guider for the pointing system. (b) The light is directed through a condensing lens, shutter, order-sorting filter, and then into the spectrometer where it is dispersed and recorded by a CCD camera.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4DDEB-EDD1-4794-B9D9-C062D64FDF58}"/>
              </a:ext>
            </a:extLst>
          </p:cNvPr>
          <p:cNvSpPr txBox="1"/>
          <p:nvPr/>
        </p:nvSpPr>
        <p:spPr>
          <a:xfrm>
            <a:off x="97198" y="43383"/>
            <a:ext cx="1187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UV-Visible Grating Spectrograph (MUGS)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42EAB-043E-4FD0-9F46-94489A74FE59}"/>
              </a:ext>
            </a:extLst>
          </p:cNvPr>
          <p:cNvSpPr txBox="1"/>
          <p:nvPr/>
        </p:nvSpPr>
        <p:spPr>
          <a:xfrm>
            <a:off x="7304599" y="271614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MUGS</a:t>
            </a:r>
          </a:p>
        </p:txBody>
      </p:sp>
    </p:spTree>
    <p:extLst>
      <p:ext uri="{BB962C8B-B14F-4D97-AF65-F5344CB8AC3E}">
        <p14:creationId xmlns:p14="http://schemas.microsoft.com/office/powerpoint/2010/main" val="284266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C8FFEC-C80C-4E15-AF67-72DB380157CE}"/>
              </a:ext>
            </a:extLst>
          </p:cNvPr>
          <p:cNvSpPr txBox="1"/>
          <p:nvPr/>
        </p:nvSpPr>
        <p:spPr>
          <a:xfrm>
            <a:off x="2030028" y="50199"/>
            <a:ext cx="8225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Modified Langley Extrapolation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3D27D-4336-42C9-8022-1E608648DC99}"/>
              </a:ext>
            </a:extLst>
          </p:cNvPr>
          <p:cNvGrpSpPr/>
          <p:nvPr/>
        </p:nvGrpSpPr>
        <p:grpSpPr>
          <a:xfrm>
            <a:off x="3075214" y="586120"/>
            <a:ext cx="5741968" cy="4787959"/>
            <a:chOff x="1531242" y="471823"/>
            <a:chExt cx="5971744" cy="54940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D4CB218-814E-4864-A0FD-9A7999E8E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1242" y="471823"/>
              <a:ext cx="5542674" cy="544043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0307DD-C1B8-4FC9-B752-F52B4A06E929}"/>
                </a:ext>
              </a:extLst>
            </p:cNvPr>
            <p:cNvSpPr txBox="1"/>
            <p:nvPr/>
          </p:nvSpPr>
          <p:spPr>
            <a:xfrm>
              <a:off x="2085015" y="5542055"/>
              <a:ext cx="5417971" cy="4237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Modeled slant column, </a:t>
              </a:r>
              <a:r>
                <a:rPr lang="en-US" b="1" i="1" dirty="0" err="1"/>
                <a:t>AMF</a:t>
              </a:r>
              <a:r>
                <a:rPr lang="en-US" b="1" i="1" baseline="-25000" dirty="0" err="1"/>
                <a:t>i</a:t>
              </a:r>
              <a:r>
                <a:rPr lang="en-US" b="1" i="1" dirty="0"/>
                <a:t> x </a:t>
              </a:r>
              <a:r>
                <a:rPr lang="en-US" b="1" i="1" dirty="0" err="1"/>
                <a:t>VC</a:t>
              </a:r>
              <a:r>
                <a:rPr lang="en-US" b="1" i="1" baseline="-25000" dirty="0" err="1"/>
                <a:t>o</a:t>
              </a:r>
              <a:r>
                <a:rPr lang="en-US" b="1" i="1" dirty="0"/>
                <a:t>(AMF) (10</a:t>
              </a:r>
              <a:r>
                <a:rPr lang="en-US" b="1" i="1" baseline="30000" dirty="0"/>
                <a:t>15</a:t>
              </a:r>
              <a:r>
                <a:rPr lang="en-US" b="1" i="1" dirty="0"/>
                <a:t> cm</a:t>
              </a:r>
              <a:r>
                <a:rPr lang="en-US" b="1" i="1" baseline="30000" dirty="0"/>
                <a:t>-2</a:t>
              </a:r>
              <a:r>
                <a:rPr lang="en-US" b="1" i="1" dirty="0"/>
                <a:t>) </a:t>
              </a:r>
              <a:r>
                <a:rPr lang="en-US" b="1" dirty="0"/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5E2EE7-4019-4323-B944-89EE614B25E9}"/>
              </a:ext>
            </a:extLst>
          </p:cNvPr>
          <p:cNvSpPr txBox="1"/>
          <p:nvPr/>
        </p:nvSpPr>
        <p:spPr>
          <a:xfrm>
            <a:off x="1589315" y="5368344"/>
            <a:ext cx="853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X-axis is transformed from </a:t>
            </a:r>
            <a:r>
              <a:rPr lang="en-US" dirty="0" err="1"/>
              <a:t>AMF</a:t>
            </a:r>
            <a:r>
              <a:rPr lang="en-US" baseline="-25000" dirty="0" err="1"/>
              <a:t>i</a:t>
            </a:r>
            <a:r>
              <a:rPr lang="en-US" dirty="0"/>
              <a:t> to </a:t>
            </a:r>
            <a:r>
              <a:rPr lang="en-US" dirty="0" err="1"/>
              <a:t>AMF</a:t>
            </a:r>
            <a:r>
              <a:rPr lang="en-US" baseline="-25000" dirty="0" err="1"/>
              <a:t>i</a:t>
            </a:r>
            <a:r>
              <a:rPr lang="en-US" dirty="0"/>
              <a:t> x </a:t>
            </a:r>
            <a:r>
              <a:rPr lang="en-US" dirty="0" err="1"/>
              <a:t>VC</a:t>
            </a:r>
            <a:r>
              <a:rPr lang="en-US" baseline="-25000" dirty="0" err="1"/>
              <a:t>o</a:t>
            </a:r>
            <a:r>
              <a:rPr lang="en-US" dirty="0"/>
              <a:t>(AMF) where the function </a:t>
            </a:r>
            <a:r>
              <a:rPr lang="en-US" dirty="0" err="1"/>
              <a:t>VC</a:t>
            </a:r>
            <a:r>
              <a:rPr lang="en-US" baseline="-25000" dirty="0" err="1"/>
              <a:t>o</a:t>
            </a:r>
            <a:r>
              <a:rPr lang="en-US" dirty="0"/>
              <a:t>(AMF) is derived from the model’s </a:t>
            </a:r>
            <a:r>
              <a:rPr lang="en-US" i="1" dirty="0"/>
              <a:t>a </a:t>
            </a:r>
            <a:r>
              <a:rPr lang="en-US" dirty="0"/>
              <a:t>priori time-dependence of NO</a:t>
            </a:r>
            <a:r>
              <a:rPr lang="en-US" baseline="-250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1DF4E-A935-491C-87ED-9DC7CE57758E}"/>
              </a:ext>
            </a:extLst>
          </p:cNvPr>
          <p:cNvSpPr txBox="1"/>
          <p:nvPr/>
        </p:nvSpPr>
        <p:spPr>
          <a:xfrm>
            <a:off x="1613805" y="5987125"/>
            <a:ext cx="853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transformation results in the correct value of the reference column abundance as determined from the y-intercept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0DD52-48D3-4286-AF5F-04FE39DA28AA}"/>
              </a:ext>
            </a:extLst>
          </p:cNvPr>
          <p:cNvSpPr/>
          <p:nvPr/>
        </p:nvSpPr>
        <p:spPr>
          <a:xfrm>
            <a:off x="3580186" y="4066981"/>
            <a:ext cx="586865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A27AEA-38A9-4D77-BAB6-FEE7EBE98FC1}"/>
              </a:ext>
            </a:extLst>
          </p:cNvPr>
          <p:cNvSpPr txBox="1"/>
          <p:nvPr/>
        </p:nvSpPr>
        <p:spPr>
          <a:xfrm>
            <a:off x="1983020" y="180827"/>
            <a:ext cx="8225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en-US" sz="3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 Column Model-Measurement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6368D-6C8A-49A9-A56C-0134B3BBFFF0}"/>
              </a:ext>
            </a:extLst>
          </p:cNvPr>
          <p:cNvSpPr txBox="1"/>
          <p:nvPr/>
        </p:nvSpPr>
        <p:spPr>
          <a:xfrm>
            <a:off x="1089951" y="5577416"/>
            <a:ext cx="10992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Overall agreement is good; First continuous night/day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MUGS cannot measure at the exact time of sunrise or sunset due to obstructions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 et al., AMT, accepted for publication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34C38-2432-4CE6-B522-BEE603446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87" y="665971"/>
            <a:ext cx="6602136" cy="491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3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9B8913-F199-4CBA-AB5F-12B2B8A97C40}"/>
              </a:ext>
            </a:extLst>
          </p:cNvPr>
          <p:cNvSpPr txBox="1"/>
          <p:nvPr/>
        </p:nvSpPr>
        <p:spPr>
          <a:xfrm>
            <a:off x="2685969" y="2865665"/>
            <a:ext cx="7160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MUGS Comparisons with SAGE-III/ISS</a:t>
            </a:r>
          </a:p>
        </p:txBody>
      </p:sp>
    </p:spTree>
    <p:extLst>
      <p:ext uri="{BB962C8B-B14F-4D97-AF65-F5344CB8AC3E}">
        <p14:creationId xmlns:p14="http://schemas.microsoft.com/office/powerpoint/2010/main" val="397779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0A93E7-CD26-4F03-9449-4E215A00A043}"/>
              </a:ext>
            </a:extLst>
          </p:cNvPr>
          <p:cNvSpPr txBox="1"/>
          <p:nvPr/>
        </p:nvSpPr>
        <p:spPr>
          <a:xfrm>
            <a:off x="845479" y="1645921"/>
            <a:ext cx="109454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Lower limit of SAGE III vertical profiles is 12-15 km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Ground-based occultations extend from 2.3 km to TOA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SAGE III solar occultations occur at sun rise/set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Ground-based solar occultation measurements are obtained diurnally </a:t>
            </a:r>
            <a:r>
              <a:rPr lang="en-US" sz="2800" u="sng" dirty="0"/>
              <a:t>except</a:t>
            </a:r>
            <a:r>
              <a:rPr lang="en-US" sz="2800" dirty="0"/>
              <a:t> at sun rise/set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Both SAGE III and ground-based lunar occultations occur over a range of local times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3348E-FA33-4948-B04A-0A4B8E0BCE77}"/>
              </a:ext>
            </a:extLst>
          </p:cNvPr>
          <p:cNvSpPr txBox="1"/>
          <p:nvPr/>
        </p:nvSpPr>
        <p:spPr>
          <a:xfrm>
            <a:off x="1058780" y="452388"/>
            <a:ext cx="1022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Issues Confronting Ground-Based Comparisons with SAGE III</a:t>
            </a:r>
          </a:p>
        </p:txBody>
      </p:sp>
    </p:spTree>
    <p:extLst>
      <p:ext uri="{BB962C8B-B14F-4D97-AF65-F5344CB8AC3E}">
        <p14:creationId xmlns:p14="http://schemas.microsoft.com/office/powerpoint/2010/main" val="148901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31369</TotalTime>
  <Words>905</Words>
  <Application>Microsoft Office PowerPoint</Application>
  <PresentationFormat>Widescreen</PresentationFormat>
  <Paragraphs>106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Sander, Stanley P</dc:creator>
  <cp:lastModifiedBy>Sander, Stanley P (US 3200)</cp:lastModifiedBy>
  <cp:revision>214</cp:revision>
  <cp:lastPrinted>2018-10-30T02:00:30Z</cp:lastPrinted>
  <dcterms:created xsi:type="dcterms:W3CDTF">2018-10-28T18:43:06Z</dcterms:created>
  <dcterms:modified xsi:type="dcterms:W3CDTF">2021-11-09T01:06:10Z</dcterms:modified>
</cp:coreProperties>
</file>