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323" r:id="rId2"/>
    <p:sldId id="324" r:id="rId3"/>
    <p:sldId id="331" r:id="rId4"/>
    <p:sldId id="1196" r:id="rId5"/>
    <p:sldId id="332" r:id="rId6"/>
    <p:sldId id="333" r:id="rId7"/>
    <p:sldId id="334" r:id="rId8"/>
    <p:sldId id="1197" r:id="rId9"/>
    <p:sldId id="335" r:id="rId10"/>
    <p:sldId id="337" r:id="rId11"/>
    <p:sldId id="338" r:id="rId12"/>
    <p:sldId id="329" r:id="rId13"/>
    <p:sldId id="268" r:id="rId14"/>
    <p:sldId id="32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3D37ED-9C68-0F49-BBC1-E10C7AA7B7D5}">
          <p14:sldIdLst>
            <p14:sldId id="323"/>
            <p14:sldId id="324"/>
            <p14:sldId id="331"/>
            <p14:sldId id="1196"/>
            <p14:sldId id="332"/>
            <p14:sldId id="333"/>
            <p14:sldId id="334"/>
            <p14:sldId id="1197"/>
            <p14:sldId id="335"/>
            <p14:sldId id="337"/>
            <p14:sldId id="338"/>
            <p14:sldId id="329"/>
            <p14:sldId id="268"/>
            <p14:sldId id="327"/>
          </p14:sldIdLst>
        </p14:section>
        <p14:section name="Untitled Section" id="{D64C6B69-931C-B54D-A255-1BC7A4699AF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CE4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15"/>
    <p:restoredTop sz="94712"/>
  </p:normalViewPr>
  <p:slideViewPr>
    <p:cSldViewPr snapToGrid="0" snapToObjects="1">
      <p:cViewPr varScale="1">
        <p:scale>
          <a:sx n="124" d="100"/>
          <a:sy n="124" d="100"/>
        </p:scale>
        <p:origin x="1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E1144-46C7-6D48-ACAC-BF02AE3A2072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B09A6-6B46-5547-A628-8E31201C4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2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Scan head heats up after use, so operators desire to limit heating</a:t>
            </a:r>
          </a:p>
          <a:p>
            <a:r>
              <a:rPr lang="en-US" dirty="0"/>
              <a:t>Approximately one scan per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B09A6-6B46-5547-A628-8E31201C40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0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Backscatter example neither best nor worst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B09A6-6B46-5547-A628-8E31201C40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0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E54D8-D6B6-CD49-BC17-98107B81D2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58" y="422998"/>
            <a:ext cx="6496946" cy="793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457200"/>
            <a:ext cx="2114550" cy="56689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91250" cy="5668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3425" y="6503988"/>
            <a:ext cx="1905000" cy="3540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AF7A56-4EFB-4426-9B8C-1D57E91EFB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58" y="422998"/>
            <a:ext cx="6496946" cy="793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58" y="422998"/>
            <a:ext cx="6496946" cy="793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58" y="422998"/>
            <a:ext cx="6496946" cy="793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FFFF">
                <a:gamma/>
                <a:tint val="0"/>
                <a:invGamma/>
              </a:srgbClr>
            </a:gs>
            <a:gs pos="100000">
              <a:srgbClr val="DD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77813" y="1343025"/>
            <a:ext cx="86487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1585732" y="244475"/>
            <a:ext cx="6504972" cy="282575"/>
          </a:xfrm>
          <a:prstGeom prst="rect">
            <a:avLst/>
          </a:prstGeom>
          <a:solidFill>
            <a:srgbClr val="0099CC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482600" y="150813"/>
            <a:ext cx="822325" cy="188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82058" tIns="41029" rIns="82058" bIns="41029">
            <a:spAutoFit/>
          </a:bodyPr>
          <a:lstStyle/>
          <a:p>
            <a:pPr algn="l" defTabSz="820738">
              <a:spcBef>
                <a:spcPct val="50000"/>
              </a:spcBef>
            </a:pPr>
            <a:endParaRPr lang="en-US" sz="700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3886200" y="2438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6" name="Text Box 62"/>
          <p:cNvSpPr txBox="1">
            <a:spLocks noChangeArrowheads="1"/>
          </p:cNvSpPr>
          <p:nvPr/>
        </p:nvSpPr>
        <p:spPr bwMode="auto">
          <a:xfrm>
            <a:off x="7467600" y="3581400"/>
            <a:ext cx="12192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1097" name="Picture 73" descr="nas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39133" y="380395"/>
            <a:ext cx="762615" cy="64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510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60000"/>
        </a:spcBef>
        <a:spcAft>
          <a:spcPct val="0"/>
        </a:spcAft>
        <a:buSzPct val="70000"/>
        <a:buFont typeface="Wingdings" pitchFamily="2" charset="2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04788" algn="l" rtl="0" eaLnBrk="0" fontAlgn="base" hangingPunct="0">
        <a:spcBef>
          <a:spcPct val="30000"/>
        </a:spcBef>
        <a:spcAft>
          <a:spcPct val="0"/>
        </a:spcAft>
        <a:defRPr sz="1400" b="1">
          <a:solidFill>
            <a:schemeClr val="tx1"/>
          </a:solidFill>
          <a:latin typeface="+mn-lt"/>
        </a:defRPr>
      </a:lvl2pPr>
      <a:lvl3pPr marL="989013" indent="-214313" algn="l" rtl="0" eaLnBrk="0" fontAlgn="base" hangingPunct="0">
        <a:spcBef>
          <a:spcPct val="30000"/>
        </a:spcBef>
        <a:spcAft>
          <a:spcPct val="0"/>
        </a:spcAft>
        <a:defRPr sz="1300" b="1">
          <a:solidFill>
            <a:schemeClr val="tx1"/>
          </a:solidFill>
          <a:latin typeface="+mn-lt"/>
        </a:defRPr>
      </a:lvl3pPr>
      <a:lvl4pPr marL="1601788" indent="-231775" algn="l" rtl="0" eaLnBrk="0" fontAlgn="base" hangingPunct="0">
        <a:spcBef>
          <a:spcPct val="3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reepngimg.com/png/18353-sun-png-image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0018" y="1873897"/>
            <a:ext cx="5675243" cy="59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charset="0"/>
                <a:ea typeface="Calibri" charset="0"/>
                <a:cs typeface="Times New Roman" charset="0"/>
              </a:rPr>
              <a:t>SAGE III Limb Scatter Retrievals</a:t>
            </a:r>
            <a:endParaRPr lang="en-US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42834"/>
              </p:ext>
            </p:extLst>
          </p:nvPr>
        </p:nvGraphicFramePr>
        <p:xfrm>
          <a:off x="705140" y="3224188"/>
          <a:ext cx="774688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9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Glen Jaross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Natalya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Kramarova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B050"/>
                          </a:solidFill>
                        </a:rPr>
                        <a:t>NASA Goddard Space Flight Center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dirty="0"/>
                        <a:t>Ghassan Taha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Universities Space Research Association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003" y="6550223"/>
            <a:ext cx="322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SAGE 3 STM, 4-Nov, 2021</a:t>
            </a:r>
          </a:p>
        </p:txBody>
      </p:sp>
    </p:spTree>
    <p:extLst>
      <p:ext uri="{BB962C8B-B14F-4D97-AF65-F5344CB8AC3E}">
        <p14:creationId xmlns:p14="http://schemas.microsoft.com/office/powerpoint/2010/main" val="861877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">
            <a:extLst>
              <a:ext uri="{FF2B5EF4-FFF2-40B4-BE49-F238E27FC236}">
                <a16:creationId xmlns:a16="http://schemas.microsoft.com/office/drawing/2014/main" id="{FB1E5E4C-A39C-F741-B2FC-0B6CD1FB1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599" y="470016"/>
            <a:ext cx="63740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SAGE aerosol extinction (675 nm) compared to OMPS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DA681-3246-6847-B34C-AB3086E7A469}"/>
              </a:ext>
            </a:extLst>
          </p:cNvPr>
          <p:cNvSpPr txBox="1"/>
          <p:nvPr/>
        </p:nvSpPr>
        <p:spPr>
          <a:xfrm>
            <a:off x="1100372" y="1472176"/>
            <a:ext cx="264787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Backward Scatter Orbit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3139E1-C4F2-FC4B-9D00-147A46153DF0}"/>
              </a:ext>
            </a:extLst>
          </p:cNvPr>
          <p:cNvSpPr txBox="1"/>
          <p:nvPr/>
        </p:nvSpPr>
        <p:spPr>
          <a:xfrm>
            <a:off x="5659120" y="1472176"/>
            <a:ext cx="23845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Forward Scatter Orbit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58510E-3995-CB41-931C-615A3CC6484F}"/>
              </a:ext>
            </a:extLst>
          </p:cNvPr>
          <p:cNvSpPr txBox="1"/>
          <p:nvPr/>
        </p:nvSpPr>
        <p:spPr>
          <a:xfrm>
            <a:off x="2736321" y="5829909"/>
            <a:ext cx="3671357" cy="830997"/>
          </a:xfrm>
          <a:prstGeom prst="rect">
            <a:avLst/>
          </a:prstGeom>
          <a:solidFill>
            <a:srgbClr val="032CE4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Backscatter retrievals have weak aerosol signals and are more sensitive to radiance errors such as stray light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5F2A2F-63D1-1C44-B121-4D5F013448B8}"/>
              </a:ext>
            </a:extLst>
          </p:cNvPr>
          <p:cNvGrpSpPr/>
          <p:nvPr/>
        </p:nvGrpSpPr>
        <p:grpSpPr>
          <a:xfrm>
            <a:off x="187531" y="1975752"/>
            <a:ext cx="4374105" cy="3613302"/>
            <a:chOff x="187531" y="1975752"/>
            <a:chExt cx="4374105" cy="361330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2C6862D-C208-DB44-9332-38CDA450EBB6}"/>
                </a:ext>
              </a:extLst>
            </p:cNvPr>
            <p:cNvGrpSpPr/>
            <p:nvPr/>
          </p:nvGrpSpPr>
          <p:grpSpPr>
            <a:xfrm>
              <a:off x="464530" y="2236573"/>
              <a:ext cx="4097106" cy="3188043"/>
              <a:chOff x="378033" y="1458097"/>
              <a:chExt cx="4097106" cy="318804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5B64F11-389E-8244-9131-EC89E59384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658" r="32152" b="44685"/>
              <a:stretch/>
            </p:blipFill>
            <p:spPr>
              <a:xfrm>
                <a:off x="378033" y="1460013"/>
                <a:ext cx="1961492" cy="318612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1572AF1-3C63-4E43-8ECF-F8B393B088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678" t="22522" r="67538" b="50630"/>
              <a:stretch/>
            </p:blipFill>
            <p:spPr>
              <a:xfrm>
                <a:off x="2356908" y="1458097"/>
                <a:ext cx="2118231" cy="3188043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FE0C78-B96F-434B-90E5-46B9653947FF}"/>
                </a:ext>
              </a:extLst>
            </p:cNvPr>
            <p:cNvSpPr txBox="1"/>
            <p:nvPr/>
          </p:nvSpPr>
          <p:spPr>
            <a:xfrm>
              <a:off x="584201" y="5312055"/>
              <a:ext cx="1758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Extinction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Coeff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(km</a:t>
              </a:r>
              <a:r>
                <a:rPr lang="en-US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C96370-17EE-094C-8067-265BD9DA5A73}"/>
                </a:ext>
              </a:extLst>
            </p:cNvPr>
            <p:cNvSpPr txBox="1"/>
            <p:nvPr/>
          </p:nvSpPr>
          <p:spPr>
            <a:xfrm>
              <a:off x="2797515" y="5312054"/>
              <a:ext cx="1302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Extinction Ratio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A2FB28B-62E2-DE40-B566-E706E9822030}"/>
                </a:ext>
              </a:extLst>
            </p:cNvPr>
            <p:cNvSpPr txBox="1"/>
            <p:nvPr/>
          </p:nvSpPr>
          <p:spPr>
            <a:xfrm>
              <a:off x="783962" y="1977669"/>
              <a:ext cx="1380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Sample scan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92A228-0DC6-584E-BD10-A00A8C05616D}"/>
                </a:ext>
              </a:extLst>
            </p:cNvPr>
            <p:cNvSpPr txBox="1"/>
            <p:nvPr/>
          </p:nvSpPr>
          <p:spPr>
            <a:xfrm>
              <a:off x="2668880" y="1975752"/>
              <a:ext cx="1692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9 scan comparison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59D5C4E-D1CA-A847-99F2-118006C0E75B}"/>
                </a:ext>
              </a:extLst>
            </p:cNvPr>
            <p:cNvSpPr txBox="1"/>
            <p:nvPr/>
          </p:nvSpPr>
          <p:spPr>
            <a:xfrm rot="16200000">
              <a:off x="-473249" y="3486976"/>
              <a:ext cx="1598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Tangent Height (km)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A3A3CB3-4201-3B41-8228-4FFCC45B1AB2}"/>
              </a:ext>
            </a:extLst>
          </p:cNvPr>
          <p:cNvGrpSpPr/>
          <p:nvPr/>
        </p:nvGrpSpPr>
        <p:grpSpPr>
          <a:xfrm>
            <a:off x="4662774" y="1977669"/>
            <a:ext cx="4394729" cy="3611385"/>
            <a:chOff x="4662774" y="1977669"/>
            <a:chExt cx="4394729" cy="361138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34600B8-0FF8-9240-BD8D-66362B935FF8}"/>
                </a:ext>
              </a:extLst>
            </p:cNvPr>
            <p:cNvGrpSpPr/>
            <p:nvPr/>
          </p:nvGrpSpPr>
          <p:grpSpPr>
            <a:xfrm>
              <a:off x="4865139" y="2236573"/>
              <a:ext cx="4192364" cy="3138617"/>
              <a:chOff x="4865139" y="1507523"/>
              <a:chExt cx="4192364" cy="3138617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D90FDFB-609F-AA4E-88E1-FDF2E3EF3E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8638" r="31897" b="45225"/>
              <a:stretch/>
            </p:blipFill>
            <p:spPr>
              <a:xfrm>
                <a:off x="4865139" y="1507523"/>
                <a:ext cx="2002934" cy="313861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9D935B8-60A0-E940-AF96-05C244A6B8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431" t="22499" r="41121" b="51070"/>
              <a:stretch/>
            </p:blipFill>
            <p:spPr>
              <a:xfrm>
                <a:off x="6969211" y="1507523"/>
                <a:ext cx="2088292" cy="3138617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E55B54-63F6-0945-8C9C-C4049776EE2F}"/>
                </a:ext>
              </a:extLst>
            </p:cNvPr>
            <p:cNvSpPr txBox="1"/>
            <p:nvPr/>
          </p:nvSpPr>
          <p:spPr>
            <a:xfrm>
              <a:off x="5043669" y="5312055"/>
              <a:ext cx="1758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Extinction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Coeff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(km</a:t>
              </a:r>
              <a:r>
                <a:rPr lang="en-US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F02D42-2754-5B4F-B3F6-5196166801A5}"/>
                </a:ext>
              </a:extLst>
            </p:cNvPr>
            <p:cNvSpPr txBox="1"/>
            <p:nvPr/>
          </p:nvSpPr>
          <p:spPr>
            <a:xfrm>
              <a:off x="7392219" y="5312055"/>
              <a:ext cx="13028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Extinction Ratio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680B3D-6FE0-D049-A4ED-5AC68E2C8FA0}"/>
                </a:ext>
              </a:extLst>
            </p:cNvPr>
            <p:cNvSpPr txBox="1"/>
            <p:nvPr/>
          </p:nvSpPr>
          <p:spPr>
            <a:xfrm>
              <a:off x="5232577" y="1977669"/>
              <a:ext cx="13802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Sample scan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DB9E94E-F028-7845-A602-BED710A7057E}"/>
                </a:ext>
              </a:extLst>
            </p:cNvPr>
            <p:cNvSpPr txBox="1"/>
            <p:nvPr/>
          </p:nvSpPr>
          <p:spPr>
            <a:xfrm>
              <a:off x="7197263" y="1983467"/>
              <a:ext cx="16927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9 scan comparison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510A947-DED1-4C42-A4AE-A26CC55E3FE2}"/>
                </a:ext>
              </a:extLst>
            </p:cNvPr>
            <p:cNvSpPr txBox="1"/>
            <p:nvPr/>
          </p:nvSpPr>
          <p:spPr>
            <a:xfrm rot="16200000">
              <a:off x="4001994" y="3486976"/>
              <a:ext cx="1598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Tangent Height (km)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95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071D8D7-07F2-F146-A3CD-0F1A852C7AFA}"/>
              </a:ext>
            </a:extLst>
          </p:cNvPr>
          <p:cNvSpPr txBox="1"/>
          <p:nvPr/>
        </p:nvSpPr>
        <p:spPr>
          <a:xfrm>
            <a:off x="5559824" y="1261018"/>
            <a:ext cx="192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Orbit F18020406.40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9A5B5BB-2BB6-9646-8CC5-71DB6FBB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99038"/>
            <a:ext cx="62439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Aerosol extinction comparisons to OMPS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3441AB-4E2C-8C4D-BA68-92261C171EC3}"/>
              </a:ext>
            </a:extLst>
          </p:cNvPr>
          <p:cNvGrpSpPr/>
          <p:nvPr/>
        </p:nvGrpSpPr>
        <p:grpSpPr>
          <a:xfrm>
            <a:off x="729164" y="1414906"/>
            <a:ext cx="2665858" cy="4542599"/>
            <a:chOff x="851084" y="1899449"/>
            <a:chExt cx="2665858" cy="454259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554791-9E37-0D47-9930-CFE6766F85D2}"/>
                </a:ext>
              </a:extLst>
            </p:cNvPr>
            <p:cNvSpPr txBox="1"/>
            <p:nvPr/>
          </p:nvSpPr>
          <p:spPr>
            <a:xfrm>
              <a:off x="1376090" y="1899449"/>
              <a:ext cx="192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52 Side-scatter scans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7A50AD9-5793-1F4E-829D-3BA72FF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084" y="2191086"/>
              <a:ext cx="2665858" cy="425096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177573-44D4-7A44-99E0-F629DE5CAB3D}"/>
                </a:ext>
              </a:extLst>
            </p:cNvPr>
            <p:cNvSpPr txBox="1"/>
            <p:nvPr/>
          </p:nvSpPr>
          <p:spPr>
            <a:xfrm>
              <a:off x="2421466" y="4278452"/>
              <a:ext cx="96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675 nm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55978FA-47F7-3545-B64C-BC37DC639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28" b="51163"/>
          <a:stretch/>
        </p:blipFill>
        <p:spPr>
          <a:xfrm>
            <a:off x="4688860" y="1541725"/>
            <a:ext cx="3587880" cy="15837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59D425-387B-7949-BD5E-3593CA930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37" b="13360"/>
          <a:stretch/>
        </p:blipFill>
        <p:spPr>
          <a:xfrm>
            <a:off x="4705563" y="3211134"/>
            <a:ext cx="3604056" cy="1618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69DA5D-FD1F-C746-94BA-43BD2B213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07" b="50737"/>
          <a:stretch/>
        </p:blipFill>
        <p:spPr>
          <a:xfrm>
            <a:off x="4705563" y="4962472"/>
            <a:ext cx="3628762" cy="16180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7F50A7D-8046-954D-ADDE-05A4B1FA2050}"/>
              </a:ext>
            </a:extLst>
          </p:cNvPr>
          <p:cNvSpPr txBox="1"/>
          <p:nvPr/>
        </p:nvSpPr>
        <p:spPr>
          <a:xfrm>
            <a:off x="8072008" y="2099789"/>
            <a:ext cx="9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745 nm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F1F45-B64F-E343-8242-296C09CB19A3}"/>
              </a:ext>
            </a:extLst>
          </p:cNvPr>
          <p:cNvSpPr txBox="1"/>
          <p:nvPr/>
        </p:nvSpPr>
        <p:spPr>
          <a:xfrm>
            <a:off x="8072008" y="3851127"/>
            <a:ext cx="9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869 nm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65FA45-C7EA-1745-AEF9-F619DF7565FF}"/>
              </a:ext>
            </a:extLst>
          </p:cNvPr>
          <p:cNvSpPr txBox="1"/>
          <p:nvPr/>
        </p:nvSpPr>
        <p:spPr>
          <a:xfrm>
            <a:off x="8080586" y="5444207"/>
            <a:ext cx="9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997 nm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8005A2-40E0-8240-B4B3-E9621C59BB94}"/>
              </a:ext>
            </a:extLst>
          </p:cNvPr>
          <p:cNvSpPr txBox="1"/>
          <p:nvPr/>
        </p:nvSpPr>
        <p:spPr>
          <a:xfrm>
            <a:off x="1073193" y="6047408"/>
            <a:ext cx="2892319" cy="584775"/>
          </a:xfrm>
          <a:prstGeom prst="rect">
            <a:avLst/>
          </a:prstGeom>
          <a:solidFill>
            <a:srgbClr val="032CE4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Have we tuned our stray light correction to 675 nm ? </a:t>
            </a:r>
          </a:p>
        </p:txBody>
      </p:sp>
    </p:spTree>
    <p:extLst>
      <p:ext uri="{BB962C8B-B14F-4D97-AF65-F5344CB8AC3E}">
        <p14:creationId xmlns:p14="http://schemas.microsoft.com/office/powerpoint/2010/main" val="239588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92399" y="696001"/>
            <a:ext cx="589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Conclusions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648" y="1800865"/>
            <a:ext cx="7437666" cy="405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Stray light correction may be ‘good enough’ for forward scatter data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Tangent Height correction necessary but currently has large errors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We’ve squeezed as much as we should out of narrow comparisons with OMPS.  Broaden comparisons.  </a:t>
            </a:r>
            <a:r>
              <a:rPr lang="en-US" b="1" dirty="0"/>
              <a:t>More data</a:t>
            </a:r>
            <a:r>
              <a:rPr lang="en-US" dirty="0"/>
              <a:t>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Path Forward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Concentrate LS operations on forward scattering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Find a way to tune RSAS tangent height corrections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Expand to multi-wavelength aerosol extinctions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Continue de-</a:t>
            </a:r>
            <a:r>
              <a:rPr lang="en-US" dirty="0" err="1"/>
              <a:t>OMPSifying</a:t>
            </a:r>
            <a:r>
              <a:rPr lang="en-US" dirty="0"/>
              <a:t> retrievals</a:t>
            </a:r>
          </a:p>
        </p:txBody>
      </p:sp>
    </p:spTree>
    <p:extLst>
      <p:ext uri="{BB962C8B-B14F-4D97-AF65-F5344CB8AC3E}">
        <p14:creationId xmlns:p14="http://schemas.microsoft.com/office/powerpoint/2010/main" val="347119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461E3654-CE71-FB4D-B021-9B7F51A9F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770" y="546064"/>
            <a:ext cx="6715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Out-of-Field stray light is primary challenge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D65A0-5FE8-1E47-B60F-7ED5E0575F1C}"/>
              </a:ext>
            </a:extLst>
          </p:cNvPr>
          <p:cNvSpPr txBox="1"/>
          <p:nvPr/>
        </p:nvSpPr>
        <p:spPr>
          <a:xfrm>
            <a:off x="603849" y="4718401"/>
            <a:ext cx="43563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Telescope scatters bright Earth signal into higher altitude angles (in-band)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Excess signal at retrieval normalization altitude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Primarily a VIS/NIR problem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D25CD2-DE77-924C-8414-D661689BD89F}"/>
              </a:ext>
            </a:extLst>
          </p:cNvPr>
          <p:cNvGrpSpPr/>
          <p:nvPr/>
        </p:nvGrpSpPr>
        <p:grpSpPr>
          <a:xfrm>
            <a:off x="603849" y="1411070"/>
            <a:ext cx="3365740" cy="3194936"/>
            <a:chOff x="603849" y="1411070"/>
            <a:chExt cx="3365740" cy="3194936"/>
          </a:xfrm>
        </p:grpSpPr>
        <p:pic>
          <p:nvPicPr>
            <p:cNvPr id="14338" name="Picture 2" descr="radiance">
              <a:extLst>
                <a:ext uri="{FF2B5EF4-FFF2-40B4-BE49-F238E27FC236}">
                  <a16:creationId xmlns:a16="http://schemas.microsoft.com/office/drawing/2014/main" id="{C8BC739C-C48D-A446-A822-B89C30384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49" y="1411070"/>
              <a:ext cx="3365740" cy="3194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7CB0728-AE7B-0242-B43D-C063C88931C8}"/>
                </a:ext>
              </a:extLst>
            </p:cNvPr>
            <p:cNvSpPr txBox="1"/>
            <p:nvPr/>
          </p:nvSpPr>
          <p:spPr>
            <a:xfrm>
              <a:off x="1688060" y="1425826"/>
              <a:ext cx="127983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M3-SAGE LS Signal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CE8E7F8-F055-4149-B6D3-C610B5FAAE32}"/>
              </a:ext>
            </a:extLst>
          </p:cNvPr>
          <p:cNvGrpSpPr/>
          <p:nvPr/>
        </p:nvGrpSpPr>
        <p:grpSpPr>
          <a:xfrm>
            <a:off x="4760416" y="1413543"/>
            <a:ext cx="3364228" cy="3192463"/>
            <a:chOff x="4760416" y="1413543"/>
            <a:chExt cx="3364228" cy="3192463"/>
          </a:xfrm>
        </p:grpSpPr>
        <p:pic>
          <p:nvPicPr>
            <p:cNvPr id="7" name="Picture 2" descr="radiance">
              <a:extLst>
                <a:ext uri="{FF2B5EF4-FFF2-40B4-BE49-F238E27FC236}">
                  <a16:creationId xmlns:a16="http://schemas.microsoft.com/office/drawing/2014/main" id="{1A586B5B-7B31-504F-AB0E-A6EAB8DED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416" y="1413543"/>
              <a:ext cx="3364228" cy="319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8E47A5-FB85-AD4D-92C7-B575F75AA00B}"/>
                </a:ext>
              </a:extLst>
            </p:cNvPr>
            <p:cNvSpPr txBox="1"/>
            <p:nvPr/>
          </p:nvSpPr>
          <p:spPr>
            <a:xfrm>
              <a:off x="4880806" y="1425826"/>
              <a:ext cx="138873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/>
                <a:t>M3-SAGE LS 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08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9D7E681-F7B9-1A44-8CBC-A4F0094CF0AA}"/>
              </a:ext>
            </a:extLst>
          </p:cNvPr>
          <p:cNvSpPr txBox="1"/>
          <p:nvPr/>
        </p:nvSpPr>
        <p:spPr>
          <a:xfrm>
            <a:off x="798392" y="6386511"/>
            <a:ext cx="751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significant differences, but hard to say which method is better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870EC8F6-0914-A841-AA05-DDE32D683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1" y="709198"/>
            <a:ext cx="609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Post-correction Rayleigh residuals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529C02-E49B-3040-932E-F37C45818926}"/>
              </a:ext>
            </a:extLst>
          </p:cNvPr>
          <p:cNvGrpSpPr/>
          <p:nvPr/>
        </p:nvGrpSpPr>
        <p:grpSpPr>
          <a:xfrm>
            <a:off x="1263276" y="1788140"/>
            <a:ext cx="2573979" cy="4398010"/>
            <a:chOff x="1601781" y="1971457"/>
            <a:chExt cx="2573979" cy="43980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919D38-835A-714F-BAC7-5E082381F8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667" t="8188" r="24333" b="5782"/>
            <a:stretch/>
          </p:blipFill>
          <p:spPr>
            <a:xfrm>
              <a:off x="1601781" y="2336921"/>
              <a:ext cx="2426535" cy="397285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98EC41-CABA-5240-A8D9-D83C76B6DB5B}"/>
                </a:ext>
              </a:extLst>
            </p:cNvPr>
            <p:cNvSpPr txBox="1"/>
            <p:nvPr/>
          </p:nvSpPr>
          <p:spPr>
            <a:xfrm>
              <a:off x="2108076" y="1971457"/>
              <a:ext cx="192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Radiance Fit Method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2872FA-EA57-6D4D-A0E1-AEDA26B49736}"/>
                </a:ext>
              </a:extLst>
            </p:cNvPr>
            <p:cNvSpPr txBox="1"/>
            <p:nvPr/>
          </p:nvSpPr>
          <p:spPr>
            <a:xfrm>
              <a:off x="2245360" y="6061690"/>
              <a:ext cx="193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alatino" pitchFamily="2" charset="77"/>
                  <a:ea typeface="Palatino" pitchFamily="2" charset="77"/>
                </a:rPr>
                <a:t>Percent Residual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FEE7F5-D3B6-1D49-9904-23D838740A59}"/>
                </a:ext>
              </a:extLst>
            </p:cNvPr>
            <p:cNvSpPr txBox="1"/>
            <p:nvPr/>
          </p:nvSpPr>
          <p:spPr>
            <a:xfrm rot="16200000">
              <a:off x="946634" y="4038488"/>
              <a:ext cx="1618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alatino" pitchFamily="2" charset="77"/>
                  <a:ea typeface="Palatino" pitchFamily="2" charset="77"/>
                </a:rPr>
                <a:t>Tangent Height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5B07EB-A0C8-2A49-92E0-4DFFCD8C3D33}"/>
              </a:ext>
            </a:extLst>
          </p:cNvPr>
          <p:cNvGrpSpPr/>
          <p:nvPr/>
        </p:nvGrpSpPr>
        <p:grpSpPr>
          <a:xfrm>
            <a:off x="5306746" y="1788140"/>
            <a:ext cx="2506294" cy="4427438"/>
            <a:chOff x="4737786" y="1963202"/>
            <a:chExt cx="2506294" cy="44274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140B7D-576F-2040-ADC6-488653669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111" t="8187" r="23771" b="4032"/>
            <a:stretch/>
          </p:blipFill>
          <p:spPr>
            <a:xfrm>
              <a:off x="4737786" y="2336921"/>
              <a:ext cx="2506294" cy="405371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8872E6-451A-124E-95B1-19CA25FEFCF5}"/>
                </a:ext>
              </a:extLst>
            </p:cNvPr>
            <p:cNvSpPr txBox="1"/>
            <p:nvPr/>
          </p:nvSpPr>
          <p:spPr>
            <a:xfrm>
              <a:off x="5153746" y="1963202"/>
              <a:ext cx="2049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PSF </a:t>
              </a:r>
              <a:r>
                <a:rPr lang="en-US" sz="1400" dirty="0" err="1"/>
                <a:t>deconvol</a:t>
              </a:r>
              <a:r>
                <a:rPr lang="en-US" sz="1400" dirty="0"/>
                <a:t>. Method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E410BD4-DB0B-2645-AD85-A75561BADCF8}"/>
                </a:ext>
              </a:extLst>
            </p:cNvPr>
            <p:cNvSpPr txBox="1"/>
            <p:nvPr/>
          </p:nvSpPr>
          <p:spPr>
            <a:xfrm>
              <a:off x="5313680" y="6061690"/>
              <a:ext cx="193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alatino" pitchFamily="2" charset="77"/>
                  <a:ea typeface="Palatino" pitchFamily="2" charset="77"/>
                </a:rPr>
                <a:t>Percent Residual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8DA822-98F1-7A43-B836-A48BF1BE6117}"/>
                </a:ext>
              </a:extLst>
            </p:cNvPr>
            <p:cNvSpPr txBox="1"/>
            <p:nvPr/>
          </p:nvSpPr>
          <p:spPr>
            <a:xfrm rot="16200000">
              <a:off x="4082638" y="4015572"/>
              <a:ext cx="1618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alatino" pitchFamily="2" charset="77"/>
                  <a:ea typeface="Palatino" pitchFamily="2" charset="77"/>
                </a:rPr>
                <a:t>Tangent Height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C9C966-97C9-C34C-9658-027DC2D910F5}"/>
              </a:ext>
            </a:extLst>
          </p:cNvPr>
          <p:cNvGrpSpPr/>
          <p:nvPr/>
        </p:nvGrpSpPr>
        <p:grpSpPr>
          <a:xfrm>
            <a:off x="4139299" y="2290875"/>
            <a:ext cx="1219780" cy="1008519"/>
            <a:chOff x="1564640" y="2076380"/>
            <a:chExt cx="1219780" cy="100851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573EA3-8B40-2348-B665-729861C18B83}"/>
                </a:ext>
              </a:extLst>
            </p:cNvPr>
            <p:cNvCxnSpPr/>
            <p:nvPr/>
          </p:nvCxnSpPr>
          <p:spPr bwMode="auto">
            <a:xfrm>
              <a:off x="1564640" y="2214880"/>
              <a:ext cx="41656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32C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A36DA8F-12E9-6846-82F3-ACC63F630C85}"/>
                </a:ext>
              </a:extLst>
            </p:cNvPr>
            <p:cNvCxnSpPr/>
            <p:nvPr/>
          </p:nvCxnSpPr>
          <p:spPr bwMode="auto">
            <a:xfrm>
              <a:off x="1564640" y="2936240"/>
              <a:ext cx="41656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D163297-C583-8944-9F0A-736105B61AD3}"/>
                </a:ext>
              </a:extLst>
            </p:cNvPr>
            <p:cNvCxnSpPr/>
            <p:nvPr/>
          </p:nvCxnSpPr>
          <p:spPr bwMode="auto">
            <a:xfrm>
              <a:off x="1564640" y="2580640"/>
              <a:ext cx="41656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8D5F4C-077A-D447-8A2F-DAAD0ACA6547}"/>
                </a:ext>
              </a:extLst>
            </p:cNvPr>
            <p:cNvSpPr txBox="1"/>
            <p:nvPr/>
          </p:nvSpPr>
          <p:spPr>
            <a:xfrm>
              <a:off x="2002681" y="2076380"/>
              <a:ext cx="781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353 nm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D68BA8-78C0-B04C-8642-2E40FA84EB3E}"/>
                </a:ext>
              </a:extLst>
            </p:cNvPr>
            <p:cNvSpPr txBox="1"/>
            <p:nvPr/>
          </p:nvSpPr>
          <p:spPr>
            <a:xfrm>
              <a:off x="2002681" y="2442140"/>
              <a:ext cx="781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508 nm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9DF640-8F05-BE4F-A390-E0CD39EA3605}"/>
                </a:ext>
              </a:extLst>
            </p:cNvPr>
            <p:cNvSpPr txBox="1"/>
            <p:nvPr/>
          </p:nvSpPr>
          <p:spPr>
            <a:xfrm>
              <a:off x="2002681" y="2807900"/>
              <a:ext cx="781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675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80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D7F7AC-9F82-B74D-9E30-B9DB2D20B3C0}"/>
              </a:ext>
            </a:extLst>
          </p:cNvPr>
          <p:cNvSpPr txBox="1"/>
          <p:nvPr/>
        </p:nvSpPr>
        <p:spPr>
          <a:xfrm>
            <a:off x="415964" y="1318022"/>
            <a:ext cx="797990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32CE4"/>
                </a:solidFill>
              </a:rPr>
              <a:t>Improve ozone and aerosol product performance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evaluate performance using more LS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refine technique for Tangent Height determination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adjust stray light correction as needed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32CE4"/>
                </a:solidFill>
              </a:rPr>
              <a:t>Create operational products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transition from mimicking OMPS to true SAGE retrievals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use of SAGE Occultation aerosols in ozone retrieval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performance diagnostics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32CE4"/>
                </a:solidFill>
              </a:rPr>
              <a:t>Demonstrate / document SAGE LS performance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ozone comparisons with MLS (via MERRA-2), SAGE Occ.,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extinction comparisons with SAGE Occ. zonal means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ATBD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032CE4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032CE4"/>
                </a:solidFill>
              </a:rPr>
              <a:t>Multi-wavelength aerosol extinction retrievals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if adequate performance can be achieved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032CE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C4C0F-BC9B-7E40-873A-85CC4633E148}"/>
              </a:ext>
            </a:extLst>
          </p:cNvPr>
          <p:cNvSpPr txBox="1"/>
          <p:nvPr/>
        </p:nvSpPr>
        <p:spPr>
          <a:xfrm>
            <a:off x="1544595" y="654908"/>
            <a:ext cx="589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Proposed effort</a:t>
            </a:r>
          </a:p>
        </p:txBody>
      </p:sp>
    </p:spTree>
    <p:extLst>
      <p:ext uri="{BB962C8B-B14F-4D97-AF65-F5344CB8AC3E}">
        <p14:creationId xmlns:p14="http://schemas.microsoft.com/office/powerpoint/2010/main" val="42923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2BBCD6-42CA-B046-8261-9061B9AB4074}"/>
              </a:ext>
            </a:extLst>
          </p:cNvPr>
          <p:cNvSpPr txBox="1"/>
          <p:nvPr/>
        </p:nvSpPr>
        <p:spPr>
          <a:xfrm>
            <a:off x="1544595" y="654908"/>
            <a:ext cx="5894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OMPS LS retrieval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D70E3-2E09-4644-BA9A-227B4EA2BC37}"/>
              </a:ext>
            </a:extLst>
          </p:cNvPr>
          <p:cNvSpPr txBox="1"/>
          <p:nvPr/>
        </p:nvSpPr>
        <p:spPr>
          <a:xfrm>
            <a:off x="317155" y="1683357"/>
            <a:ext cx="362464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Aerosol v1.5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66339-3547-BD4A-924C-D8E894CBF62B}"/>
              </a:ext>
            </a:extLst>
          </p:cNvPr>
          <p:cNvSpPr txBox="1"/>
          <p:nvPr/>
        </p:nvSpPr>
        <p:spPr>
          <a:xfrm>
            <a:off x="5138351" y="1683356"/>
            <a:ext cx="33528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Ozone v2.5 algorithm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37E1F-F4A9-114B-941A-573458C60F36}"/>
              </a:ext>
            </a:extLst>
          </p:cNvPr>
          <p:cNvSpPr txBox="1"/>
          <p:nvPr/>
        </p:nvSpPr>
        <p:spPr>
          <a:xfrm>
            <a:off x="317154" y="2427432"/>
            <a:ext cx="4230131" cy="3077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Computes extinction profile at 675 nm;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Radiances are normalized at 40 km;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Gamma size distribution in Mie calculation;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Chahine’s non-linear relaxation algorithm;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Cut off at cloud top;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Residuals calculated at 8 wavelengths.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2A57EC-AF41-0F48-A78A-C1E4B14AABD6}"/>
              </a:ext>
            </a:extLst>
          </p:cNvPr>
          <p:cNvSpPr txBox="1"/>
          <p:nvPr/>
        </p:nvSpPr>
        <p:spPr>
          <a:xfrm>
            <a:off x="5138351" y="2427432"/>
            <a:ext cx="3657600" cy="3323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3 UV pairs and 1 VIS triplet;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Radiances are normalized at 55 km for UV and 40 km for VIS ranges (no retrievals above);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Include the explicit aerosol correction by using LP-derived aerosols;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/>
              <a:t>Algorithm uses realistic a priori covariance matrices instead of </a:t>
            </a:r>
            <a:r>
              <a:rPr lang="en-US" dirty="0" err="1"/>
              <a:t>Tikhanov</a:t>
            </a:r>
            <a:r>
              <a:rPr lang="en-US" dirty="0"/>
              <a:t> regularization;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01281-E03F-924A-9063-EA534F51010D}"/>
              </a:ext>
            </a:extLst>
          </p:cNvPr>
          <p:cNvSpPr txBox="1"/>
          <p:nvPr/>
        </p:nvSpPr>
        <p:spPr>
          <a:xfrm>
            <a:off x="5138351" y="5993027"/>
            <a:ext cx="348666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Limited wavelengths allow us to better isolate instrumental issues </a:t>
            </a:r>
          </a:p>
        </p:txBody>
      </p:sp>
    </p:spTree>
    <p:extLst>
      <p:ext uri="{BB962C8B-B14F-4D97-AF65-F5344CB8AC3E}">
        <p14:creationId xmlns:p14="http://schemas.microsoft.com/office/powerpoint/2010/main" val="232175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C38A6-56CE-2B44-8C36-A2720E644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26" y="1849042"/>
            <a:ext cx="3382924" cy="2228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5EEC0A-F8C7-BC49-96B5-FA60DD613A5F}"/>
              </a:ext>
            </a:extLst>
          </p:cNvPr>
          <p:cNvSpPr txBox="1"/>
          <p:nvPr/>
        </p:nvSpPr>
        <p:spPr>
          <a:xfrm>
            <a:off x="3754614" y="1849042"/>
            <a:ext cx="4747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4 – 20 min. on day side (solar beta dependent)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typically equatorial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fast scans to 250 km every 6</a:t>
            </a:r>
            <a:r>
              <a:rPr lang="en-US" sz="1600" baseline="30000" dirty="0"/>
              <a:t>th</a:t>
            </a:r>
            <a:r>
              <a:rPr lang="en-US" sz="1600" dirty="0"/>
              <a:t> scan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4A651CE-7568-894C-80A8-D92725CD6407}"/>
              </a:ext>
            </a:extLst>
          </p:cNvPr>
          <p:cNvSpPr txBox="1">
            <a:spLocks/>
          </p:cNvSpPr>
          <p:nvPr/>
        </p:nvSpPr>
        <p:spPr>
          <a:xfrm>
            <a:off x="1542958" y="664526"/>
            <a:ext cx="6496946" cy="4746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kern="0" dirty="0"/>
              <a:t>ISS SAGE LS operations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96A1EC-BF38-1248-85F9-1E8DC9FE84CA}"/>
              </a:ext>
            </a:extLst>
          </p:cNvPr>
          <p:cNvSpPr txBox="1"/>
          <p:nvPr/>
        </p:nvSpPr>
        <p:spPr>
          <a:xfrm>
            <a:off x="770883" y="1432374"/>
            <a:ext cx="285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Limb Scatter scan pattern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44E7FE-9F27-A245-A6A1-23D3A8441C0B}"/>
              </a:ext>
            </a:extLst>
          </p:cNvPr>
          <p:cNvSpPr txBox="1"/>
          <p:nvPr/>
        </p:nvSpPr>
        <p:spPr>
          <a:xfrm>
            <a:off x="4991626" y="3490975"/>
            <a:ext cx="33829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We’ve been working with 6 orbits of 9-13 scans each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D0856F-0594-5149-A7EE-7B4C36FDD5D4}"/>
              </a:ext>
            </a:extLst>
          </p:cNvPr>
          <p:cNvGrpSpPr/>
          <p:nvPr/>
        </p:nvGrpSpPr>
        <p:grpSpPr>
          <a:xfrm>
            <a:off x="634195" y="4270695"/>
            <a:ext cx="2560946" cy="2296644"/>
            <a:chOff x="284247" y="1445306"/>
            <a:chExt cx="2796084" cy="257503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324A056-3E9E-F44A-92A1-6F789060C5D3}"/>
                </a:ext>
              </a:extLst>
            </p:cNvPr>
            <p:cNvSpPr/>
            <p:nvPr/>
          </p:nvSpPr>
          <p:spPr bwMode="auto">
            <a:xfrm>
              <a:off x="965771" y="1910993"/>
              <a:ext cx="1530849" cy="151800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F4C0D90-1BB4-6643-A99A-C7F0F6545B9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715784" y="1664413"/>
              <a:ext cx="0" cy="9965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DEAEC2F-D308-BC4B-8828-D033794DFE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7820" y="2661009"/>
              <a:ext cx="1047964" cy="4109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1C16D6E-85CD-4147-89FC-D09C1714842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83578" y="2661008"/>
              <a:ext cx="832206" cy="76799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03AB4925-003A-1945-BB32-7D9409A6313F}"/>
                </a:ext>
              </a:extLst>
            </p:cNvPr>
            <p:cNvSpPr/>
            <p:nvPr/>
          </p:nvSpPr>
          <p:spPr bwMode="auto">
            <a:xfrm rot="3508784">
              <a:off x="1032793" y="2440717"/>
              <a:ext cx="380878" cy="1053093"/>
            </a:xfrm>
            <a:prstGeom prst="triangle">
              <a:avLst>
                <a:gd name="adj" fmla="val 4962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2" name="Picture 21" descr="Download Sun Png Image HQ PNG Image | FreePNGImg">
              <a:extLst>
                <a:ext uri="{FF2B5EF4-FFF2-40B4-BE49-F238E27FC236}">
                  <a16:creationId xmlns:a16="http://schemas.microsoft.com/office/drawing/2014/main" id="{C79C5E41-ED0B-D94C-B2F7-3094DEE0B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84247" y="3254265"/>
              <a:ext cx="349469" cy="349469"/>
            </a:xfrm>
            <a:prstGeom prst="rect">
              <a:avLst/>
            </a:prstGeom>
          </p:spPr>
        </p:pic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EB4B8874-C28D-D042-9A00-B3385D7E1296}"/>
                </a:ext>
              </a:extLst>
            </p:cNvPr>
            <p:cNvSpPr/>
            <p:nvPr/>
          </p:nvSpPr>
          <p:spPr bwMode="auto">
            <a:xfrm rot="9865878">
              <a:off x="501822" y="1445306"/>
              <a:ext cx="2578509" cy="2575035"/>
            </a:xfrm>
            <a:prstGeom prst="arc">
              <a:avLst>
                <a:gd name="adj1" fmla="val 20273960"/>
                <a:gd name="adj2" fmla="val 21405166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F48ADC8-F6F8-6940-A440-7220767716FD}"/>
              </a:ext>
            </a:extLst>
          </p:cNvPr>
          <p:cNvGrpSpPr/>
          <p:nvPr/>
        </p:nvGrpSpPr>
        <p:grpSpPr>
          <a:xfrm>
            <a:off x="3113313" y="4328748"/>
            <a:ext cx="2394730" cy="2292383"/>
            <a:chOff x="3113313" y="4328748"/>
            <a:chExt cx="2394730" cy="229238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9DF27D2-13ED-3746-A9FE-5F4D407F09D6}"/>
                </a:ext>
              </a:extLst>
            </p:cNvPr>
            <p:cNvSpPr/>
            <p:nvPr/>
          </p:nvSpPr>
          <p:spPr bwMode="auto">
            <a:xfrm>
              <a:off x="3668322" y="4694271"/>
              <a:ext cx="1423658" cy="134956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CB8C016-DE54-6B4C-BB53-47F80C5C80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65819" y="4475053"/>
              <a:ext cx="0" cy="88600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875F8A-035C-2846-A831-95A44A66CD88}"/>
                </a:ext>
              </a:extLst>
            </p:cNvPr>
            <p:cNvGrpSpPr/>
            <p:nvPr/>
          </p:nvGrpSpPr>
          <p:grpSpPr>
            <a:xfrm rot="4258431">
              <a:off x="3397577" y="4683910"/>
              <a:ext cx="961898" cy="714218"/>
              <a:chOff x="3375061" y="2636890"/>
              <a:chExt cx="1081958" cy="767993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E10C9AB-6B66-F84B-AD93-F5BD3FB675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375061" y="2636891"/>
                <a:ext cx="1047964" cy="41096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E343A03-8470-324F-87A3-08345D3635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590819" y="2636890"/>
                <a:ext cx="832206" cy="76799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2" name="Triangle 31">
                <a:extLst>
                  <a:ext uri="{FF2B5EF4-FFF2-40B4-BE49-F238E27FC236}">
                    <a16:creationId xmlns:a16="http://schemas.microsoft.com/office/drawing/2014/main" id="{F8AAE9A5-C672-EA4C-B297-AF8EC5D6DF3E}"/>
                  </a:ext>
                </a:extLst>
              </p:cNvPr>
              <p:cNvSpPr/>
              <p:nvPr/>
            </p:nvSpPr>
            <p:spPr bwMode="auto">
              <a:xfrm rot="3508784">
                <a:off x="3740034" y="2416599"/>
                <a:ext cx="380878" cy="1053093"/>
              </a:xfrm>
              <a:prstGeom prst="triangle">
                <a:avLst>
                  <a:gd name="adj" fmla="val 49627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pic>
          <p:nvPicPr>
            <p:cNvPr id="28" name="Picture 27" descr="Download Sun Png Image HQ PNG Image | FreePNGImg">
              <a:extLst>
                <a:ext uri="{FF2B5EF4-FFF2-40B4-BE49-F238E27FC236}">
                  <a16:creationId xmlns:a16="http://schemas.microsoft.com/office/drawing/2014/main" id="{3736664F-779D-804A-892C-07EA49F08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169582" y="4383581"/>
              <a:ext cx="324999" cy="310690"/>
            </a:xfrm>
            <a:prstGeom prst="rect">
              <a:avLst/>
            </a:prstGeom>
          </p:spPr>
        </p:pic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D381EB3F-52B5-734E-A16D-05A230DBC8A6}"/>
                </a:ext>
              </a:extLst>
            </p:cNvPr>
            <p:cNvSpPr/>
            <p:nvPr/>
          </p:nvSpPr>
          <p:spPr bwMode="auto">
            <a:xfrm rot="14288599">
              <a:off x="3164486" y="4277575"/>
              <a:ext cx="2292383" cy="2394730"/>
            </a:xfrm>
            <a:prstGeom prst="arc">
              <a:avLst>
                <a:gd name="adj1" fmla="val 20260162"/>
                <a:gd name="adj2" fmla="val 21358726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501B216-261D-C44D-B89E-EED8F5445F17}"/>
              </a:ext>
            </a:extLst>
          </p:cNvPr>
          <p:cNvGrpSpPr/>
          <p:nvPr/>
        </p:nvGrpSpPr>
        <p:grpSpPr>
          <a:xfrm>
            <a:off x="5580136" y="4232474"/>
            <a:ext cx="2729470" cy="2261015"/>
            <a:chOff x="6071560" y="1445307"/>
            <a:chExt cx="2925543" cy="257503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7F29CF3-D42D-234B-BAC9-F7B3E04F1F2F}"/>
                </a:ext>
              </a:extLst>
            </p:cNvPr>
            <p:cNvSpPr/>
            <p:nvPr/>
          </p:nvSpPr>
          <p:spPr bwMode="auto">
            <a:xfrm>
              <a:off x="6945331" y="1910993"/>
              <a:ext cx="1530849" cy="151800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455A498-CA43-444A-AE54-F19A6AFDF5F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95344" y="1664413"/>
              <a:ext cx="0" cy="9965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1B87A32-323D-1340-972A-5788C683C3E7}"/>
                </a:ext>
              </a:extLst>
            </p:cNvPr>
            <p:cNvGrpSpPr/>
            <p:nvPr/>
          </p:nvGrpSpPr>
          <p:grpSpPr>
            <a:xfrm>
              <a:off x="6587736" y="2158575"/>
              <a:ext cx="1120112" cy="792513"/>
              <a:chOff x="6587736" y="2158575"/>
              <a:chExt cx="1120112" cy="792513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7536FB85-4AFC-B34E-ACD0-C5CB78DF35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659129" y="2158575"/>
                <a:ext cx="1048719" cy="50166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56DFD81-4A16-D84B-BCD3-DE341A0B92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587736" y="2660238"/>
                <a:ext cx="1120112" cy="22113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0E78F36B-DE51-C44F-A066-5267E67596B2}"/>
                  </a:ext>
                </a:extLst>
              </p:cNvPr>
              <p:cNvSpPr/>
              <p:nvPr/>
            </p:nvSpPr>
            <p:spPr bwMode="auto">
              <a:xfrm rot="5806218">
                <a:off x="6771577" y="2064769"/>
                <a:ext cx="719545" cy="1053093"/>
              </a:xfrm>
              <a:prstGeom prst="triangle">
                <a:avLst>
                  <a:gd name="adj" fmla="val 49627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pic>
          <p:nvPicPr>
            <p:cNvPr id="37" name="Picture 36" descr="Download Sun Png Image HQ PNG Image | FreePNGImg">
              <a:extLst>
                <a:ext uri="{FF2B5EF4-FFF2-40B4-BE49-F238E27FC236}">
                  <a16:creationId xmlns:a16="http://schemas.microsoft.com/office/drawing/2014/main" id="{317D686B-8A77-364E-8F95-029734623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071560" y="2270603"/>
              <a:ext cx="349469" cy="349469"/>
            </a:xfrm>
            <a:prstGeom prst="rect">
              <a:avLst/>
            </a:prstGeom>
          </p:spPr>
        </p:pic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49CC14B0-9B64-534D-9FFC-0F598AD5D3EE}"/>
                </a:ext>
              </a:extLst>
            </p:cNvPr>
            <p:cNvSpPr/>
            <p:nvPr/>
          </p:nvSpPr>
          <p:spPr bwMode="auto">
            <a:xfrm rot="12155719">
              <a:off x="6418594" y="1445307"/>
              <a:ext cx="2578509" cy="2575035"/>
            </a:xfrm>
            <a:prstGeom prst="arc">
              <a:avLst>
                <a:gd name="adj1" fmla="val 20037853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89F17B-9489-054C-9D17-C20B54251CD0}"/>
              </a:ext>
            </a:extLst>
          </p:cNvPr>
          <p:cNvSpPr txBox="1"/>
          <p:nvPr/>
        </p:nvSpPr>
        <p:spPr>
          <a:xfrm>
            <a:off x="1128016" y="6148805"/>
            <a:ext cx="1935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Forward Scatter</a:t>
            </a:r>
          </a:p>
          <a:p>
            <a:pPr algn="ctr"/>
            <a:r>
              <a:rPr lang="en-US" sz="1400" dirty="0"/>
              <a:t>1 orbit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25FAF2-B95F-BE43-AE59-0B2B838B0DA5}"/>
              </a:ext>
            </a:extLst>
          </p:cNvPr>
          <p:cNvSpPr txBox="1"/>
          <p:nvPr/>
        </p:nvSpPr>
        <p:spPr>
          <a:xfrm>
            <a:off x="3683675" y="6148805"/>
            <a:ext cx="1536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Back Scatter</a:t>
            </a:r>
          </a:p>
          <a:p>
            <a:pPr algn="ctr"/>
            <a:r>
              <a:rPr lang="en-US" sz="1400" dirty="0"/>
              <a:t>1 orbit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EF05EE-2871-164D-A679-6DD773810FF1}"/>
              </a:ext>
            </a:extLst>
          </p:cNvPr>
          <p:cNvSpPr txBox="1"/>
          <p:nvPr/>
        </p:nvSpPr>
        <p:spPr>
          <a:xfrm>
            <a:off x="6392633" y="6151656"/>
            <a:ext cx="1428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Side Scatter</a:t>
            </a:r>
          </a:p>
          <a:p>
            <a:pPr algn="ctr"/>
            <a:r>
              <a:rPr lang="en-US" sz="1400" dirty="0"/>
              <a:t>4 orbits</a:t>
            </a:r>
          </a:p>
        </p:txBody>
      </p:sp>
    </p:spTree>
    <p:extLst>
      <p:ext uri="{BB962C8B-B14F-4D97-AF65-F5344CB8AC3E}">
        <p14:creationId xmlns:p14="http://schemas.microsoft.com/office/powerpoint/2010/main" val="118049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B200A19-6A86-2140-BBDE-A7AA86841DF1}"/>
              </a:ext>
            </a:extLst>
          </p:cNvPr>
          <p:cNvGrpSpPr/>
          <p:nvPr/>
        </p:nvGrpSpPr>
        <p:grpSpPr>
          <a:xfrm>
            <a:off x="782320" y="1930400"/>
            <a:ext cx="2805322" cy="4521200"/>
            <a:chOff x="782320" y="1930400"/>
            <a:chExt cx="2805322" cy="4521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2E6F69-DA1F-5640-BBF5-2DC99458D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888" t="8188" r="23778" b="6297"/>
            <a:stretch/>
          </p:blipFill>
          <p:spPr>
            <a:xfrm>
              <a:off x="782320" y="1930400"/>
              <a:ext cx="2805322" cy="452120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8D73A47-CCD0-5D43-8607-7332BD315D4A}"/>
                </a:ext>
              </a:extLst>
            </p:cNvPr>
            <p:cNvCxnSpPr/>
            <p:nvPr/>
          </p:nvCxnSpPr>
          <p:spPr bwMode="auto">
            <a:xfrm>
              <a:off x="1564640" y="2214880"/>
              <a:ext cx="41656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32C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1C2424D-9DDD-7A41-8367-C46915DF5EFD}"/>
                </a:ext>
              </a:extLst>
            </p:cNvPr>
            <p:cNvCxnSpPr/>
            <p:nvPr/>
          </p:nvCxnSpPr>
          <p:spPr bwMode="auto">
            <a:xfrm>
              <a:off x="1564640" y="2936240"/>
              <a:ext cx="41656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6EB3A3-1974-AD4F-9646-08EFEA477E41}"/>
                </a:ext>
              </a:extLst>
            </p:cNvPr>
            <p:cNvCxnSpPr/>
            <p:nvPr/>
          </p:nvCxnSpPr>
          <p:spPr bwMode="auto">
            <a:xfrm>
              <a:off x="1564640" y="2580640"/>
              <a:ext cx="41656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69D672-5463-DE4E-889E-76486F008130}"/>
                </a:ext>
              </a:extLst>
            </p:cNvPr>
            <p:cNvSpPr txBox="1"/>
            <p:nvPr/>
          </p:nvSpPr>
          <p:spPr>
            <a:xfrm>
              <a:off x="2002681" y="2076380"/>
              <a:ext cx="781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353 nm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99191D-3033-094D-A42F-0EEFF50D252C}"/>
                </a:ext>
              </a:extLst>
            </p:cNvPr>
            <p:cNvSpPr txBox="1"/>
            <p:nvPr/>
          </p:nvSpPr>
          <p:spPr>
            <a:xfrm>
              <a:off x="2002681" y="2442140"/>
              <a:ext cx="781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508 nm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3296C6-C158-DE48-AB9B-F03EAA05B795}"/>
                </a:ext>
              </a:extLst>
            </p:cNvPr>
            <p:cNvSpPr txBox="1"/>
            <p:nvPr/>
          </p:nvSpPr>
          <p:spPr>
            <a:xfrm>
              <a:off x="2002681" y="2807900"/>
              <a:ext cx="781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675 nm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5AB1B2-4784-8347-B57D-4D75246531D0}"/>
                </a:ext>
              </a:extLst>
            </p:cNvPr>
            <p:cNvSpPr txBox="1"/>
            <p:nvPr/>
          </p:nvSpPr>
          <p:spPr>
            <a:xfrm rot="16200000">
              <a:off x="10159" y="3530450"/>
              <a:ext cx="193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Tangent Height (km)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DFB3F6-D87E-EE4C-862F-997B91AFB0CE}"/>
                </a:ext>
              </a:extLst>
            </p:cNvPr>
            <p:cNvSpPr txBox="1"/>
            <p:nvPr/>
          </p:nvSpPr>
          <p:spPr>
            <a:xfrm>
              <a:off x="1564640" y="6143823"/>
              <a:ext cx="193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Percent Residual</a:t>
              </a:r>
            </a:p>
          </p:txBody>
        </p:sp>
      </p:grpSp>
      <p:sp>
        <p:nvSpPr>
          <p:cNvPr id="28" name="Text Box 3">
            <a:extLst>
              <a:ext uri="{FF2B5EF4-FFF2-40B4-BE49-F238E27FC236}">
                <a16:creationId xmlns:a16="http://schemas.microsoft.com/office/drawing/2014/main" id="{51F0FEA3-CDEC-E548-A993-884C44AF4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19" y="759114"/>
            <a:ext cx="85841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Stray light and tangent height remain greatest problems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F9A1D2-7E3C-1B42-B4E9-3CD40B9C364E}"/>
              </a:ext>
            </a:extLst>
          </p:cNvPr>
          <p:cNvSpPr txBox="1"/>
          <p:nvPr/>
        </p:nvSpPr>
        <p:spPr>
          <a:xfrm>
            <a:off x="1392500" y="1521076"/>
            <a:ext cx="200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Rayleigh Residual</a:t>
            </a:r>
          </a:p>
        </p:txBody>
      </p:sp>
      <p:pic>
        <p:nvPicPr>
          <p:cNvPr id="20" name="Picture 19" descr="Ozone_error_TH_shift_5sEq.png">
            <a:extLst>
              <a:ext uri="{FF2B5EF4-FFF2-40B4-BE49-F238E27FC236}">
                <a16:creationId xmlns:a16="http://schemas.microsoft.com/office/drawing/2014/main" id="{CF7E96FB-8E93-7E46-B952-3A99D6F847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0980"/>
          <a:stretch/>
        </p:blipFill>
        <p:spPr>
          <a:xfrm>
            <a:off x="4715401" y="1387364"/>
            <a:ext cx="3199709" cy="52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6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21DD1E44-4238-B14C-8988-E17455730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539" y="686561"/>
            <a:ext cx="7661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Carrying forward 2 stray light correction methods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516C6A-8EE1-0C47-9D4C-D6F0A3240401}"/>
              </a:ext>
            </a:extLst>
          </p:cNvPr>
          <p:cNvSpPr txBox="1"/>
          <p:nvPr/>
        </p:nvSpPr>
        <p:spPr>
          <a:xfrm>
            <a:off x="395225" y="5176106"/>
            <a:ext cx="5487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method independently tuned to coincident OMPS LP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Both yield comparable product performance (for our 6 orbits)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513F42-1D94-5249-B9C8-AA900AF962CB}"/>
              </a:ext>
            </a:extLst>
          </p:cNvPr>
          <p:cNvGrpSpPr/>
          <p:nvPr/>
        </p:nvGrpSpPr>
        <p:grpSpPr>
          <a:xfrm>
            <a:off x="227937" y="1722636"/>
            <a:ext cx="4175306" cy="3188097"/>
            <a:chOff x="227937" y="1722636"/>
            <a:chExt cx="4175306" cy="318809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7AE40A5-06A6-4F4B-B121-FF1FD372E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205" t="31636" r="5889" b="4753"/>
            <a:stretch/>
          </p:blipFill>
          <p:spPr>
            <a:xfrm>
              <a:off x="227937" y="1722636"/>
              <a:ext cx="4175306" cy="3188097"/>
            </a:xfrm>
            <a:prstGeom prst="rect">
              <a:avLst/>
            </a:prstGeom>
            <a:ln w="11430">
              <a:solidFill>
                <a:srgbClr val="032CE4"/>
              </a:solidFill>
            </a:ln>
          </p:spPr>
        </p:pic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09906AB1-9BDA-934F-A140-0C168D919AE9}"/>
                </a:ext>
              </a:extLst>
            </p:cNvPr>
            <p:cNvSpPr/>
            <p:nvPr/>
          </p:nvSpPr>
          <p:spPr bwMode="auto">
            <a:xfrm>
              <a:off x="1485684" y="2199337"/>
              <a:ext cx="108922" cy="324704"/>
            </a:xfrm>
            <a:prstGeom prst="leftBrace">
              <a:avLst/>
            </a:prstGeom>
            <a:noFill/>
            <a:ln w="19050" cap="flat" cmpd="sng" algn="ctr">
              <a:solidFill>
                <a:srgbClr val="032C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A87714F-B6B8-9D4D-A31E-AFE4D6F3E6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3255" y="2165126"/>
              <a:ext cx="364981" cy="139205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32CE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4B1FA7-48FE-2F44-BFAE-0B90390FB616}"/>
                </a:ext>
              </a:extLst>
            </p:cNvPr>
            <p:cNvSpPr txBox="1"/>
            <p:nvPr/>
          </p:nvSpPr>
          <p:spPr>
            <a:xfrm>
              <a:off x="1029006" y="2199337"/>
              <a:ext cx="5349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Fit Range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645FCC-BCBE-AC42-B204-93E52416FE36}"/>
                </a:ext>
              </a:extLst>
            </p:cNvPr>
            <p:cNvSpPr txBox="1"/>
            <p:nvPr/>
          </p:nvSpPr>
          <p:spPr>
            <a:xfrm>
              <a:off x="1527913" y="3573966"/>
              <a:ext cx="8028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032CE4"/>
                  </a:solidFill>
                </a:rPr>
                <a:t>Fit Stray Signal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60554C9-DF08-D145-A573-1CC3435A3D84}"/>
                </a:ext>
              </a:extLst>
            </p:cNvPr>
            <p:cNvSpPr txBox="1"/>
            <p:nvPr/>
          </p:nvSpPr>
          <p:spPr>
            <a:xfrm>
              <a:off x="2712568" y="3582510"/>
              <a:ext cx="722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C00000"/>
                  </a:solidFill>
                </a:rPr>
                <a:t>PSF Stray Signal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778DBB-C387-0D45-AE90-34CA7ABB0D2C}"/>
                </a:ext>
              </a:extLst>
            </p:cNvPr>
            <p:cNvSpPr txBox="1"/>
            <p:nvPr/>
          </p:nvSpPr>
          <p:spPr>
            <a:xfrm>
              <a:off x="2819259" y="2019691"/>
              <a:ext cx="8229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675 nm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6208C4-FA1C-6A4E-AF43-F1B6B0B95287}"/>
                </a:ext>
              </a:extLst>
            </p:cNvPr>
            <p:cNvSpPr txBox="1"/>
            <p:nvPr/>
          </p:nvSpPr>
          <p:spPr>
            <a:xfrm rot="16200000">
              <a:off x="-471256" y="3058317"/>
              <a:ext cx="18964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alatino" pitchFamily="2" charset="77"/>
                  <a:ea typeface="Palatino" pitchFamily="2" charset="77"/>
                </a:rPr>
                <a:t>Tangent Height (km)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9D6728-C3C3-2743-9ED6-7A9CD39BB40E}"/>
                </a:ext>
              </a:extLst>
            </p:cNvPr>
            <p:cNvSpPr txBox="1"/>
            <p:nvPr/>
          </p:nvSpPr>
          <p:spPr>
            <a:xfrm>
              <a:off x="1693255" y="4530533"/>
              <a:ext cx="23739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Palatino" pitchFamily="2" charset="77"/>
                  <a:ea typeface="Palatino" pitchFamily="2" charset="77"/>
                </a:rPr>
                <a:t>Radiance Signal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0F86449-30A2-714E-9CC3-FE873D099836}"/>
              </a:ext>
            </a:extLst>
          </p:cNvPr>
          <p:cNvGrpSpPr/>
          <p:nvPr/>
        </p:nvGrpSpPr>
        <p:grpSpPr>
          <a:xfrm>
            <a:off x="5415959" y="1618982"/>
            <a:ext cx="3331542" cy="4248521"/>
            <a:chOff x="301197" y="1606703"/>
            <a:chExt cx="3331542" cy="42485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3953478-7ADB-0F49-BE5B-5886E701E4A6}"/>
                </a:ext>
              </a:extLst>
            </p:cNvPr>
            <p:cNvGrpSpPr/>
            <p:nvPr/>
          </p:nvGrpSpPr>
          <p:grpSpPr>
            <a:xfrm>
              <a:off x="301197" y="2063579"/>
              <a:ext cx="3331542" cy="2825241"/>
              <a:chOff x="301197" y="2063579"/>
              <a:chExt cx="3331542" cy="2825241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A9AD607-6471-1D45-8081-74479A78B0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197" y="2063579"/>
                <a:ext cx="3266807" cy="2468254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F1CBF0-80EA-FE41-9A20-C0628EEE875D}"/>
                  </a:ext>
                </a:extLst>
              </p:cNvPr>
              <p:cNvSpPr txBox="1"/>
              <p:nvPr/>
            </p:nvSpPr>
            <p:spPr>
              <a:xfrm>
                <a:off x="768376" y="2432863"/>
                <a:ext cx="142048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Loosely based on Harvey-Shack surface scatter model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3FA490-E30C-974B-A95A-AEC488126623}"/>
                  </a:ext>
                </a:extLst>
              </p:cNvPr>
              <p:cNvSpPr txBox="1"/>
              <p:nvPr/>
            </p:nvSpPr>
            <p:spPr>
              <a:xfrm>
                <a:off x="610139" y="4550266"/>
                <a:ext cx="3022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 – Source Distance (km)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1D20F0-8D6C-3646-B353-1250EC1AA21F}"/>
                </a:ext>
              </a:extLst>
            </p:cNvPr>
            <p:cNvSpPr txBox="1"/>
            <p:nvPr/>
          </p:nvSpPr>
          <p:spPr>
            <a:xfrm>
              <a:off x="850823" y="1606703"/>
              <a:ext cx="2676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PSF for deconvolution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38B8FF9-C764-1449-8A63-5DE3B7E2E00E}"/>
                </a:ext>
              </a:extLst>
            </p:cNvPr>
            <p:cNvCxnSpPr/>
            <p:nvPr/>
          </p:nvCxnSpPr>
          <p:spPr bwMode="auto">
            <a:xfrm>
              <a:off x="1853076" y="3744250"/>
              <a:ext cx="0" cy="138373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F573F97-0348-524A-A29D-4AEC9E9ECAB8}"/>
                </a:ext>
              </a:extLst>
            </p:cNvPr>
            <p:cNvCxnSpPr/>
            <p:nvPr/>
          </p:nvCxnSpPr>
          <p:spPr bwMode="auto">
            <a:xfrm>
              <a:off x="2312973" y="3744250"/>
              <a:ext cx="0" cy="138373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CB8868-3A2D-F448-99DD-BEA2045F4742}"/>
                </a:ext>
              </a:extLst>
            </p:cNvPr>
            <p:cNvSpPr txBox="1"/>
            <p:nvPr/>
          </p:nvSpPr>
          <p:spPr>
            <a:xfrm>
              <a:off x="1777528" y="5208893"/>
              <a:ext cx="6878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Critical range of PSF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86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30BB88EF-5785-3046-BB60-185DBAA1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946" y="684395"/>
            <a:ext cx="5354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TH misregistration still an issue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24FB7A-58B5-8042-9A51-2ECE2B7365F1}"/>
              </a:ext>
            </a:extLst>
          </p:cNvPr>
          <p:cNvSpPr txBox="1"/>
          <p:nvPr/>
        </p:nvSpPr>
        <p:spPr>
          <a:xfrm>
            <a:off x="7225438" y="3429000"/>
            <a:ext cx="179832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Evidence of TH error even after initial correction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1DF60-D06B-C440-A17B-57C5BD1F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80" y="1981137"/>
            <a:ext cx="2825276" cy="4664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E65749-4480-3B4A-9EFF-903BEDBB41E8}"/>
              </a:ext>
            </a:extLst>
          </p:cNvPr>
          <p:cNvSpPr txBox="1"/>
          <p:nvPr/>
        </p:nvSpPr>
        <p:spPr>
          <a:xfrm>
            <a:off x="996265" y="1453836"/>
            <a:ext cx="30090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ROSES 2017 Ozone result</a:t>
            </a:r>
          </a:p>
          <a:p>
            <a:pPr algn="ctr"/>
            <a:r>
              <a:rPr lang="en-US" sz="1600" dirty="0"/>
              <a:t>(4 side-scatter orbits)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1C5A7D-B997-2D4B-83C9-49847227D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554" y="2069389"/>
            <a:ext cx="2850298" cy="46038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F72AC9-A0F1-CF45-A9D0-6E67A2CD5771}"/>
              </a:ext>
            </a:extLst>
          </p:cNvPr>
          <p:cNvSpPr txBox="1"/>
          <p:nvPr/>
        </p:nvSpPr>
        <p:spPr>
          <a:xfrm>
            <a:off x="4763387" y="1423058"/>
            <a:ext cx="259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simple scaling of 600 nm radiance*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9C208D-A33D-354D-90EB-F240900B7388}"/>
              </a:ext>
            </a:extLst>
          </p:cNvPr>
          <p:cNvSpPr txBox="1"/>
          <p:nvPr/>
        </p:nvSpPr>
        <p:spPr>
          <a:xfrm>
            <a:off x="7225438" y="1981137"/>
            <a:ext cx="1522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 TH correction based on RSAS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D7BB4-EF2F-9545-AABD-F30ABC4B83FB}"/>
              </a:ext>
            </a:extLst>
          </p:cNvPr>
          <p:cNvSpPr txBox="1"/>
          <p:nvPr/>
        </p:nvSpPr>
        <p:spPr>
          <a:xfrm>
            <a:off x="1573618" y="2349228"/>
            <a:ext cx="200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SAGE LS – OMPS LP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BB9F54-FD32-CC49-BA59-AD9347FE1C67}"/>
              </a:ext>
            </a:extLst>
          </p:cNvPr>
          <p:cNvSpPr txBox="1"/>
          <p:nvPr/>
        </p:nvSpPr>
        <p:spPr>
          <a:xfrm>
            <a:off x="4905152" y="2287529"/>
            <a:ext cx="200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SAGE LS – OMPS LP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57BD6-41BC-014A-AF15-C0EF4B98A18D}"/>
              </a:ext>
            </a:extLst>
          </p:cNvPr>
          <p:cNvSpPr txBox="1"/>
          <p:nvPr/>
        </p:nvSpPr>
        <p:spPr>
          <a:xfrm>
            <a:off x="3917518" y="2595306"/>
            <a:ext cx="59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2CE4"/>
                </a:solidFill>
              </a:rPr>
              <a:t>UV</a:t>
            </a:r>
          </a:p>
          <a:p>
            <a:r>
              <a:rPr lang="en-US" b="1" dirty="0">
                <a:solidFill>
                  <a:srgbClr val="E60002"/>
                </a:solidFill>
              </a:rPr>
              <a:t>VIS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5ABE7-BDB1-C441-B9C8-D45800E493DD}"/>
              </a:ext>
            </a:extLst>
          </p:cNvPr>
          <p:cNvSpPr txBox="1"/>
          <p:nvPr/>
        </p:nvSpPr>
        <p:spPr>
          <a:xfrm>
            <a:off x="7361700" y="5794625"/>
            <a:ext cx="15562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</a:t>
            </a:r>
            <a:r>
              <a:rPr lang="en-US" sz="1200" dirty="0"/>
              <a:t> likely needed because of SAGE – OMPS bandpass difference</a:t>
            </a:r>
          </a:p>
        </p:txBody>
      </p:sp>
    </p:spTree>
    <p:extLst>
      <p:ext uri="{BB962C8B-B14F-4D97-AF65-F5344CB8AC3E}">
        <p14:creationId xmlns:p14="http://schemas.microsoft.com/office/powerpoint/2010/main" val="86684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7488C-E303-E140-881E-FB8E496D7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78" t="12868" r="6392" b="51628"/>
          <a:stretch/>
        </p:blipFill>
        <p:spPr>
          <a:xfrm>
            <a:off x="510362" y="2009553"/>
            <a:ext cx="4714077" cy="3040912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723A5437-A786-C841-A5F2-8D88E35F8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534" y="684395"/>
            <a:ext cx="60263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Comparison of tangent height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6683F-0E90-DE46-BB07-7D127C27DE48}"/>
              </a:ext>
            </a:extLst>
          </p:cNvPr>
          <p:cNvSpPr txBox="1"/>
          <p:nvPr/>
        </p:nvSpPr>
        <p:spPr>
          <a:xfrm>
            <a:off x="1166191" y="1425598"/>
            <a:ext cx="454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 Error Relative to ISS-derived pointing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Orbit F18020402.03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28A18-642F-F34C-9B55-4FAD91F0F9FF}"/>
              </a:ext>
            </a:extLst>
          </p:cNvPr>
          <p:cNvSpPr txBox="1"/>
          <p:nvPr/>
        </p:nvSpPr>
        <p:spPr>
          <a:xfrm>
            <a:off x="2264735" y="226473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ARRM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DFFAA-BFC3-7548-A119-22453716920D}"/>
              </a:ext>
            </a:extLst>
          </p:cNvPr>
          <p:cNvSpPr txBox="1"/>
          <p:nvPr/>
        </p:nvSpPr>
        <p:spPr>
          <a:xfrm>
            <a:off x="2867400" y="2944099"/>
            <a:ext cx="1137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OMPS O3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DADE93-4190-8C4B-92FB-840E7F8831C0}"/>
              </a:ext>
            </a:extLst>
          </p:cNvPr>
          <p:cNvSpPr txBox="1"/>
          <p:nvPr/>
        </p:nvSpPr>
        <p:spPr>
          <a:xfrm>
            <a:off x="3179135" y="3828005"/>
            <a:ext cx="11376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RSAS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6DB018-EEE4-8C4B-B73C-19AA92713540}"/>
              </a:ext>
            </a:extLst>
          </p:cNvPr>
          <p:cNvSpPr txBox="1"/>
          <p:nvPr/>
        </p:nvSpPr>
        <p:spPr>
          <a:xfrm>
            <a:off x="5550195" y="2105247"/>
            <a:ext cx="2955852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RSAS is default TH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altitude ratios at ~350 nm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Prone to errors from LOS inhomogeneity, </a:t>
            </a:r>
            <a:r>
              <a:rPr lang="en-US" u="sng" dirty="0"/>
              <a:t>stray light</a:t>
            </a:r>
            <a:r>
              <a:rPr lang="en-US" dirty="0"/>
              <a:t>, &amp; aerosols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27BD3E-6A3D-514F-8D62-0AEED607E2F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77225" y="3964541"/>
            <a:ext cx="1343091" cy="202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2C8B6A7-10C8-A142-859E-3ACEAF2977E6}"/>
              </a:ext>
            </a:extLst>
          </p:cNvPr>
          <p:cNvSpPr txBox="1"/>
          <p:nvPr/>
        </p:nvSpPr>
        <p:spPr>
          <a:xfrm>
            <a:off x="701749" y="5263117"/>
            <a:ext cx="3303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ARRM is based on high altitude radiances &lt; 305 nm</a:t>
            </a:r>
          </a:p>
          <a:p>
            <a:endParaRPr lang="en-US" dirty="0"/>
          </a:p>
          <a:p>
            <a:r>
              <a:rPr lang="en-US" dirty="0"/>
              <a:t>Clear problems with short UV radiances in SAGE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7FD05-EB23-2F4A-94F7-44D90D701162}"/>
              </a:ext>
            </a:extLst>
          </p:cNvPr>
          <p:cNvSpPr txBox="1"/>
          <p:nvPr/>
        </p:nvSpPr>
        <p:spPr>
          <a:xfrm>
            <a:off x="5224439" y="5540116"/>
            <a:ext cx="367886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Ozone comparison confirms RSAS systematically underestimates TH error by ~1 km</a:t>
            </a:r>
          </a:p>
        </p:txBody>
      </p:sp>
    </p:spTree>
    <p:extLst>
      <p:ext uri="{BB962C8B-B14F-4D97-AF65-F5344CB8AC3E}">
        <p14:creationId xmlns:p14="http://schemas.microsoft.com/office/powerpoint/2010/main" val="310244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09A5B5BB-2BB6-9646-8CC5-71DB6FBB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99038"/>
            <a:ext cx="609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/>
              <a:t>Pointing varies smoothly thru orbit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0B64B-01A6-E646-87E9-6FF1D74D0D80}"/>
              </a:ext>
            </a:extLst>
          </p:cNvPr>
          <p:cNvSpPr txBox="1"/>
          <p:nvPr/>
        </p:nvSpPr>
        <p:spPr>
          <a:xfrm>
            <a:off x="6694928" y="2164630"/>
            <a:ext cx="244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OMPS-based TH error – 4 consecutive orbits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71A3B-FD48-0144-8A13-A75CF32CCD65}"/>
              </a:ext>
            </a:extLst>
          </p:cNvPr>
          <p:cNvSpPr txBox="1"/>
          <p:nvPr/>
        </p:nvSpPr>
        <p:spPr>
          <a:xfrm>
            <a:off x="543556" y="1475765"/>
            <a:ext cx="25627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SAGE - OMPS O</a:t>
            </a:r>
            <a:r>
              <a:rPr lang="en-US" baseline="-25000" dirty="0"/>
              <a:t>3</a:t>
            </a:r>
            <a:r>
              <a:rPr lang="en-US" dirty="0"/>
              <a:t> Diff.</a:t>
            </a:r>
          </a:p>
          <a:p>
            <a:pPr algn="ctr"/>
            <a:r>
              <a:rPr lang="en-US" sz="1600" dirty="0"/>
              <a:t>(after TH adj.)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F66D6E2-5DEA-F542-A2DD-80646DB3136E}"/>
              </a:ext>
            </a:extLst>
          </p:cNvPr>
          <p:cNvGrpSpPr/>
          <p:nvPr/>
        </p:nvGrpSpPr>
        <p:grpSpPr>
          <a:xfrm>
            <a:off x="300453" y="2061567"/>
            <a:ext cx="2808095" cy="4401879"/>
            <a:chOff x="708144" y="1875046"/>
            <a:chExt cx="2808095" cy="44018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33D935-CA17-8E44-8A5D-86A0C5558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144" y="1875046"/>
              <a:ext cx="2808095" cy="440187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61345-DF03-FD49-A72C-C2237F1BA8CD}"/>
                </a:ext>
              </a:extLst>
            </p:cNvPr>
            <p:cNvSpPr txBox="1"/>
            <p:nvPr/>
          </p:nvSpPr>
          <p:spPr>
            <a:xfrm>
              <a:off x="1348438" y="1994803"/>
              <a:ext cx="596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32CE4"/>
                  </a:solidFill>
                </a:rPr>
                <a:t>UV</a:t>
              </a:r>
            </a:p>
            <a:p>
              <a:r>
                <a:rPr lang="en-US" b="1" dirty="0">
                  <a:solidFill>
                    <a:srgbClr val="E60002"/>
                  </a:solidFill>
                </a:rPr>
                <a:t>VIS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ECAD8F-A749-A34B-B5D2-1DD1D0276D85}"/>
              </a:ext>
            </a:extLst>
          </p:cNvPr>
          <p:cNvGrpSpPr/>
          <p:nvPr/>
        </p:nvGrpSpPr>
        <p:grpSpPr>
          <a:xfrm>
            <a:off x="3251161" y="1660431"/>
            <a:ext cx="3213883" cy="4892177"/>
            <a:chOff x="3569689" y="1458446"/>
            <a:chExt cx="3213883" cy="489217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44F9D6C-8F8E-3846-8689-F7EA0A098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9689" y="1921106"/>
              <a:ext cx="2724349" cy="44295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554791-9E37-0D47-9930-CFE6766F85D2}"/>
                </a:ext>
              </a:extLst>
            </p:cNvPr>
            <p:cNvSpPr txBox="1"/>
            <p:nvPr/>
          </p:nvSpPr>
          <p:spPr>
            <a:xfrm>
              <a:off x="4340609" y="2641133"/>
              <a:ext cx="837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4-orbit Fit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71D8D7-07F2-F146-A3CD-0F1A852C7AFA}"/>
                </a:ext>
              </a:extLst>
            </p:cNvPr>
            <p:cNvSpPr txBox="1"/>
            <p:nvPr/>
          </p:nvSpPr>
          <p:spPr>
            <a:xfrm>
              <a:off x="5391991" y="2117913"/>
              <a:ext cx="1391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Scan-by-scan results</a:t>
              </a: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5DD6BE4B-6F35-F147-B974-4BA71D574091}"/>
                </a:ext>
              </a:extLst>
            </p:cNvPr>
            <p:cNvSpPr/>
            <p:nvPr/>
          </p:nvSpPr>
          <p:spPr bwMode="auto">
            <a:xfrm rot="14288599">
              <a:off x="4070481" y="3091346"/>
              <a:ext cx="2594218" cy="1067473"/>
            </a:xfrm>
            <a:prstGeom prst="arc">
              <a:avLst>
                <a:gd name="adj1" fmla="val 21174626"/>
                <a:gd name="adj2" fmla="val 807526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570712A3-6BA0-924E-8B02-B1BED0BA5B80}"/>
                </a:ext>
              </a:extLst>
            </p:cNvPr>
            <p:cNvSpPr/>
            <p:nvPr/>
          </p:nvSpPr>
          <p:spPr bwMode="auto">
            <a:xfrm rot="1835155">
              <a:off x="3706539" y="1458446"/>
              <a:ext cx="2594218" cy="1067473"/>
            </a:xfrm>
            <a:prstGeom prst="arc">
              <a:avLst>
                <a:gd name="adj1" fmla="val 21174626"/>
                <a:gd name="adj2" fmla="val 1053742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A21D5FA-C0E4-B548-910A-CF343E2418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49" t="53715" r="50839" b="10193"/>
          <a:stretch/>
        </p:blipFill>
        <p:spPr>
          <a:xfrm>
            <a:off x="6201206" y="2847809"/>
            <a:ext cx="2837588" cy="192026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4FA729D-22E5-4746-B28E-0D74B8E10273}"/>
              </a:ext>
            </a:extLst>
          </p:cNvPr>
          <p:cNvSpPr txBox="1"/>
          <p:nvPr/>
        </p:nvSpPr>
        <p:spPr>
          <a:xfrm>
            <a:off x="3510576" y="1480032"/>
            <a:ext cx="256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Scan-to-scan Std. Dev.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A71F3B-576C-9140-992B-F50A543C87F4}"/>
              </a:ext>
            </a:extLst>
          </p:cNvPr>
          <p:cNvSpPr txBox="1"/>
          <p:nvPr/>
        </p:nvSpPr>
        <p:spPr>
          <a:xfrm>
            <a:off x="6465044" y="5540116"/>
            <a:ext cx="243826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can use orbital smoothing of RSAS, but must fix bias</a:t>
            </a:r>
          </a:p>
        </p:txBody>
      </p:sp>
    </p:spTree>
    <p:extLst>
      <p:ext uri="{BB962C8B-B14F-4D97-AF65-F5344CB8AC3E}">
        <p14:creationId xmlns:p14="http://schemas.microsoft.com/office/powerpoint/2010/main" val="19495753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34303</TotalTime>
  <Words>803</Words>
  <Application>Microsoft Macintosh PowerPoint</Application>
  <PresentationFormat>On-screen Show (4:3)</PresentationFormat>
  <Paragraphs>165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Palatino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Jaross</dc:creator>
  <cp:lastModifiedBy>Jaross, Glen (GSFC-6140)</cp:lastModifiedBy>
  <cp:revision>166</cp:revision>
  <dcterms:created xsi:type="dcterms:W3CDTF">2017-03-31T00:37:49Z</dcterms:created>
  <dcterms:modified xsi:type="dcterms:W3CDTF">2021-11-04T11:50:29Z</dcterms:modified>
</cp:coreProperties>
</file>