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0" r:id="rId1"/>
  </p:sldMasterIdLst>
  <p:notesMasterIdLst>
    <p:notesMasterId r:id="rId12"/>
  </p:notesMasterIdLst>
  <p:handoutMasterIdLst>
    <p:handoutMasterId r:id="rId13"/>
  </p:handoutMasterIdLst>
  <p:sldIdLst>
    <p:sldId id="966" r:id="rId2"/>
    <p:sldId id="970" r:id="rId3"/>
    <p:sldId id="972" r:id="rId4"/>
    <p:sldId id="971" r:id="rId5"/>
    <p:sldId id="968" r:id="rId6"/>
    <p:sldId id="977" r:id="rId7"/>
    <p:sldId id="976" r:id="rId8"/>
    <p:sldId id="973" r:id="rId9"/>
    <p:sldId id="974" r:id="rId10"/>
    <p:sldId id="978" r:id="rId11"/>
  </p:sldIdLst>
  <p:sldSz cx="9144000" cy="5143500" type="screen16x9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F9337"/>
    <a:srgbClr val="CC6600"/>
    <a:srgbClr val="FFF9CC"/>
    <a:srgbClr val="00CCFF"/>
    <a:srgbClr val="E7E7E7"/>
    <a:srgbClr val="F5FFA7"/>
    <a:srgbClr val="3399FF"/>
    <a:srgbClr val="FFFF66"/>
    <a:srgbClr val="CCFF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5B6754-43F0-3471-9B8A-88EF58E57148}" v="286" dt="2021-10-27T22:57:37.996"/>
    <p1510:client id="{3B9668DC-9A46-A02D-BB00-FF6F45BF479E}" v="60" dt="2021-11-01T17:23:24.230"/>
    <p1510:client id="{3F8467D5-4CBB-9058-F8A1-3BA406F52AEA}" v="394" dt="2021-11-01T19:41:12.171"/>
    <p1510:client id="{481E510B-CFBD-88F1-465C-D14BD2F1ADA9}" v="241" dt="2021-10-27T18:00:27.385"/>
    <p1510:client id="{4FEE53EE-CC67-2AF1-6C99-0341C26DFDFA}" v="81" dt="2021-10-29T19:40:06.086"/>
    <p1510:client id="{D6CA0446-AC2C-4B7B-3C5D-F5AD6084781F}" v="301" dt="2021-10-26T21:21:57.889"/>
    <p1510:client id="{D7A97511-13EA-A39E-7B9B-046499B958CC}" v="254" dt="2021-11-03T22:12:09.241"/>
    <p1510:client id="{E9845E45-5DC9-A889-DBB6-17974A2EFB4F}" v="74" dt="2021-11-02T21:41:00.305"/>
  </p1510:revLst>
</p1510:revInfo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7E168CBA-4836-7348-9E63-9910E380FFEC}" type="datetime1">
              <a:rPr lang="en-US"/>
              <a:pPr>
                <a:defRPr/>
              </a:pPr>
              <a:t>11/3/2021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8600"/>
            <a:ext cx="3170238" cy="481013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ED7C180A-9D03-A642-9BCC-C8E6EBD61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796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CAFDBD19-563A-ED44-9BF6-14C99DC72223}" type="datetime1">
              <a:rPr lang="en-US"/>
              <a:pPr>
                <a:defRPr/>
              </a:pPr>
              <a:t>11/3/2021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21175"/>
          </a:xfrm>
          <a:prstGeom prst="rect">
            <a:avLst/>
          </a:prstGeom>
        </p:spPr>
        <p:txBody>
          <a:bodyPr vert="horz" lIns="96653" tIns="48327" rIns="96653" bIns="4832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8600"/>
            <a:ext cx="3170238" cy="481013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F8B449A7-3F4A-FD46-A554-2A5EC93D50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45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09" charset="-128"/>
        <a:cs typeface="ヒラギノ角ゴ Pro W3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ＭＳ Ｐゴシック" pitchFamily="-105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19138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ヒラギノ角ゴ Pro W3" pitchFamily="29" charset="-128"/>
              <a:cs typeface="ヒラギノ角ゴ Pro W3" pitchFamily="29" charset="-128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3965946-E493-E942-950F-69580B6EDE0A}" type="slidenum">
              <a:rPr lang="en-US">
                <a:latin typeface="Calibri" pitchFamily="29" charset="0"/>
                <a:ea typeface="ヒラギノ角ゴ Pro W3" pitchFamily="29" charset="-128"/>
                <a:cs typeface="ヒラギノ角ゴ Pro W3" pitchFamily="29" charset="-128"/>
              </a:rPr>
              <a:pPr/>
              <a:t>1</a:t>
            </a:fld>
            <a:endParaRPr lang="en-US">
              <a:latin typeface="Calibri" pitchFamily="29" charset="0"/>
              <a:ea typeface="ヒラギノ角ゴ Pro W3" pitchFamily="29" charset="-128"/>
              <a:cs typeface="ヒラギノ角ゴ Pro W3" pitchFamily="29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E71D69-284A-2849-A66C-ECAE3D06BD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57251"/>
            <a:ext cx="8991600" cy="4012406"/>
          </a:xfrm>
          <a:prstGeom prst="rect">
            <a:avLst/>
          </a:prstGeom>
        </p:spPr>
        <p:txBody>
          <a:bodyPr/>
          <a:lstStyle>
            <a:lvl1pPr>
              <a:buClr>
                <a:schemeClr val="accent2">
                  <a:lumMod val="75000"/>
                </a:schemeClr>
              </a:buClr>
              <a:defRPr>
                <a:latin typeface="Arial"/>
                <a:cs typeface="Arial"/>
              </a:defRPr>
            </a:lvl1pPr>
            <a:lvl2pPr>
              <a:buClr>
                <a:schemeClr val="accent1"/>
              </a:buCl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932613" y="4970860"/>
            <a:ext cx="2133600" cy="171450"/>
          </a:xfrm>
          <a:prstGeom prst="rect">
            <a:avLst/>
          </a:prstGeom>
        </p:spPr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fld id="{17F8D5CB-F081-0044-A0CB-882F132F8FAA}" type="slidenum">
              <a:rPr lang="en-US" sz="750" smtClean="0">
                <a:solidFill>
                  <a:srgbClr val="000000"/>
                </a:solidFill>
                <a:latin typeface="Calibri" charset="0"/>
                <a:ea typeface="ヒラギノ角ゴ Pro W3" charset="-128"/>
                <a:cs typeface="ヒラギノ角ゴ Pro W3" charset="-128"/>
              </a:rPr>
              <a:pPr algn="r">
                <a:defRPr/>
              </a:pPr>
              <a:t>‹#›</a:t>
            </a:fld>
            <a:endParaRPr lang="en-US" sz="750">
              <a:solidFill>
                <a:srgbClr val="000000"/>
              </a:solidFill>
              <a:latin typeface="Calibri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Title Placeholder 10"/>
          <p:cNvSpPr>
            <a:spLocks noGrp="1"/>
          </p:cNvSpPr>
          <p:nvPr>
            <p:ph type="title"/>
          </p:nvPr>
        </p:nvSpPr>
        <p:spPr>
          <a:xfrm>
            <a:off x="1221746" y="147562"/>
            <a:ext cx="6679410" cy="484748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12"/>
          <p:cNvSpPr>
            <a:spLocks noGrp="1"/>
          </p:cNvSpPr>
          <p:nvPr>
            <p:ph type="dt" sz="half" idx="2"/>
          </p:nvPr>
        </p:nvSpPr>
        <p:spPr>
          <a:xfrm>
            <a:off x="142875" y="4970860"/>
            <a:ext cx="2133600" cy="172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fld id="{A9E79D4F-B57E-1C4E-8EE1-3B4427408A1A}" type="datetime4">
              <a:rPr lang="en-US" smtClean="0"/>
              <a:pPr/>
              <a:t>November 3, 2021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C508B32-7FBB-B642-A944-C33966F695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4972050"/>
            <a:ext cx="2133600" cy="171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750">
                <a:solidFill>
                  <a:srgbClr val="000000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2DCE6D5B-4AB6-3147-B0D9-B784D301F8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1209678" y="120254"/>
            <a:ext cx="6791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pic>
        <p:nvPicPr>
          <p:cNvPr id="1029" name="Picture 9" descr="NASA Meatball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290381" y="109539"/>
            <a:ext cx="793293" cy="626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>
            <a:cxnSpLocks noChangeShapeType="1"/>
          </p:cNvCxnSpPr>
          <p:nvPr userDrawn="1"/>
        </p:nvCxnSpPr>
        <p:spPr bwMode="auto">
          <a:xfrm>
            <a:off x="1209678" y="734617"/>
            <a:ext cx="6791325" cy="119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10" name="Picture 9" descr="SAGE III LOGO no Latin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40203" y="120254"/>
            <a:ext cx="680096" cy="702751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>
          <a:xfrm>
            <a:off x="142875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fld id="{A9E79D4F-B57E-1C4E-8EE1-3B4427408A1A}" type="datetime4">
              <a:rPr lang="en-US" smtClean="0"/>
              <a:pPr/>
              <a:t>November 3, 2021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4" r:id="rId1"/>
    <p:sldLayoutId id="2147484395" r:id="rId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000090"/>
          </a:solidFill>
          <a:latin typeface="Arial"/>
          <a:ea typeface="ヒラギノ角ゴ Pro W3" pitchFamily="-109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5pPr>
      <a:lvl6pPr marL="342892" algn="ctr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Calibri" pitchFamily="34" charset="0"/>
        </a:defRPr>
      </a:lvl6pPr>
      <a:lvl7pPr marL="685783" algn="ctr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Calibri" pitchFamily="34" charset="0"/>
        </a:defRPr>
      </a:lvl7pPr>
      <a:lvl8pPr marL="1028675" algn="ctr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Calibri" pitchFamily="34" charset="0"/>
        </a:defRPr>
      </a:lvl8pPr>
      <a:lvl9pPr marL="1371566" algn="ctr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Calibri" pitchFamily="34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9" charset="2"/>
        <a:buChar char="Ø"/>
        <a:defRPr sz="2100" b="1" kern="1200"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Font typeface="Arial" pitchFamily="29" charset="0"/>
        <a:buChar char="•"/>
        <a:defRPr sz="1800" kern="1200">
          <a:solidFill>
            <a:schemeClr val="tx1"/>
          </a:solidFill>
          <a:latin typeface="+mn-lt"/>
          <a:ea typeface="ヒラギノ角ゴ Pro W3" pitchFamily="-109" charset="-128"/>
          <a:cs typeface="+mn-cs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Font typeface="Wingdings" pitchFamily="29" charset="2"/>
        <a:buChar char="§"/>
        <a:defRPr sz="15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Font typeface="Courier New" pitchFamily="29" charset="0"/>
        <a:buChar char="o"/>
        <a:defRPr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Font typeface="Arial" pitchFamily="29" charset="0"/>
        <a:buChar char="•"/>
        <a:defRPr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2713527" y="2770967"/>
            <a:ext cx="6126956" cy="110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ts val="450"/>
              </a:spcBef>
            </a:pPr>
            <a:r>
              <a:rPr lang="en-US" sz="1400" b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Mesospheric Ozone: Product Status and Potential Improvements</a:t>
            </a:r>
          </a:p>
          <a:p>
            <a:pPr algn="r">
              <a:spcBef>
                <a:spcPts val="450"/>
              </a:spcBef>
            </a:pPr>
            <a:endParaRPr lang="en-US" sz="1500" b="1">
              <a:solidFill>
                <a:srgbClr val="FFFF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r">
              <a:spcBef>
                <a:spcPts val="450"/>
              </a:spcBef>
            </a:pPr>
            <a:r>
              <a:rPr lang="en-US" sz="1200" b="1">
                <a:solidFill>
                  <a:srgbClr val="EF93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Darrell Dolliver</a:t>
            </a:r>
          </a:p>
          <a:p>
            <a:pPr algn="r">
              <a:spcBef>
                <a:spcPts val="450"/>
              </a:spcBef>
            </a:pPr>
            <a:r>
              <a:rPr lang="en-US" sz="1200" b="1">
                <a:solidFill>
                  <a:srgbClr val="EF93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Robbie Manion, Robert Damadeo, David Flittner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F152ED-D356-44CE-8CCE-CE97DC234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marL="256540" indent="-256540"/>
            <a:r>
              <a:rPr lang="en-US">
                <a:ea typeface="ヒラギノ角ゴ Pro W3"/>
              </a:rPr>
              <a:t>Current MesO3 algorithm compares faily well with ACE (generally within 20% on average between 50-80 km.</a:t>
            </a:r>
          </a:p>
          <a:p>
            <a:pPr marL="256540" indent="-256540">
              <a:buClr>
                <a:srgbClr val="B7820D"/>
              </a:buClr>
            </a:pPr>
            <a:r>
              <a:rPr lang="en-US">
                <a:ea typeface="ヒラギノ角ゴ Pro W3"/>
              </a:rPr>
              <a:t>Similar result achieved with use of alternate UV PG argues that they may be useful in a revised algorithm.</a:t>
            </a:r>
            <a:endParaRPr lang="en-US"/>
          </a:p>
          <a:p>
            <a:pPr marL="256540" indent="-256540">
              <a:buClr>
                <a:srgbClr val="B7820D"/>
              </a:buClr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931386-34E4-4488-89DD-82F3409D6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ヒラギノ角ゴ Pro W3"/>
              </a:rPr>
              <a:t>Conclusion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61C8D-20A8-4B39-BB60-44F848359D3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E79D4F-B57E-1C4E-8EE1-3B4427408A1A}" type="datetime4">
              <a:rPr lang="en-US" smtClean="0"/>
              <a:pPr/>
              <a:t>November 3,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93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AF2440-139E-4961-B1C0-E9F1DF014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ヒラギノ角ゴ Pro W3"/>
              </a:rPr>
              <a:t>Source of the Mes O3 measurement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E58EE-B631-48A5-BBDB-387352B5D30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E79D4F-B57E-1C4E-8EE1-3B4427408A1A}" type="datetime4">
              <a:rPr lang="en-US" smtClean="0"/>
              <a:pPr/>
              <a:t>November 3, 2021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9E44786-A337-46E1-8BC5-CBA77EB58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marL="256540" indent="-256540"/>
            <a:r>
              <a:rPr lang="en-US">
                <a:ea typeface="ヒラギノ角ゴ Pro W3"/>
              </a:rPr>
              <a:t>The SAGE instrument acquires data using pixels with a width of 1 nm. This information is consolidated into pixel groups.</a:t>
            </a:r>
            <a:endParaRPr lang="en-US"/>
          </a:p>
          <a:p>
            <a:pPr marL="256540" indent="-256540">
              <a:buClr>
                <a:srgbClr val="B7820D"/>
              </a:buClr>
            </a:pPr>
            <a:r>
              <a:rPr lang="en-US">
                <a:ea typeface="ヒラギノ角ゴ Pro W3"/>
              </a:rPr>
              <a:t>Mes O3 uses a single pixel group centered around 286 nm to measure transmission and Optical Depth for Mesospheric O3.</a:t>
            </a:r>
            <a:endParaRPr lang="en-US"/>
          </a:p>
          <a:p>
            <a:pPr marL="256540" indent="-256540">
              <a:buClr>
                <a:srgbClr val="B7820D"/>
              </a:buClr>
            </a:pPr>
            <a:endParaRPr lang="en-US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B26ED924-ACF8-45E8-A3DE-7C4F458D4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23" y="2448003"/>
            <a:ext cx="3655032" cy="1964776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AB06E565-2947-4CF2-8E48-84158A1CB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3825" y="2304432"/>
            <a:ext cx="1481203" cy="254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839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F9E489-13D1-49DE-A017-BF9D8C2DE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>
                <a:ea typeface="ヒラギノ角ゴ Pro W3"/>
              </a:rPr>
              <a:t>Algorithm outline</a:t>
            </a:r>
            <a:endParaRPr lang="en-US"/>
          </a:p>
          <a:p>
            <a:pPr marL="256540" indent="-256540"/>
            <a:r>
              <a:rPr lang="en-US">
                <a:ea typeface="ヒラギノ角ゴ Pro W3"/>
              </a:rPr>
              <a:t>Input transmission</a:t>
            </a:r>
          </a:p>
          <a:p>
            <a:pPr marL="256540" indent="-256540">
              <a:buClr>
                <a:srgbClr val="B7820D"/>
              </a:buClr>
            </a:pPr>
            <a:r>
              <a:rPr lang="en-US">
                <a:ea typeface="ヒラギノ角ゴ Pro W3"/>
              </a:rPr>
              <a:t>Correct transmission for stray light</a:t>
            </a:r>
          </a:p>
          <a:p>
            <a:pPr marL="256540" indent="-256540">
              <a:buClr>
                <a:srgbClr val="B7820D"/>
              </a:buClr>
            </a:pPr>
            <a:r>
              <a:rPr lang="en-US">
                <a:ea typeface="ヒラギノ角ゴ Pro W3"/>
              </a:rPr>
              <a:t>Calculate Optical Depth</a:t>
            </a:r>
          </a:p>
          <a:p>
            <a:pPr marL="256540" indent="-256540">
              <a:buClr>
                <a:srgbClr val="B7820D"/>
              </a:buClr>
            </a:pPr>
            <a:r>
              <a:rPr lang="en-US">
                <a:ea typeface="ヒラギノ角ゴ Pro W3"/>
              </a:rPr>
              <a:t>Remove Rayleigh scattering contribution to Optical Depth</a:t>
            </a:r>
          </a:p>
          <a:p>
            <a:pPr marL="256540" indent="-256540">
              <a:buClr>
                <a:srgbClr val="B7820D"/>
              </a:buClr>
            </a:pPr>
            <a:r>
              <a:rPr lang="en-US">
                <a:ea typeface="ヒラギノ角ゴ Pro W3"/>
              </a:rPr>
              <a:t>Use O3 absorption cross section to get O3 slant-path column density</a:t>
            </a:r>
          </a:p>
          <a:p>
            <a:pPr marL="256540" indent="-256540">
              <a:buClr>
                <a:srgbClr val="B7820D"/>
              </a:buClr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C81C04-598E-4627-AFBA-FB8B2707E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ヒラギノ角ゴ Pro W3"/>
              </a:rPr>
              <a:t>Mes O3 Basics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673D3-D379-4898-B85E-5FEBBB55EF6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E79D4F-B57E-1C4E-8EE1-3B4427408A1A}" type="datetime4">
              <a:rPr lang="en-US" smtClean="0"/>
              <a:pPr/>
              <a:t>November 3,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675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ACD78E-E268-4CB4-9AAA-6ABA450F6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marL="256540" indent="-256540"/>
            <a:r>
              <a:rPr lang="en-US">
                <a:ea typeface="ヒラギノ角ゴ Pro W3"/>
              </a:rPr>
              <a:t> Input light from other wavelengths contributes to the signal in the region important for Mes. O3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E92DC8-2E19-4C2A-A85F-0D1B4B455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ヒラギノ角ゴ Pro W3"/>
              </a:rPr>
              <a:t>Stray light issue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3DC7A-C2D6-43CC-9354-A5EA9E5F9E5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E79D4F-B57E-1C4E-8EE1-3B4427408A1A}" type="datetime4">
              <a:rPr lang="en-US" smtClean="0"/>
              <a:pPr/>
              <a:t>November 3, 2021</a:t>
            </a:fld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4CD29168-C66E-45E4-BE80-31968A4CB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24" y="1807982"/>
            <a:ext cx="3866389" cy="2775880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928C6DDE-998B-4EEC-8CD4-64018D505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8544" y="1808645"/>
            <a:ext cx="2463157" cy="1780108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DDE92B17-4A8F-4B12-BC77-2C685C603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5055" y="1697484"/>
            <a:ext cx="1604479" cy="288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00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79DB68-0574-41E0-9086-F69D199AF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marL="256540" indent="-256540">
              <a:buClr>
                <a:srgbClr val="B7820D"/>
              </a:buClr>
            </a:pPr>
            <a:r>
              <a:rPr lang="en-US">
                <a:ea typeface="ヒラギノ角ゴ Pro W3"/>
              </a:rPr>
              <a:t>Searched for SAGE/ACE events that matched within a day, 2° of latitude and 1000 km</a:t>
            </a:r>
          </a:p>
          <a:p>
            <a:pPr marL="256540" indent="-256540">
              <a:buClr>
                <a:srgbClr val="B7820D"/>
              </a:buClr>
            </a:pPr>
            <a:r>
              <a:rPr lang="en-US">
                <a:ea typeface="ヒラギノ角ゴ Pro W3"/>
              </a:rPr>
              <a:t>Applied an event type to ACE events and further restricted matches to similar types</a:t>
            </a:r>
          </a:p>
          <a:p>
            <a:pPr marL="256540" indent="-256540">
              <a:buClr>
                <a:srgbClr val="B7820D"/>
              </a:buClr>
            </a:pPr>
            <a:r>
              <a:rPr lang="en-US">
                <a:ea typeface="ヒラギノ角ゴ Pro W3"/>
              </a:rPr>
              <a:t>Converted ACE result to number density</a:t>
            </a:r>
          </a:p>
          <a:p>
            <a:pPr marL="256540" indent="-256540">
              <a:buClr>
                <a:srgbClr val="B7820D"/>
              </a:buClr>
            </a:pPr>
            <a:r>
              <a:rPr lang="en-US">
                <a:ea typeface="ヒラギノ角ゴ Pro W3"/>
              </a:rPr>
              <a:t>Filtered SAGE results to match vertical resolution of ACE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FDFB68-5AB7-42E3-B781-C6AC026C1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ヒラギノ角ゴ Pro W3"/>
              </a:rPr>
              <a:t>Comparison to Atmospheric Chemistry Experiment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A064D-3DE0-4BD1-AAC3-226FAF485FB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E79D4F-B57E-1C4E-8EE1-3B4427408A1A}" type="datetime4">
              <a:rPr lang="en-US" smtClean="0"/>
              <a:pPr/>
              <a:t>November 3,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548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053A38-ADFE-41B2-8DF9-C9DFF0E7C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ヒラギノ角ゴ Pro W3"/>
              </a:rPr>
              <a:t>Example Event Matches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CBADD-14DE-4833-B040-4650322434A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E79D4F-B57E-1C4E-8EE1-3B4427408A1A}" type="datetime4">
              <a:rPr lang="en-US" smtClean="0"/>
              <a:pPr/>
              <a:t>November 3, 2021</a:t>
            </a:fld>
            <a:endParaRPr lang="en-US"/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00E60C63-DE68-475C-873D-0D1B0DDB1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814" y="882186"/>
            <a:ext cx="2743200" cy="1933956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1871BF4B-DE8F-447C-967F-97D4A65C22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04875" y="2998446"/>
            <a:ext cx="2834510" cy="1937188"/>
          </a:xfrm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539DF791-43A8-409C-A3F3-6053E6CC61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8797" y="909614"/>
            <a:ext cx="2743200" cy="1905375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5FF1307E-4D2F-4C8C-B59C-2250E5E36C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8797" y="2998545"/>
            <a:ext cx="2743200" cy="1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094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C61EDE-6ADF-4BC1-80C8-F091AE8EE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ヒラギノ角ゴ Pro W3"/>
              </a:rPr>
              <a:t>Average SAGE and ACE results 2018-2019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3BEB4-669C-40D2-9D7F-EDD5221E90A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E79D4F-B57E-1C4E-8EE1-3B4427408A1A}" type="datetime4">
              <a:rPr lang="en-US" smtClean="0"/>
              <a:pPr/>
              <a:t>November 3, 2021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A337FF4-13D3-4851-A896-B714DF40D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366" y="3117719"/>
            <a:ext cx="2743200" cy="1810512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88F1656-6B3C-4D28-9983-63BD53CDE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445" y="3117719"/>
            <a:ext cx="2743200" cy="1810512"/>
          </a:xfrm>
          <a:prstGeom prst="rect">
            <a:avLst/>
          </a:prstGeom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E5FE1428-F9F8-4DD1-8E68-01396CD5EA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366" y="3117719"/>
            <a:ext cx="2743200" cy="1810512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C2D83535-3D60-41A8-83BD-E2E84F855B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676" y="1013565"/>
            <a:ext cx="2743200" cy="1933956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ED0A920D-BA62-4119-BE77-5E436F6CE8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0831" y="959945"/>
            <a:ext cx="2743200" cy="1988644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F1927274-679B-4B75-B936-EA3E03DE90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9607" y="959945"/>
            <a:ext cx="2743200" cy="198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014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4B4166-2E76-4243-8543-14C6C6726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marL="256540" indent="-256540"/>
            <a:r>
              <a:rPr lang="en-US">
                <a:ea typeface="ヒラギノ角ゴ Pro W3"/>
              </a:rPr>
              <a:t>Use more pixel groups</a:t>
            </a:r>
          </a:p>
          <a:p>
            <a:pPr marL="256540" indent="-256540">
              <a:buClr>
                <a:srgbClr val="B7820D"/>
              </a:buClr>
            </a:pPr>
            <a:r>
              <a:rPr lang="en-US">
                <a:ea typeface="ヒラギノ角ゴ Pro W3"/>
              </a:rPr>
              <a:t>Improve O3 cross-section library</a:t>
            </a:r>
          </a:p>
          <a:p>
            <a:pPr marL="256540" indent="-256540">
              <a:buClr>
                <a:srgbClr val="B7820D"/>
              </a:buClr>
            </a:pPr>
            <a:r>
              <a:rPr lang="en-US">
                <a:ea typeface="ヒラギノ角ゴ Pro W3"/>
              </a:rPr>
              <a:t>Improve stray light correction- implement it at the level of input count data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C1C8DD-A50C-4E44-B815-6076DE1B1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ヒラギノ角ゴ Pro W3"/>
              </a:rPr>
              <a:t>Possible improvements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D46B2-AE82-4B61-936E-6271584E8CE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E79D4F-B57E-1C4E-8EE1-3B4427408A1A}" type="datetime4">
              <a:rPr lang="en-US" smtClean="0"/>
              <a:pPr/>
              <a:t>November 3,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87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8005AC-825D-46F1-B802-6B6080D59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marL="256540" indent="-256540"/>
            <a:endParaRPr lang="en-US" sz="1050"/>
          </a:p>
          <a:p>
            <a:pPr marL="256540" indent="-256540">
              <a:buClr>
                <a:srgbClr val="B7820D"/>
              </a:buClr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5E7B6E-4359-41B7-8767-A821EA841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ヒラギノ角ゴ Pro W3"/>
              </a:rPr>
              <a:t>Experimental results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46B8E-BF34-420B-87DD-53B5D05E545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E79D4F-B57E-1C4E-8EE1-3B4427408A1A}" type="datetime4">
              <a:rPr lang="en-US" smtClean="0"/>
              <a:pPr/>
              <a:t>November 3, 2021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F0BDE5-573A-4CA3-BC91-2F822E734C1B}"/>
              </a:ext>
            </a:extLst>
          </p:cNvPr>
          <p:cNvSpPr txBox="1"/>
          <p:nvPr/>
        </p:nvSpPr>
        <p:spPr>
          <a:xfrm>
            <a:off x="3836113" y="1200150"/>
            <a:ext cx="2743200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latin typeface="Arial"/>
                <a:ea typeface="ヒラギノ角ゴ Pro W3"/>
              </a:rPr>
              <a:t>Current Stray light correction does seem to be an improvement over no correction.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41FA9E-53A4-40BF-B757-4286553E6C72}"/>
              </a:ext>
            </a:extLst>
          </p:cNvPr>
          <p:cNvSpPr txBox="1"/>
          <p:nvPr/>
        </p:nvSpPr>
        <p:spPr>
          <a:xfrm>
            <a:off x="3836113" y="3100869"/>
            <a:ext cx="2743200" cy="6001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latin typeface="Arial"/>
                <a:ea typeface="ヒラギノ角ゴ Pro W3"/>
                <a:cs typeface="Arial"/>
              </a:rPr>
              <a:t>Alternate Pixel groups give a very similar result- it may be beneficial to include them in the product.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5750335-8C22-4D04-A719-D4B67A1D8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973" y="1139070"/>
            <a:ext cx="2743200" cy="1837944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88E897E3-CEA5-4C8A-8674-171819F13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973" y="3104003"/>
            <a:ext cx="2743200" cy="183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30195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10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1_Office Theme</vt:lpstr>
      <vt:lpstr>PowerPoint Presentation</vt:lpstr>
      <vt:lpstr>Source of the Mes O3 measurement</vt:lpstr>
      <vt:lpstr>Mes O3 Basics</vt:lpstr>
      <vt:lpstr>Stray light issue</vt:lpstr>
      <vt:lpstr>Comparison to Atmospheric Chemistry Experiment</vt:lpstr>
      <vt:lpstr>Example Event Matches</vt:lpstr>
      <vt:lpstr>Average SAGE and ACE results 2018-2019</vt:lpstr>
      <vt:lpstr>Possible improvements</vt:lpstr>
      <vt:lpstr>Experimental results</vt:lpstr>
      <vt:lpstr>Conclusion</vt:lpstr>
    </vt:vector>
  </TitlesOfParts>
  <Company>ODIN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Behun</dc:creator>
  <cp:revision>186</cp:revision>
  <cp:lastPrinted>2011-12-08T16:21:20Z</cp:lastPrinted>
  <dcterms:created xsi:type="dcterms:W3CDTF">2012-04-24T19:27:23Z</dcterms:created>
  <dcterms:modified xsi:type="dcterms:W3CDTF">2021-11-03T22:13:15Z</dcterms:modified>
</cp:coreProperties>
</file>