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3" r:id="rId4"/>
  </p:sldMasterIdLst>
  <p:notesMasterIdLst>
    <p:notesMasterId r:id="rId16"/>
  </p:notesMasterIdLst>
  <p:sldIdLst>
    <p:sldId id="264" r:id="rId5"/>
    <p:sldId id="296" r:id="rId6"/>
    <p:sldId id="367" r:id="rId7"/>
    <p:sldId id="363" r:id="rId8"/>
    <p:sldId id="268" r:id="rId9"/>
    <p:sldId id="329" r:id="rId10"/>
    <p:sldId id="269" r:id="rId11"/>
    <p:sldId id="368" r:id="rId12"/>
    <p:sldId id="372" r:id="rId13"/>
    <p:sldId id="271" r:id="rId14"/>
    <p:sldId id="36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CF7F1"/>
    <a:srgbClr val="344529"/>
    <a:srgbClr val="2B3922"/>
    <a:srgbClr val="2E3722"/>
    <a:srgbClr val="B8D233"/>
    <a:srgbClr val="5CC6D6"/>
    <a:srgbClr val="F8D22F"/>
    <a:srgbClr val="F03F2B"/>
    <a:srgbClr val="3488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19" autoAdjust="0"/>
  </p:normalViewPr>
  <p:slideViewPr>
    <p:cSldViewPr snapToGrid="0">
      <p:cViewPr varScale="1">
        <p:scale>
          <a:sx n="67" d="100"/>
          <a:sy n="67" d="100"/>
        </p:scale>
        <p:origin x="6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CB13E-772A-403F-ADD1-B092181B42DF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9C020-D261-4983-AF32-2D42E7507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20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06399" y="4473892"/>
            <a:ext cx="6260123" cy="366045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41CFCD-B2EC-4FAD-8490-2C84D1EB09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29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0141" y="4443829"/>
            <a:ext cx="6005924" cy="408160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41CFCD-B2EC-4FAD-8490-2C84D1EB09A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36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9229" y="4390641"/>
            <a:ext cx="6190787" cy="4107900"/>
          </a:xfrm>
        </p:spPr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41CFCD-B2EC-4FAD-8490-2C84D1EB09A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538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1096963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41CFCD-B2EC-4FAD-8490-2C84D1EB09A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183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06399" y="4473892"/>
            <a:ext cx="6260123" cy="366045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41CFCD-B2EC-4FAD-8490-2C84D1EB09A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29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41CFCD-B2EC-4FAD-8490-2C84D1EB09A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801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41CFCD-B2EC-4FAD-8490-2C84D1EB09A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824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195CE961-B788-48DB-80AB-74B8F534653C}" type="datetime1">
              <a:rPr lang="en-US" smtClean="0"/>
              <a:t>11/5/2021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Thompson/Stauffer, ISS/SAGE III STM, 11/5/21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0BF33-202D-4F8C-A138-0459C6A30DDD}" type="datetime1">
              <a:rPr lang="en-US" smtClean="0"/>
              <a:t>11/5/2021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Thompson/Stauffer, ISS/SAGE III STM, 11/5/21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CD66550-2848-4F0B-9391-94CF1CD0A523}" type="datetime1">
              <a:rPr lang="en-US" smtClean="0"/>
              <a:t>11/5/2021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Thompson/Stauffer, ISS/SAGE III STM, 11/5/21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17436-4E33-4C7E-825E-62E1D50104EF}" type="datetime1">
              <a:rPr lang="en-US" smtClean="0"/>
              <a:t>11/5/2021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Thompson/Stauffer, ISS/SAGE III STM, 11/5/21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40A7C-FC58-46E1-9884-E64E78012BEC}" type="datetime1">
              <a:rPr lang="en-US" smtClean="0"/>
              <a:t>11/5/2021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Thompson/Stauffer, ISS/SAGE III STM, 11/5/21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49D2-17E3-494E-B1FF-31D0EA0A59A0}" type="datetime1">
              <a:rPr lang="en-US" smtClean="0"/>
              <a:t>11/5/2021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Thompson/Stauffer, ISS/SAGE III STM, 11/5/21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5278B-E901-4476-AFCF-5E44E3D0E464}" type="datetime1">
              <a:rPr lang="en-US" smtClean="0"/>
              <a:t>11/5/2021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Thompson/Stauffer, ISS/SAGE III STM, 11/5/21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2198617-EA5D-4D93-B583-9969E30E1E77}" type="datetime1">
              <a:rPr lang="en-US" smtClean="0"/>
              <a:t>11/5/2021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Thompson/Stauffer, ISS/SAGE III STM, 11/5/21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2E35F7B-970B-4E4A-9628-2275B76CEF9B}" type="datetime1">
              <a:rPr lang="en-US" smtClean="0"/>
              <a:t>11/5/2021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r>
              <a:rPr lang="en-US"/>
              <a:t>Thompson/Stauffer, ISS/SAGE III STM, 11/5/21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AC56E21-C829-4A19-8F4F-33C1C332CFC7}" type="datetime1">
              <a:rPr lang="en-US" smtClean="0"/>
              <a:t>11/5/2021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Thompson/Stauffer, ISS/SAGE III STM, 11/5/21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nne.m.thompson@nasa.gov" TargetMode="External"/><Relationship Id="rId7" Type="http://schemas.openxmlformats.org/officeDocument/2006/relationships/image" Target="../media/image5.png"/><Relationship Id="rId2" Type="http://schemas.openxmlformats.org/officeDocument/2006/relationships/hyperlink" Target="https://doi.org/10.1029/2021JD034691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tif"/><Relationship Id="rId7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29/2021JD034691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ti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"/><Relationship Id="rId3" Type="http://schemas.openxmlformats.org/officeDocument/2006/relationships/image" Target="../media/image2.gif"/><Relationship Id="rId7" Type="http://schemas.openxmlformats.org/officeDocument/2006/relationships/image" Target="../media/image9.t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ssoar.org/doi/abs/10.1002/essoar.10506068.1" TargetMode="External"/><Relationship Id="rId3" Type="http://schemas.openxmlformats.org/officeDocument/2006/relationships/image" Target="../media/image2.gi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10EAE-AA35-411C-AA65-A35A0552E4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9101" y="2316391"/>
            <a:ext cx="8933796" cy="1786481"/>
          </a:xfrm>
        </p:spPr>
        <p:txBody>
          <a:bodyPr>
            <a:normAutofit fontScale="90000"/>
          </a:bodyPr>
          <a:lstStyle/>
          <a:p>
            <a:r>
              <a:rPr lang="en-US" sz="31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DEFINITIVE Trends in lowermost Stratospheric OZONE &amp; Tropopause height </a:t>
            </a:r>
            <a:br>
              <a:rPr lang="en-US" sz="31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derived from SHADOZ soundings (1998 to 2019)</a:t>
            </a:r>
            <a:b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paper in press in </a:t>
            </a:r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jgr-atmospheres</a:t>
            </a:r>
            <a:b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800" b="1" u="sng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https://doi.org/10.1029/2021JD034691</a:t>
            </a:r>
            <a:b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21B62-0B55-47CB-84DE-EDA086CF0D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9101" y="3931065"/>
            <a:ext cx="8936846" cy="165508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274320" lvl="1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 TO SAGE-III/ISS SCIENCE TEAM</a:t>
            </a:r>
          </a:p>
          <a:p>
            <a:pPr marL="274320" lvl="1" indent="0">
              <a:buNone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Meeting 5 November 2021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lvl="1" indent="0">
              <a:buNone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Anne Thompson,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anne.m.thompson@nasa.gov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lvl="1" indent="0">
              <a:buNone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Ryan Stauffer, </a:t>
            </a:r>
            <a:r>
              <a:rPr lang="en-US" sz="2000" b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ryan.m.stauffer@nasa.gov</a:t>
            </a:r>
          </a:p>
          <a:p>
            <a:pPr marL="274320" lvl="1" indent="0"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4C150A7B-4120-4FD0-BCBC-A44250557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78706"/>
            <a:ext cx="1524000" cy="106946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782F432-F4B0-44A5-8269-873AA2466946}"/>
              </a:ext>
            </a:extLst>
          </p:cNvPr>
          <p:cNvGrpSpPr/>
          <p:nvPr/>
        </p:nvGrpSpPr>
        <p:grpSpPr>
          <a:xfrm>
            <a:off x="95715" y="116275"/>
            <a:ext cx="1294592" cy="1312475"/>
            <a:chOff x="25250986" y="350606"/>
            <a:chExt cx="3966072" cy="4228866"/>
          </a:xfrm>
        </p:grpSpPr>
        <p:pic>
          <p:nvPicPr>
            <p:cNvPr id="6" name="Picture 5" descr="NASA-GSFC.jpg">
              <a:extLst>
                <a:ext uri="{FF2B5EF4-FFF2-40B4-BE49-F238E27FC236}">
                  <a16:creationId xmlns:a16="http://schemas.microsoft.com/office/drawing/2014/main" id="{3675745F-2693-4336-916E-3A840A307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758498" y="3482192"/>
              <a:ext cx="2600404" cy="109728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E2AA1D5-103E-4C3C-9C27-1921C1FCF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250986" y="350606"/>
              <a:ext cx="3966072" cy="3291840"/>
            </a:xfrm>
            <a:prstGeom prst="rect">
              <a:avLst/>
            </a:prstGeom>
          </p:spPr>
        </p:pic>
      </p:grpSp>
      <p:pic>
        <p:nvPicPr>
          <p:cNvPr id="8" name="Picture 1" descr="F:\AMT-ID-Sel-BCK-11Dec11\aZA-WORK-ID2-3Dec11\Talks-10-11\NDACCLogoNew.png">
            <a:extLst>
              <a:ext uri="{FF2B5EF4-FFF2-40B4-BE49-F238E27FC236}">
                <a16:creationId xmlns:a16="http://schemas.microsoft.com/office/drawing/2014/main" id="{CD4BD1F2-2480-4C30-85D1-E38966034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423" y="116275"/>
            <a:ext cx="1736862" cy="103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669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chart, histogram&#10;&#10;Description automatically generated">
            <a:extLst>
              <a:ext uri="{FF2B5EF4-FFF2-40B4-BE49-F238E27FC236}">
                <a16:creationId xmlns:a16="http://schemas.microsoft.com/office/drawing/2014/main" id="{DE58ECAB-AC6E-47B7-8DCC-E503B497F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35" y="1780648"/>
            <a:ext cx="4868399" cy="47805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410EAE-AA35-411C-AA65-A35A0552E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983" y="353991"/>
            <a:ext cx="10633049" cy="13716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Summary FT Ozone Trends, Paper Figure 7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</a:t>
            </a:r>
            <a:b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Uniform Trends in LFT		      Mean Magnitude, + (1-4)%/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Content Placeholder 19">
            <a:extLst>
              <a:ext uri="{FF2B5EF4-FFF2-40B4-BE49-F238E27FC236}">
                <a16:creationId xmlns:a16="http://schemas.microsoft.com/office/drawing/2014/main" id="{A60052DC-3047-4CD5-AB21-92600922D3A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25980"/>
          <a:stretch/>
        </p:blipFill>
        <p:spPr>
          <a:xfrm>
            <a:off x="5060290" y="1676716"/>
            <a:ext cx="7071931" cy="2381838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94397D-BEE4-4F32-A192-92C392812035}"/>
              </a:ext>
            </a:extLst>
          </p:cNvPr>
          <p:cNvSpPr txBox="1"/>
          <p:nvPr/>
        </p:nvSpPr>
        <p:spPr>
          <a:xfrm>
            <a:off x="2043545" y="1962017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Early </a:t>
            </a:r>
            <a:r>
              <a:rPr lang="en-US" b="1" dirty="0" err="1"/>
              <a:t>Yr</a:t>
            </a:r>
            <a:endParaRPr lang="en-US" b="1" dirty="0"/>
          </a:p>
          <a:p>
            <a:r>
              <a:rPr lang="en-US" b="1" dirty="0"/>
              <a:t>Increase, 5-10 km</a:t>
            </a:r>
          </a:p>
        </p:txBody>
      </p:sp>
      <p:sp>
        <p:nvSpPr>
          <p:cNvPr id="12" name="Right Arrow 17">
            <a:extLst>
              <a:ext uri="{FF2B5EF4-FFF2-40B4-BE49-F238E27FC236}">
                <a16:creationId xmlns:a16="http://schemas.microsoft.com/office/drawing/2014/main" id="{43185E8C-E066-4FEF-8EC1-9292068E6F64}"/>
              </a:ext>
            </a:extLst>
          </p:cNvPr>
          <p:cNvSpPr/>
          <p:nvPr/>
        </p:nvSpPr>
        <p:spPr>
          <a:xfrm rot="3662405">
            <a:off x="1177203" y="2016726"/>
            <a:ext cx="660729" cy="205414"/>
          </a:xfrm>
          <a:prstGeom prst="rightArrow">
            <a:avLst/>
          </a:prstGeom>
          <a:solidFill>
            <a:srgbClr val="FFC00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291999-5BA1-4082-9451-6C434A81B680}"/>
              </a:ext>
            </a:extLst>
          </p:cNvPr>
          <p:cNvSpPr txBox="1"/>
          <p:nvPr/>
        </p:nvSpPr>
        <p:spPr>
          <a:xfrm>
            <a:off x="2248615" y="4342967"/>
            <a:ext cx="3204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Early </a:t>
            </a:r>
            <a:r>
              <a:rPr lang="en-US" sz="1600" b="1" dirty="0" err="1"/>
              <a:t>Yr</a:t>
            </a:r>
            <a:r>
              <a:rPr lang="en-US" sz="1600" b="1" dirty="0"/>
              <a:t> Increase, less</a:t>
            </a:r>
          </a:p>
          <a:p>
            <a:r>
              <a:rPr lang="en-US" sz="1600" b="1" dirty="0"/>
              <a:t>uniform afterward</a:t>
            </a:r>
          </a:p>
        </p:txBody>
      </p:sp>
      <p:sp>
        <p:nvSpPr>
          <p:cNvPr id="14" name="Right Arrow 17">
            <a:extLst>
              <a:ext uri="{FF2B5EF4-FFF2-40B4-BE49-F238E27FC236}">
                <a16:creationId xmlns:a16="http://schemas.microsoft.com/office/drawing/2014/main" id="{85A21112-A832-4387-A5BA-7DBD6C6F1F74}"/>
              </a:ext>
            </a:extLst>
          </p:cNvPr>
          <p:cNvSpPr/>
          <p:nvPr/>
        </p:nvSpPr>
        <p:spPr>
          <a:xfrm rot="16200000">
            <a:off x="1501122" y="5366874"/>
            <a:ext cx="660729" cy="205414"/>
          </a:xfrm>
          <a:prstGeom prst="rightArrow">
            <a:avLst/>
          </a:prstGeom>
          <a:solidFill>
            <a:srgbClr val="FFC00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B6B2E8E-9BAF-48C6-83F4-9AAF8BC7D016}"/>
              </a:ext>
            </a:extLst>
          </p:cNvPr>
          <p:cNvSpPr/>
          <p:nvPr/>
        </p:nvSpPr>
        <p:spPr>
          <a:xfrm rot="5400000">
            <a:off x="7684489" y="1948741"/>
            <a:ext cx="546590" cy="15475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8FEE7B6-317B-4F26-A044-6C4728AF96FC}"/>
              </a:ext>
            </a:extLst>
          </p:cNvPr>
          <p:cNvSpPr/>
          <p:nvPr/>
        </p:nvSpPr>
        <p:spPr>
          <a:xfrm>
            <a:off x="10054728" y="2262369"/>
            <a:ext cx="1178132" cy="6919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3392F0-5879-4666-8747-D2A791264C7B}"/>
              </a:ext>
            </a:extLst>
          </p:cNvPr>
          <p:cNvSpPr/>
          <p:nvPr/>
        </p:nvSpPr>
        <p:spPr>
          <a:xfrm rot="4249527">
            <a:off x="6965849" y="1643986"/>
            <a:ext cx="546590" cy="15475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0360B9-2F7A-4BA8-8C4F-A158C13A33CA}"/>
              </a:ext>
            </a:extLst>
          </p:cNvPr>
          <p:cNvSpPr txBox="1"/>
          <p:nvPr/>
        </p:nvSpPr>
        <p:spPr>
          <a:xfrm>
            <a:off x="5389400" y="1916120"/>
            <a:ext cx="147348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+(1-2)%/dec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73CD8E-887C-432F-8766-6828775ECB29}"/>
              </a:ext>
            </a:extLst>
          </p:cNvPr>
          <p:cNvSpPr txBox="1"/>
          <p:nvPr/>
        </p:nvSpPr>
        <p:spPr>
          <a:xfrm>
            <a:off x="8691392" y="1988872"/>
            <a:ext cx="147348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+(0-1)%/dec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AD3270-7505-4C8D-B3AA-660E3F0923DA}"/>
              </a:ext>
            </a:extLst>
          </p:cNvPr>
          <p:cNvSpPr txBox="1"/>
          <p:nvPr/>
        </p:nvSpPr>
        <p:spPr>
          <a:xfrm>
            <a:off x="10643794" y="1883533"/>
            <a:ext cx="147348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+(0-2)%/dec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62913D5-BEAB-4F1C-A92E-77812E873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768" y="3171582"/>
            <a:ext cx="1473480" cy="4626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23AC567-DDF8-42D0-A8E4-7EBB22F2868C}"/>
              </a:ext>
            </a:extLst>
          </p:cNvPr>
          <p:cNvSpPr txBox="1"/>
          <p:nvPr/>
        </p:nvSpPr>
        <p:spPr>
          <a:xfrm>
            <a:off x="7313989" y="3103515"/>
            <a:ext cx="1645453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+(2-4)%/dec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A0E1AC-FFE0-4109-8018-7720B838C1D6}"/>
              </a:ext>
            </a:extLst>
          </p:cNvPr>
          <p:cNvSpPr txBox="1"/>
          <p:nvPr/>
        </p:nvSpPr>
        <p:spPr>
          <a:xfrm>
            <a:off x="5060290" y="4068058"/>
            <a:ext cx="686016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What do other studies say? Why are SHADOZ results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Important?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IAGOS Aircraft Landing/Takeoff FT 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trends in tropics +(2-3)%/decade have no data above 10-11 km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Satellite products, most from Aura era (2004-2019) are larger, but uncertain in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bdy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-layer,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t’pause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characteristics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SHADOZ data “background,” suggest dynamic impacts that might underlie pollution-driven ozone increases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8FE51647-1F61-4E36-BC6F-370DD0E19B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9844" y="178517"/>
            <a:ext cx="500212" cy="38111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4A2FD64-8EED-4CDD-8BD9-52F66FAF93A7}"/>
              </a:ext>
            </a:extLst>
          </p:cNvPr>
          <p:cNvGrpSpPr/>
          <p:nvPr/>
        </p:nvGrpSpPr>
        <p:grpSpPr>
          <a:xfrm>
            <a:off x="380142" y="259781"/>
            <a:ext cx="677324" cy="694490"/>
            <a:chOff x="25250986" y="350606"/>
            <a:chExt cx="3966072" cy="4228866"/>
          </a:xfrm>
        </p:grpSpPr>
        <p:pic>
          <p:nvPicPr>
            <p:cNvPr id="25" name="Picture 24" descr="NASA-GSFC.jpg">
              <a:extLst>
                <a:ext uri="{FF2B5EF4-FFF2-40B4-BE49-F238E27FC236}">
                  <a16:creationId xmlns:a16="http://schemas.microsoft.com/office/drawing/2014/main" id="{CEB176F3-73E2-4622-8457-B84E11293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758498" y="3482192"/>
              <a:ext cx="2600404" cy="109728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E97BB28-9EF8-46DC-BBC2-68A078B10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250986" y="350606"/>
              <a:ext cx="3966072" cy="3291840"/>
            </a:xfrm>
            <a:prstGeom prst="rect">
              <a:avLst/>
            </a:prstGeom>
          </p:spPr>
        </p:pic>
      </p:grpSp>
      <p:pic>
        <p:nvPicPr>
          <p:cNvPr id="27" name="Picture 1" descr="F:\AMT-ID-Sel-BCK-11Dec11\aZA-WORK-ID2-3Dec11\Talks-10-11\NDACCLogoNew.png">
            <a:extLst>
              <a:ext uri="{FF2B5EF4-FFF2-40B4-BE49-F238E27FC236}">
                <a16:creationId xmlns:a16="http://schemas.microsoft.com/office/drawing/2014/main" id="{DE67C85E-722D-4D71-83F3-2AA605B96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534" y="633255"/>
            <a:ext cx="590831" cy="3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97C733-0C54-40CE-8F59-02441EB0E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Thompson/Stauffer, ISS/SAGE III STM, 11/5/21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7DB12-A8F4-412C-9FF3-C8069346F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604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68115-F1D7-4B41-9B8D-FA0E2D041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8488" y="365125"/>
            <a:ext cx="9025128" cy="1325563"/>
          </a:xfrm>
          <a:ln>
            <a:solidFill>
              <a:srgbClr val="0070C0"/>
            </a:solidFill>
          </a:ln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Summary Comparison of OMI/MLS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Tropo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Column 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Ozone (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TrCO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DU) over SHADOZ Sites (2005-2019)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252874-7233-4CF5-B171-7E91B02C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Content Placeholder 4" descr="Chart, scatter chart&#10;&#10;Description automatically generated">
            <a:extLst>
              <a:ext uri="{FF2B5EF4-FFF2-40B4-BE49-F238E27FC236}">
                <a16:creationId xmlns:a16="http://schemas.microsoft.com/office/drawing/2014/main" id="{78C041E3-B8FF-4511-B563-93E0917FA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26" y="1690688"/>
            <a:ext cx="6069228" cy="3468688"/>
          </a:xfrm>
          <a:prstGeom prst="rect">
            <a:avLst/>
          </a:prstGeom>
        </p:spPr>
      </p:pic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DE354D27-6C48-4EF6-8E61-3E51F4F020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815" y="1690688"/>
            <a:ext cx="5750185" cy="34686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67C36A-9A2A-42F8-906C-6EE8C794632A}"/>
              </a:ext>
            </a:extLst>
          </p:cNvPr>
          <p:cNvSpPr txBox="1"/>
          <p:nvPr/>
        </p:nvSpPr>
        <p:spPr>
          <a:xfrm>
            <a:off x="331392" y="5263291"/>
            <a:ext cx="115948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OMI/MLS underestimate compared to SHADOZ for 8 tropical stations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in Paper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Right: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OMI/MLS agreement and correlation degrades in subtropics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Caution for trends applications except possibly in deep tropics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8A503871-1E4F-4C3B-B8CD-1944F63474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9844" y="178517"/>
            <a:ext cx="500212" cy="38111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16CF468-6B00-4CEA-8709-92E0BA4DAF6C}"/>
              </a:ext>
            </a:extLst>
          </p:cNvPr>
          <p:cNvGrpSpPr/>
          <p:nvPr/>
        </p:nvGrpSpPr>
        <p:grpSpPr>
          <a:xfrm>
            <a:off x="380142" y="259781"/>
            <a:ext cx="677324" cy="694490"/>
            <a:chOff x="25250986" y="350606"/>
            <a:chExt cx="3966072" cy="4228866"/>
          </a:xfrm>
        </p:grpSpPr>
        <p:pic>
          <p:nvPicPr>
            <p:cNvPr id="12" name="Picture 11" descr="NASA-GSFC.jpg">
              <a:extLst>
                <a:ext uri="{FF2B5EF4-FFF2-40B4-BE49-F238E27FC236}">
                  <a16:creationId xmlns:a16="http://schemas.microsoft.com/office/drawing/2014/main" id="{B0F3C060-9EA0-44F2-8FEA-900443225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758498" y="3482192"/>
              <a:ext cx="2600404" cy="109728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90D6EFB-7134-48F7-8408-B82C93CFB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250986" y="350606"/>
              <a:ext cx="3966072" cy="3291840"/>
            </a:xfrm>
            <a:prstGeom prst="rect">
              <a:avLst/>
            </a:prstGeom>
          </p:spPr>
        </p:pic>
      </p:grpSp>
      <p:pic>
        <p:nvPicPr>
          <p:cNvPr id="14" name="Picture 1" descr="F:\AMT-ID-Sel-BCK-11Dec11\aZA-WORK-ID2-3Dec11\Talks-10-11\NDACCLogoNew.png">
            <a:extLst>
              <a:ext uri="{FF2B5EF4-FFF2-40B4-BE49-F238E27FC236}">
                <a16:creationId xmlns:a16="http://schemas.microsoft.com/office/drawing/2014/main" id="{9F9A0CAC-CA33-4684-807D-1228C521C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534" y="633255"/>
            <a:ext cx="590831" cy="3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607A19-ED84-4DF8-AA6C-DC4108E22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Thompson/Stauffer, ISS/SAGE III STM, 11/5/21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787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4257" y="206436"/>
            <a:ext cx="9720943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 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801" y="1135003"/>
            <a:ext cx="11560303" cy="4999609"/>
          </a:xfrm>
          <a:ln>
            <a:solidFill>
              <a:schemeClr val="accent3">
                <a:lumMod val="50000"/>
              </a:schemeClr>
            </a:solidFill>
          </a:ln>
        </p:spPr>
        <p:txBody>
          <a:bodyPr>
            <a:normAutofit fontScale="77500" lnSpcReduction="20000"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Satellite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products used to determine trends in tropospheric and </a:t>
            </a:r>
            <a:r>
              <a:rPr lang="en-US" sz="2600" i="0" dirty="0">
                <a:latin typeface="Arial" panose="020B0604020202020204" pitchFamily="34" charset="0"/>
                <a:cs typeface="Arial" panose="020B0604020202020204" pitchFamily="34" charset="0"/>
              </a:rPr>
              <a:t>LMS (lowermost stratosphere, 15-20 km) ozone show need for better vertically resolved data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Ozonesondes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provide such measurements at fixed locations, hundreds of profiles with high accuracy. Radiosonde data give coincident PTU (tropopause height)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Tropical Trends (1998-2019) 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</a:t>
            </a:r>
            <a:r>
              <a:rPr lang="en-US" sz="26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,Tropopause Height (TH) computed with the GSFC MLR applied to SHADOZ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Assume Q</a:t>
            </a:r>
            <a:r>
              <a:rPr lang="en-US" sz="26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BO, ENSO, IOD oscillations, annual &amp; seasonal cycles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Summary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(1) Both FT (free tropospheric) &amp; LMS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6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trends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vary </a:t>
            </a:r>
            <a:r>
              <a:rPr lang="en-US" sz="26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</a:t>
            </a:r>
            <a:r>
              <a:rPr lang="en-US" sz="26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gionally and seasonally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(2) LMS ozone losses maximize mid-year, correlated with increase in TH; (3) Trends moderated when re-determined with TH-referenced coordinates; (4)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6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trends are seasonally strong, Feb.-May, at 4 of 5 stations, but are relatively small on average over the year +(0-4)%/decade  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Southern Hemisphere Additional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Ozonesondes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18455A-2FEB-4962-AFDA-8E8380066165}"/>
              </a:ext>
            </a:extLst>
          </p:cNvPr>
          <p:cNvSpPr txBox="1"/>
          <p:nvPr/>
        </p:nvSpPr>
        <p:spPr>
          <a:xfrm>
            <a:off x="365506" y="5387354"/>
            <a:ext cx="114715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Title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Regional and “Seasonal Trends in Tropical Ozone from SHADOZ Profiles: Reference for Models and Satellite Products” by AM Thompson, RM Stauffer, K Wargan, JC Witte, DE Kollonige, JR Ziemke, </a:t>
            </a:r>
            <a:r>
              <a:rPr kumimoji="0" lang="fr-FR" sz="16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https://doi.org/10.1029/2021JD034691</a:t>
            </a:r>
            <a:endParaRPr lang="en-US" sz="1600" dirty="0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4C7CE9D5-9717-4DBF-9EC1-558DD30A9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6969" y="488581"/>
            <a:ext cx="542412" cy="38063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9C64781-34E3-4CCA-A926-DD31669533D4}"/>
              </a:ext>
            </a:extLst>
          </p:cNvPr>
          <p:cNvGrpSpPr/>
          <p:nvPr/>
        </p:nvGrpSpPr>
        <p:grpSpPr>
          <a:xfrm>
            <a:off x="276801" y="469736"/>
            <a:ext cx="573318" cy="598327"/>
            <a:chOff x="25250986" y="350606"/>
            <a:chExt cx="3966072" cy="4228866"/>
          </a:xfrm>
        </p:grpSpPr>
        <p:pic>
          <p:nvPicPr>
            <p:cNvPr id="15" name="Picture 14" descr="NASA-GSFC.jpg">
              <a:extLst>
                <a:ext uri="{FF2B5EF4-FFF2-40B4-BE49-F238E27FC236}">
                  <a16:creationId xmlns:a16="http://schemas.microsoft.com/office/drawing/2014/main" id="{47AE05E8-A722-40DF-95B4-24E022A4E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758498" y="3482192"/>
              <a:ext cx="2600404" cy="109728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FF0E243-9FC7-4556-9B20-549E04E6E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250986" y="350606"/>
              <a:ext cx="3966072" cy="3291840"/>
            </a:xfrm>
            <a:prstGeom prst="rect">
              <a:avLst/>
            </a:prstGeom>
          </p:spPr>
        </p:pic>
      </p:grpSp>
      <p:pic>
        <p:nvPicPr>
          <p:cNvPr id="17" name="Picture 1" descr="F:\AMT-ID-Sel-BCK-11Dec11\aZA-WORK-ID2-3Dec11\Talks-10-11\NDACCLogoNew.png">
            <a:extLst>
              <a:ext uri="{FF2B5EF4-FFF2-40B4-BE49-F238E27FC236}">
                <a16:creationId xmlns:a16="http://schemas.microsoft.com/office/drawing/2014/main" id="{1D48E9B5-E93B-413B-8464-06BA593C0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969" y="1009181"/>
            <a:ext cx="590831" cy="351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DDD193-B756-4539-8A54-268DE9A0A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Thompson/Stauffer, ISS/SAGE III STM, 11/5/21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551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83482" y="46511"/>
            <a:ext cx="10141718" cy="779140"/>
          </a:xfrm>
        </p:spPr>
        <p:txBody>
          <a:bodyPr>
            <a:noAutofit/>
          </a:bodyPr>
          <a:lstStyle/>
          <a:p>
            <a:b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</a:t>
            </a:r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0E48DC4-BFFC-40C3-B52B-484C0B5E6D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980"/>
          <a:stretch/>
        </p:blipFill>
        <p:spPr>
          <a:xfrm>
            <a:off x="6476002" y="1247584"/>
            <a:ext cx="5541188" cy="1894562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34396" y="1105138"/>
            <a:ext cx="6251552" cy="5570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Use 22-yr SHADOZ data (1998-2019)</a:t>
            </a:r>
            <a:r>
              <a:rPr lang="en-US" sz="2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to compute trends in O</a:t>
            </a:r>
            <a:r>
              <a:rPr lang="en-US" sz="2000" baseline="-25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&amp; 2 dynamic indicators radiosonde-based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Sonde</a:t>
            </a:r>
            <a:r>
              <a:rPr lang="en-US" sz="20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advantages over satellite data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(1) More precise 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than satellite data in LMS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(2) Regular fixed site sampling at ~100-150 m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resolution gives FT 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LMS trends from one dataset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(3) In-situ profile data, full zonal coverage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(4) Radiosondes give tropopause height (TH)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Data presented from 5 “sites,” 3 combo (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Upper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Seasonal O</a:t>
            </a:r>
            <a:r>
              <a:rPr 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Below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 in cyan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 annual cycle is ~ 1km, with minimum mid-year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“Seasonal” 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transitions (white vertical lines), represent alternations in dominant dynamic influences,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convection vs advected pollution (Thompson et al., 2012)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8451639" y="1920156"/>
            <a:ext cx="914400" cy="3771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0464573" y="1664209"/>
            <a:ext cx="914400" cy="58293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 rot="20410063">
            <a:off x="7675636" y="1731561"/>
            <a:ext cx="914400" cy="3771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360372" y="367209"/>
            <a:ext cx="966261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191B0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SHADOZ Climatology: O</a:t>
            </a:r>
            <a:r>
              <a:rPr lang="en-US" sz="2600" b="1" baseline="-25000" dirty="0">
                <a:solidFill>
                  <a:srgbClr val="191B0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</a:t>
            </a:r>
            <a:r>
              <a:rPr lang="en-US" sz="2600" b="1" dirty="0">
                <a:solidFill>
                  <a:srgbClr val="191B0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Seasonal &amp; Regional Variability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B13123-E724-4DDD-B79C-0A7D39BF1F08}"/>
              </a:ext>
            </a:extLst>
          </p:cNvPr>
          <p:cNvSpPr txBox="1"/>
          <p:nvPr/>
        </p:nvSpPr>
        <p:spPr>
          <a:xfrm>
            <a:off x="7638768" y="3195214"/>
            <a:ext cx="4230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SC-Para    Nat-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Asc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 KL-Java</a:t>
            </a:r>
            <a:endParaRPr lang="en-US" dirty="0"/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AFA43FB0-784A-43DC-84B7-DE94CBD2A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7974" y="265790"/>
            <a:ext cx="545522" cy="38281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9F325F4-B159-4C1B-8530-DD1B29E58061}"/>
              </a:ext>
            </a:extLst>
          </p:cNvPr>
          <p:cNvGrpSpPr/>
          <p:nvPr/>
        </p:nvGrpSpPr>
        <p:grpSpPr>
          <a:xfrm>
            <a:off x="401959" y="284889"/>
            <a:ext cx="573318" cy="598327"/>
            <a:chOff x="25250986" y="350606"/>
            <a:chExt cx="3966072" cy="4228866"/>
          </a:xfrm>
        </p:grpSpPr>
        <p:pic>
          <p:nvPicPr>
            <p:cNvPr id="26" name="Picture 25" descr="NASA-GSFC.jpg">
              <a:extLst>
                <a:ext uri="{FF2B5EF4-FFF2-40B4-BE49-F238E27FC236}">
                  <a16:creationId xmlns:a16="http://schemas.microsoft.com/office/drawing/2014/main" id="{93A8FD63-6FED-4DBB-81BC-615F58158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758498" y="3482192"/>
              <a:ext cx="2600404" cy="109728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7DE3FD9-9A02-4EF0-A59F-6B5B1158A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250986" y="350606"/>
              <a:ext cx="3966072" cy="3291840"/>
            </a:xfrm>
            <a:prstGeom prst="rect">
              <a:avLst/>
            </a:prstGeom>
          </p:spPr>
        </p:pic>
      </p:grpSp>
      <p:pic>
        <p:nvPicPr>
          <p:cNvPr id="28" name="Picture 1" descr="F:\AMT-ID-Sel-BCK-11Dec11\aZA-WORK-ID2-3Dec11\Talks-10-11\NDACCLogoNew.png">
            <a:extLst>
              <a:ext uri="{FF2B5EF4-FFF2-40B4-BE49-F238E27FC236}">
                <a16:creationId xmlns:a16="http://schemas.microsoft.com/office/drawing/2014/main" id="{D86EF395-2127-4338-A2F2-3BEC413DF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319" y="710174"/>
            <a:ext cx="590831" cy="351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B2D6D1A-FD7B-49F7-8D3F-618959BE1156}"/>
              </a:ext>
            </a:extLst>
          </p:cNvPr>
          <p:cNvGrpSpPr/>
          <p:nvPr/>
        </p:nvGrpSpPr>
        <p:grpSpPr>
          <a:xfrm>
            <a:off x="6293100" y="3754197"/>
            <a:ext cx="5724090" cy="2879188"/>
            <a:chOff x="6396337" y="3713022"/>
            <a:chExt cx="5347691" cy="2352083"/>
          </a:xfrm>
        </p:grpSpPr>
        <p:pic>
          <p:nvPicPr>
            <p:cNvPr id="29" name="Picture 28" descr="Diagram&#10;&#10;Description automatically generated">
              <a:extLst>
                <a:ext uri="{FF2B5EF4-FFF2-40B4-BE49-F238E27FC236}">
                  <a16:creationId xmlns:a16="http://schemas.microsoft.com/office/drawing/2014/main" id="{00E0C3CE-2A56-4074-95F5-5CDFEF04FE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24"/>
            <a:stretch/>
          </p:blipFill>
          <p:spPr>
            <a:xfrm>
              <a:off x="6396337" y="3713022"/>
              <a:ext cx="2648300" cy="2352083"/>
            </a:xfrm>
            <a:prstGeom prst="rect">
              <a:avLst/>
            </a:prstGeom>
          </p:spPr>
        </p:pic>
        <p:pic>
          <p:nvPicPr>
            <p:cNvPr id="30" name="Picture 29" descr="Diagram&#10;&#10;Description automatically generated">
              <a:extLst>
                <a:ext uri="{FF2B5EF4-FFF2-40B4-BE49-F238E27FC236}">
                  <a16:creationId xmlns:a16="http://schemas.microsoft.com/office/drawing/2014/main" id="{BDDEE7F4-696C-4F07-8F32-6D61A51B4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976" b="19807"/>
            <a:stretch/>
          </p:blipFill>
          <p:spPr>
            <a:xfrm>
              <a:off x="9091012" y="3713022"/>
              <a:ext cx="2653016" cy="2352083"/>
            </a:xfrm>
            <a:prstGeom prst="rect">
              <a:avLst/>
            </a:prstGeom>
          </p:spPr>
        </p:pic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4F44AD-6BAA-4BBD-B2E0-5D5C6F5DF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Thompson/Stauffer, ISS/SAGE III STM, 11/5/21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005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63094" y="178517"/>
            <a:ext cx="9561443" cy="624092"/>
          </a:xfrm>
        </p:spPr>
        <p:txBody>
          <a:bodyPr>
            <a:noAutofit/>
          </a:bodyPr>
          <a:lstStyle/>
          <a:p>
            <a:b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5347" y="954270"/>
            <a:ext cx="11526511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u="sng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Trends</a:t>
            </a:r>
            <a:r>
              <a:rPr lang="en-US" sz="2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in monthly mean O</a:t>
            </a:r>
            <a:r>
              <a:rPr lang="en-US" sz="2000" baseline="-25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 </a:t>
            </a:r>
            <a:r>
              <a:rPr lang="en-US" sz="2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and TH (alt. of 380K </a:t>
            </a:r>
            <a:r>
              <a:rPr lang="el-GR" sz="2000" i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θ</a:t>
            </a:r>
            <a:r>
              <a:rPr lang="en-US" sz="2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  <a:r>
              <a:rPr lang="en-US" sz="2000" i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determined using Goddard (GSFC) Multiple Linear Regression (MLR) model with QBO, ENSO as MEI, IOD terms, seasonal, annual cycles.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Table</a:t>
            </a:r>
            <a:r>
              <a:rPr lang="en-US" sz="2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lists station locations, profile #, climate index terms (MEI, QBO, IOD) for best model fit. Changes in %/decade, annual average, for LMS (15-20 km), lower FT (5-10 km), upper FT (10-15 km) show distinct </a:t>
            </a:r>
            <a:r>
              <a:rPr lang="en-US" sz="2000" u="sng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regional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variability, strong seasonality.</a:t>
            </a:r>
            <a:endParaRPr lang="en-US" sz="20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Trend in LMS O</a:t>
            </a:r>
            <a:r>
              <a:rPr lang="en-US" sz="2000" baseline="-250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3 sites show -3 to -6%/decade, 2 sites -0.4%, +0.6% /decade. </a:t>
            </a:r>
            <a:r>
              <a:rPr lang="en-US" sz="2000" u="sng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Max Loss, J-A-S</a:t>
            </a:r>
            <a:endParaRPr lang="en-US" sz="2000" dirty="0">
              <a:solidFill>
                <a:srgbClr val="0070C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6430320" y="4880610"/>
            <a:ext cx="16200" cy="77157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267881" y="418353"/>
            <a:ext cx="965623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Data and Trend Analysis (1998-2019) with GSFC MLR Model</a:t>
            </a:r>
            <a:endParaRPr lang="en-US" sz="2600" dirty="0">
              <a:solidFill>
                <a:srgbClr val="FF0000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BA6ED8D-6A46-4230-A15B-D1DB630598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1982604"/>
              </p:ext>
            </p:extLst>
          </p:nvPr>
        </p:nvGraphicFramePr>
        <p:xfrm>
          <a:off x="1887523" y="3346738"/>
          <a:ext cx="8642634" cy="33327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1791">
                  <a:extLst>
                    <a:ext uri="{9D8B030D-6E8A-4147-A177-3AD203B41FA5}">
                      <a16:colId xmlns:a16="http://schemas.microsoft.com/office/drawing/2014/main" val="1046561507"/>
                    </a:ext>
                  </a:extLst>
                </a:gridCol>
                <a:gridCol w="1295012">
                  <a:extLst>
                    <a:ext uri="{9D8B030D-6E8A-4147-A177-3AD203B41FA5}">
                      <a16:colId xmlns:a16="http://schemas.microsoft.com/office/drawing/2014/main" val="4208990479"/>
                    </a:ext>
                  </a:extLst>
                </a:gridCol>
                <a:gridCol w="1032927">
                  <a:extLst>
                    <a:ext uri="{9D8B030D-6E8A-4147-A177-3AD203B41FA5}">
                      <a16:colId xmlns:a16="http://schemas.microsoft.com/office/drawing/2014/main" val="2429397101"/>
                    </a:ext>
                  </a:extLst>
                </a:gridCol>
                <a:gridCol w="1790553">
                  <a:extLst>
                    <a:ext uri="{9D8B030D-6E8A-4147-A177-3AD203B41FA5}">
                      <a16:colId xmlns:a16="http://schemas.microsoft.com/office/drawing/2014/main" val="3235551598"/>
                    </a:ext>
                  </a:extLst>
                </a:gridCol>
                <a:gridCol w="1024117">
                  <a:extLst>
                    <a:ext uri="{9D8B030D-6E8A-4147-A177-3AD203B41FA5}">
                      <a16:colId xmlns:a16="http://schemas.microsoft.com/office/drawing/2014/main" val="1763878966"/>
                    </a:ext>
                  </a:extLst>
                </a:gridCol>
                <a:gridCol w="1024117">
                  <a:extLst>
                    <a:ext uri="{9D8B030D-6E8A-4147-A177-3AD203B41FA5}">
                      <a16:colId xmlns:a16="http://schemas.microsoft.com/office/drawing/2014/main" val="2277703183"/>
                    </a:ext>
                  </a:extLst>
                </a:gridCol>
                <a:gridCol w="1024117">
                  <a:extLst>
                    <a:ext uri="{9D8B030D-6E8A-4147-A177-3AD203B41FA5}">
                      <a16:colId xmlns:a16="http://schemas.microsoft.com/office/drawing/2014/main" val="4000587425"/>
                    </a:ext>
                  </a:extLst>
                </a:gridCol>
              </a:tblGrid>
              <a:tr h="513195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SITE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5443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LAT/LONG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5443" marB="0"/>
                </a:tc>
                <a:tc>
                  <a:txBody>
                    <a:bodyPr/>
                    <a:lstStyle/>
                    <a:p>
                      <a:pPr marL="0" marR="192024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PROFS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5443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MLR TERMS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5443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LMS (%/dec)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5443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10-15 km</a:t>
                      </a:r>
                      <a:endParaRPr lang="en-US" sz="1800" u="none" strike="noStrike" dirty="0">
                        <a:effectLst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(%/dec)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5443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5-10 km</a:t>
                      </a:r>
                      <a:endParaRPr lang="en-US" sz="1800" u="none" strike="noStrike" dirty="0">
                        <a:effectLst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(%/dec)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5443" marB="0"/>
                </a:tc>
                <a:extLst>
                  <a:ext uri="{0D108BD9-81ED-4DB2-BD59-A6C34878D82A}">
                    <a16:rowId xmlns:a16="http://schemas.microsoft.com/office/drawing/2014/main" val="709407784"/>
                  </a:ext>
                </a:extLst>
              </a:tr>
              <a:tr h="513195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SC-PARA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5443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5.8,-55/-0.92,-90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5443" marB="0"/>
                </a:tc>
                <a:tc>
                  <a:txBody>
                    <a:bodyPr/>
                    <a:lstStyle/>
                    <a:p>
                      <a:pPr marL="0" marR="192024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1227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5443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MEI+QBO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5443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-3.1</a:t>
                      </a:r>
                      <a:endParaRPr 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5443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</a:rPr>
                        <a:t>1.5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5443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</a:rPr>
                        <a:t>-1.5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5443" marB="0"/>
                </a:tc>
                <a:extLst>
                  <a:ext uri="{0D108BD9-81ED-4DB2-BD59-A6C34878D82A}">
                    <a16:rowId xmlns:a16="http://schemas.microsoft.com/office/drawing/2014/main" val="833552114"/>
                  </a:ext>
                </a:extLst>
              </a:tr>
              <a:tr h="766770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NAT-ASC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5443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-5.4,-35/-7.8,</a:t>
                      </a:r>
                      <a:endParaRPr lang="en-US" sz="1800" u="none" strike="noStrike" dirty="0">
                        <a:effectLst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-14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5443" marB="0"/>
                </a:tc>
                <a:tc>
                  <a:txBody>
                    <a:bodyPr/>
                    <a:lstStyle/>
                    <a:p>
                      <a:pPr marL="0" marR="192024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1436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5443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MEI+QBO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5443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</a:rPr>
                        <a:t>-0.4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5443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3.9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5443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</a:rPr>
                        <a:t>+1.6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5443" marB="0"/>
                </a:tc>
                <a:extLst>
                  <a:ext uri="{0D108BD9-81ED-4DB2-BD59-A6C34878D82A}">
                    <a16:rowId xmlns:a16="http://schemas.microsoft.com/office/drawing/2014/main" val="1882182079"/>
                  </a:ext>
                </a:extLst>
              </a:tr>
              <a:tr h="513195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NAIROBI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5443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-1.3,37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5443" marB="0"/>
                </a:tc>
                <a:tc>
                  <a:txBody>
                    <a:bodyPr/>
                    <a:lstStyle/>
                    <a:p>
                      <a:pPr marL="0" marR="192024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 941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5443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MEI+QBO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5443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+0.6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5443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-0.2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5443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</a:rPr>
                        <a:t>+0.6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5443" marB="0"/>
                </a:tc>
                <a:extLst>
                  <a:ext uri="{0D108BD9-81ED-4DB2-BD59-A6C34878D82A}">
                    <a16:rowId xmlns:a16="http://schemas.microsoft.com/office/drawing/2014/main" val="3121084766"/>
                  </a:ext>
                </a:extLst>
              </a:tr>
              <a:tr h="513195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KL-JAVA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5443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u="none" strike="noStrike" dirty="0">
                          <a:effectLst/>
                        </a:rPr>
                        <a:t>2.7,101/-7.5, 113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5443" marB="0"/>
                </a:tc>
                <a:tc>
                  <a:txBody>
                    <a:bodyPr/>
                    <a:lstStyle/>
                    <a:p>
                      <a:pPr marL="0" marR="192024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 786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5443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MEI+QBO+IOD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5443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-5.8</a:t>
                      </a:r>
                      <a:endParaRPr 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5443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</a:rPr>
                        <a:t>-0.6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5443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</a:rPr>
                        <a:t>+1.9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5443" marB="0"/>
                </a:tc>
                <a:extLst>
                  <a:ext uri="{0D108BD9-81ED-4DB2-BD59-A6C34878D82A}">
                    <a16:rowId xmlns:a16="http://schemas.microsoft.com/office/drawing/2014/main" val="3735086051"/>
                  </a:ext>
                </a:extLst>
              </a:tr>
              <a:tr h="513195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SAMOA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5443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-14,-171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5443" marB="0"/>
                </a:tc>
                <a:tc>
                  <a:txBody>
                    <a:bodyPr/>
                    <a:lstStyle/>
                    <a:p>
                      <a:pPr marL="0" marR="192024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 795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5443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MEI+QBO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5443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-2.8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5443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+2.5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5443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+1.4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5443" marB="0"/>
                </a:tc>
                <a:extLst>
                  <a:ext uri="{0D108BD9-81ED-4DB2-BD59-A6C34878D82A}">
                    <a16:rowId xmlns:a16="http://schemas.microsoft.com/office/drawing/2014/main" val="2574300285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7176150" y="3176696"/>
            <a:ext cx="1303950" cy="3502787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2721AA71-0B06-4D39-9E9C-CD6CAAA49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9844" y="178517"/>
            <a:ext cx="500212" cy="38111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DB01D35-B375-4E6F-B5F3-056D4E38A6DF}"/>
              </a:ext>
            </a:extLst>
          </p:cNvPr>
          <p:cNvGrpSpPr/>
          <p:nvPr/>
        </p:nvGrpSpPr>
        <p:grpSpPr>
          <a:xfrm>
            <a:off x="380142" y="259781"/>
            <a:ext cx="677324" cy="694490"/>
            <a:chOff x="25250986" y="350606"/>
            <a:chExt cx="3966072" cy="4228866"/>
          </a:xfrm>
        </p:grpSpPr>
        <p:pic>
          <p:nvPicPr>
            <p:cNvPr id="18" name="Picture 17" descr="NASA-GSFC.jpg">
              <a:extLst>
                <a:ext uri="{FF2B5EF4-FFF2-40B4-BE49-F238E27FC236}">
                  <a16:creationId xmlns:a16="http://schemas.microsoft.com/office/drawing/2014/main" id="{3BA6B737-6460-467E-9F44-F5FCDDB0F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758498" y="3482192"/>
              <a:ext cx="2600404" cy="109728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7C3A0FA-0A3F-42D2-B6AE-85EA740A0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250986" y="350606"/>
              <a:ext cx="3966072" cy="3291840"/>
            </a:xfrm>
            <a:prstGeom prst="rect">
              <a:avLst/>
            </a:prstGeom>
          </p:spPr>
        </p:pic>
      </p:grpSp>
      <p:pic>
        <p:nvPicPr>
          <p:cNvPr id="21" name="Picture 1" descr="F:\AMT-ID-Sel-BCK-11Dec11\aZA-WORK-ID2-3Dec11\Talks-10-11\NDACCLogoNew.png">
            <a:extLst>
              <a:ext uri="{FF2B5EF4-FFF2-40B4-BE49-F238E27FC236}">
                <a16:creationId xmlns:a16="http://schemas.microsoft.com/office/drawing/2014/main" id="{7C666656-5409-4D50-889D-D832EBF14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534" y="633255"/>
            <a:ext cx="590831" cy="3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D1CA01-0B55-40BB-A2F8-27921A3C62CA}"/>
              </a:ext>
            </a:extLst>
          </p:cNvPr>
          <p:cNvCxnSpPr>
            <a:cxnSpLocks/>
            <a:endCxn id="4" idx="0"/>
          </p:cNvCxnSpPr>
          <p:nvPr/>
        </p:nvCxnSpPr>
        <p:spPr>
          <a:xfrm>
            <a:off x="2072081" y="2818701"/>
            <a:ext cx="5756044" cy="357995"/>
          </a:xfrm>
          <a:prstGeom prst="line">
            <a:avLst/>
          </a:prstGeom>
          <a:ln w="28575">
            <a:solidFill>
              <a:srgbClr val="E20C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29622-73D0-44C9-B98E-4DB0071ED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8216" y="6439647"/>
            <a:ext cx="5816600" cy="365760"/>
          </a:xfrm>
        </p:spPr>
        <p:txBody>
          <a:bodyPr/>
          <a:lstStyle/>
          <a:p>
            <a:r>
              <a:rPr lang="en-US"/>
              <a:t>Thompson/Stauffer, ISS/SAGE III STM, 11/5/21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145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10EAE-AA35-411C-AA65-A35A0552E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568" y="112278"/>
            <a:ext cx="10142589" cy="13716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Trends Look Like?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 for 4 of 5 Stations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21B62-0B55-47CB-84DE-EDA086CF0D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6815" y="1169243"/>
            <a:ext cx="11281248" cy="50753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LMS ozone = 15-20 km. Upper FT = 10-15 km. Lower FT = 5-10 km. Contours based on 100 m-resolution calculations. 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All trends in %/decade change, 1998-2019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shades indicate ozone has increased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shades indicate decrease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Note LMS ozone decreases/losses June or later, ranging in layers 5-20%/decade, latter only at KL-Java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90C3022-012B-416B-94EA-5E725076475A}"/>
              </a:ext>
            </a:extLst>
          </p:cNvPr>
          <p:cNvGrpSpPr/>
          <p:nvPr/>
        </p:nvGrpSpPr>
        <p:grpSpPr>
          <a:xfrm>
            <a:off x="1057466" y="3330928"/>
            <a:ext cx="6282782" cy="3301864"/>
            <a:chOff x="5680633" y="3520983"/>
            <a:chExt cx="6282782" cy="3263462"/>
          </a:xfrm>
        </p:grpSpPr>
        <p:pic>
          <p:nvPicPr>
            <p:cNvPr id="26" name="Picture 25" descr="Chart&#10;&#10;Description automatically generated with low confidence">
              <a:extLst>
                <a:ext uri="{FF2B5EF4-FFF2-40B4-BE49-F238E27FC236}">
                  <a16:creationId xmlns:a16="http://schemas.microsoft.com/office/drawing/2014/main" id="{5FD6D459-0746-4F20-97D5-C54598AD88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80000"/>
            <a:stretch/>
          </p:blipFill>
          <p:spPr>
            <a:xfrm>
              <a:off x="5680633" y="3525103"/>
              <a:ext cx="3041446" cy="1559349"/>
            </a:xfrm>
            <a:prstGeom prst="rect">
              <a:avLst/>
            </a:prstGeom>
          </p:spPr>
        </p:pic>
        <p:pic>
          <p:nvPicPr>
            <p:cNvPr id="27" name="Picture 26" descr="Chart&#10;&#10;Description automatically generated with low confidence">
              <a:extLst>
                <a:ext uri="{FF2B5EF4-FFF2-40B4-BE49-F238E27FC236}">
                  <a16:creationId xmlns:a16="http://schemas.microsoft.com/office/drawing/2014/main" id="{EAB4675D-D3AE-4D0F-868B-795515DBBF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9841" b="59603"/>
            <a:stretch/>
          </p:blipFill>
          <p:spPr>
            <a:xfrm>
              <a:off x="8752593" y="3520983"/>
              <a:ext cx="3210822" cy="1636498"/>
            </a:xfrm>
            <a:prstGeom prst="rect">
              <a:avLst/>
            </a:prstGeom>
          </p:spPr>
        </p:pic>
        <p:pic>
          <p:nvPicPr>
            <p:cNvPr id="28" name="Picture 27" descr="Chart&#10;&#10;Description automatically generated with low confidence">
              <a:extLst>
                <a:ext uri="{FF2B5EF4-FFF2-40B4-BE49-F238E27FC236}">
                  <a16:creationId xmlns:a16="http://schemas.microsoft.com/office/drawing/2014/main" id="{24C71FED-A5DF-44C1-BFF7-218266B9CD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5452" t="59408" r="5452" b="19896"/>
            <a:stretch/>
          </p:blipFill>
          <p:spPr>
            <a:xfrm>
              <a:off x="8578585" y="5056302"/>
              <a:ext cx="3355398" cy="1716634"/>
            </a:xfrm>
            <a:prstGeom prst="rect">
              <a:avLst/>
            </a:prstGeom>
          </p:spPr>
        </p:pic>
        <p:pic>
          <p:nvPicPr>
            <p:cNvPr id="29" name="Picture 28" descr="Chart&#10;&#10;Description automatically generated with low confidence">
              <a:extLst>
                <a:ext uri="{FF2B5EF4-FFF2-40B4-BE49-F238E27FC236}">
                  <a16:creationId xmlns:a16="http://schemas.microsoft.com/office/drawing/2014/main" id="{C1BEDA64-1926-4474-860D-B75221896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0055" b="39721"/>
            <a:stretch/>
          </p:blipFill>
          <p:spPr>
            <a:xfrm>
              <a:off x="5735807" y="5067811"/>
              <a:ext cx="3041446" cy="1716634"/>
            </a:xfrm>
            <a:prstGeom prst="rect">
              <a:avLst/>
            </a:prstGeom>
          </p:spPr>
        </p:pic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C6733CCE-84CB-4090-9756-10968F4F8834}"/>
              </a:ext>
            </a:extLst>
          </p:cNvPr>
          <p:cNvSpPr/>
          <p:nvPr/>
        </p:nvSpPr>
        <p:spPr>
          <a:xfrm rot="5400000">
            <a:off x="2725648" y="3053741"/>
            <a:ext cx="358053" cy="1359545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755D427-8429-4CF3-88E7-0F275E56B591}"/>
              </a:ext>
            </a:extLst>
          </p:cNvPr>
          <p:cNvSpPr/>
          <p:nvPr/>
        </p:nvSpPr>
        <p:spPr>
          <a:xfrm rot="5400000">
            <a:off x="6100860" y="4667559"/>
            <a:ext cx="481522" cy="1566889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BA10072-49EF-4518-9B30-8E25DC62A165}"/>
              </a:ext>
            </a:extLst>
          </p:cNvPr>
          <p:cNvSpPr/>
          <p:nvPr/>
        </p:nvSpPr>
        <p:spPr>
          <a:xfrm rot="5400000">
            <a:off x="2523217" y="4724306"/>
            <a:ext cx="290677" cy="960084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C4D88E1-EF1A-45EC-977E-9C3A8AEC4469}"/>
              </a:ext>
            </a:extLst>
          </p:cNvPr>
          <p:cNvSpPr/>
          <p:nvPr/>
        </p:nvSpPr>
        <p:spPr>
          <a:xfrm rot="5400000">
            <a:off x="5892881" y="3219784"/>
            <a:ext cx="290677" cy="960084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" name="Picture 39" descr="A close up of a logo&#10;&#10;Description automatically generated">
            <a:extLst>
              <a:ext uri="{FF2B5EF4-FFF2-40B4-BE49-F238E27FC236}">
                <a16:creationId xmlns:a16="http://schemas.microsoft.com/office/drawing/2014/main" id="{B3CC9EE2-066B-4D10-B108-4B635D14C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9844" y="178517"/>
            <a:ext cx="500212" cy="381114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E537A0AF-4C85-42C4-AFEA-B7DB592BBB31}"/>
              </a:ext>
            </a:extLst>
          </p:cNvPr>
          <p:cNvGrpSpPr/>
          <p:nvPr/>
        </p:nvGrpSpPr>
        <p:grpSpPr>
          <a:xfrm>
            <a:off x="380142" y="259781"/>
            <a:ext cx="677324" cy="694490"/>
            <a:chOff x="25250986" y="350606"/>
            <a:chExt cx="3966072" cy="4228866"/>
          </a:xfrm>
        </p:grpSpPr>
        <p:pic>
          <p:nvPicPr>
            <p:cNvPr id="42" name="Picture 41" descr="NASA-GSFC.jpg">
              <a:extLst>
                <a:ext uri="{FF2B5EF4-FFF2-40B4-BE49-F238E27FC236}">
                  <a16:creationId xmlns:a16="http://schemas.microsoft.com/office/drawing/2014/main" id="{7DBDDF53-0DCC-4B97-89CC-B317D0788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758498" y="3482192"/>
              <a:ext cx="2600404" cy="109728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839374E-FCC8-4900-AC76-DCE85B0DD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250986" y="350606"/>
              <a:ext cx="3966072" cy="3291840"/>
            </a:xfrm>
            <a:prstGeom prst="rect">
              <a:avLst/>
            </a:prstGeom>
          </p:spPr>
        </p:pic>
      </p:grpSp>
      <p:pic>
        <p:nvPicPr>
          <p:cNvPr id="44" name="Picture 1" descr="F:\AMT-ID-Sel-BCK-11Dec11\aZA-WORK-ID2-3Dec11\Talks-10-11\NDACCLogoNew.png">
            <a:extLst>
              <a:ext uri="{FF2B5EF4-FFF2-40B4-BE49-F238E27FC236}">
                <a16:creationId xmlns:a16="http://schemas.microsoft.com/office/drawing/2014/main" id="{3F1DEEA6-633D-4650-A217-91A64F601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534" y="633255"/>
            <a:ext cx="590831" cy="3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 descr="Diagram&#10;&#10;Description automatically generated">
            <a:extLst>
              <a:ext uri="{FF2B5EF4-FFF2-40B4-BE49-F238E27FC236}">
                <a16:creationId xmlns:a16="http://schemas.microsoft.com/office/drawing/2014/main" id="{B3D11046-EDF9-4659-A785-D9EA7CA7110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54" r="13756"/>
          <a:stretch/>
        </p:blipFill>
        <p:spPr>
          <a:xfrm>
            <a:off x="7771527" y="3622338"/>
            <a:ext cx="3114647" cy="1655755"/>
          </a:xfrm>
          <a:prstGeom prst="rect">
            <a:avLst/>
          </a:prstGeom>
        </p:spPr>
      </p:pic>
      <p:pic>
        <p:nvPicPr>
          <p:cNvPr id="46" name="Content Placeholder 16">
            <a:extLst>
              <a:ext uri="{FF2B5EF4-FFF2-40B4-BE49-F238E27FC236}">
                <a16:creationId xmlns:a16="http://schemas.microsoft.com/office/drawing/2014/main" id="{62CBF3ED-7860-4B07-AA5E-DAD7B15F6A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8940248" y="4482781"/>
            <a:ext cx="721587" cy="253989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4BBC83-C945-4BC5-8D1E-FBCF16A67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008" y="6493949"/>
            <a:ext cx="5816600" cy="365760"/>
          </a:xfrm>
        </p:spPr>
        <p:txBody>
          <a:bodyPr/>
          <a:lstStyle/>
          <a:p>
            <a:r>
              <a:rPr lang="en-US"/>
              <a:t>Thompson/Stauffer, ISS/SAGE III STM, 11/5/21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3CCB4-22A4-410B-8A96-14B717BE4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028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FB4DBDE0-1865-4B9B-A256-25865E2A30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121" b="50000"/>
          <a:stretch/>
        </p:blipFill>
        <p:spPr>
          <a:xfrm>
            <a:off x="6398471" y="1568550"/>
            <a:ext cx="5384352" cy="2707475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432981" y="336670"/>
            <a:ext cx="8743949" cy="991049"/>
          </a:xfrm>
          <a:ln>
            <a:solidFill>
              <a:schemeClr val="bg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LMS Ozone Losses Coincide with </a:t>
            </a:r>
            <a:b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Season of Maximum LMS Ozone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9208" y="2023422"/>
            <a:ext cx="6053772" cy="4154984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Prior slide showed monthly LMS O</a:t>
            </a:r>
            <a:r>
              <a:rPr lang="en-US" sz="22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losses are largest July-Sept. This coincides with seasonal LMS O</a:t>
            </a:r>
            <a:r>
              <a:rPr lang="en-US" sz="22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maxima (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upper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), as indicated in monthly anomaly from annual mean in 15-20 km layer </a:t>
            </a: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trend, ozone loss at annual maximum,  will flatten LMS O</a:t>
            </a:r>
            <a:r>
              <a:rPr lang="en-US" sz="22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cycle</a:t>
            </a:r>
            <a:r>
              <a:rPr 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image shows this is season of minimum in TH (~ 1 km annual cycle)</a:t>
            </a:r>
          </a:p>
          <a:p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Is there a connection between mid-year LMS O</a:t>
            </a:r>
            <a:r>
              <a:rPr lang="en-US" sz="22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trends and TH?  </a:t>
            </a:r>
            <a:r>
              <a:rPr 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next slide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ight Arrow 17">
            <a:extLst>
              <a:ext uri="{FF2B5EF4-FFF2-40B4-BE49-F238E27FC236}">
                <a16:creationId xmlns:a16="http://schemas.microsoft.com/office/drawing/2014/main" id="{20343E30-4DD4-4BE4-A8EB-BD715228A9F3}"/>
              </a:ext>
            </a:extLst>
          </p:cNvPr>
          <p:cNvSpPr/>
          <p:nvPr/>
        </p:nvSpPr>
        <p:spPr>
          <a:xfrm rot="5400000">
            <a:off x="9587671" y="1710777"/>
            <a:ext cx="660729" cy="205414"/>
          </a:xfrm>
          <a:prstGeom prst="rightArrow">
            <a:avLst/>
          </a:prstGeom>
          <a:solidFill>
            <a:srgbClr val="FFC00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E58120-A805-425E-9F79-2E7738C3E6D0}"/>
              </a:ext>
            </a:extLst>
          </p:cNvPr>
          <p:cNvSpPr txBox="1"/>
          <p:nvPr/>
        </p:nvSpPr>
        <p:spPr>
          <a:xfrm>
            <a:off x="10093460" y="1688632"/>
            <a:ext cx="1532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Losses at</a:t>
            </a:r>
          </a:p>
          <a:p>
            <a:r>
              <a:rPr lang="en-US" b="1" dirty="0"/>
              <a:t>Annual Max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1A48D1-14AA-473B-9820-089B26CC998E}"/>
              </a:ext>
            </a:extLst>
          </p:cNvPr>
          <p:cNvSpPr txBox="1"/>
          <p:nvPr/>
        </p:nvSpPr>
        <p:spPr>
          <a:xfrm>
            <a:off x="6745338" y="1191065"/>
            <a:ext cx="3861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Monthly LMS Ozone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Seasonality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/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60A80371-57F0-4DD9-B030-6F4ECCD61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7974" y="265790"/>
            <a:ext cx="545522" cy="38281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6D298D6-4635-4B03-BEC1-19FE4C2D0405}"/>
              </a:ext>
            </a:extLst>
          </p:cNvPr>
          <p:cNvGrpSpPr/>
          <p:nvPr/>
        </p:nvGrpSpPr>
        <p:grpSpPr>
          <a:xfrm>
            <a:off x="401959" y="284889"/>
            <a:ext cx="573318" cy="598327"/>
            <a:chOff x="25250986" y="350606"/>
            <a:chExt cx="3966072" cy="4228866"/>
          </a:xfrm>
        </p:grpSpPr>
        <p:pic>
          <p:nvPicPr>
            <p:cNvPr id="18" name="Picture 17" descr="NASA-GSFC.jpg">
              <a:extLst>
                <a:ext uri="{FF2B5EF4-FFF2-40B4-BE49-F238E27FC236}">
                  <a16:creationId xmlns:a16="http://schemas.microsoft.com/office/drawing/2014/main" id="{B0ED1466-BE13-4F9A-9655-7A952A81B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758498" y="3482192"/>
              <a:ext cx="2600404" cy="109728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7C22BD8-9527-4959-801E-9CEDE0B3D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250986" y="350606"/>
              <a:ext cx="3966072" cy="3291840"/>
            </a:xfrm>
            <a:prstGeom prst="rect">
              <a:avLst/>
            </a:prstGeom>
          </p:spPr>
        </p:pic>
      </p:grpSp>
      <p:pic>
        <p:nvPicPr>
          <p:cNvPr id="23" name="Picture 1" descr="F:\AMT-ID-Sel-BCK-11Dec11\aZA-WORK-ID2-3Dec11\Talks-10-11\NDACCLogoNew.png">
            <a:extLst>
              <a:ext uri="{FF2B5EF4-FFF2-40B4-BE49-F238E27FC236}">
                <a16:creationId xmlns:a16="http://schemas.microsoft.com/office/drawing/2014/main" id="{9A723588-0CD2-4783-A175-24E28AEDA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319" y="710174"/>
            <a:ext cx="590831" cy="351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B99C6FD4-FF67-41A0-BD60-136BA7153C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03" t="50000"/>
          <a:stretch/>
        </p:blipFill>
        <p:spPr>
          <a:xfrm>
            <a:off x="6398471" y="4396107"/>
            <a:ext cx="5386680" cy="2367563"/>
          </a:xfrm>
          <a:prstGeom prst="rect">
            <a:avLst/>
          </a:prstGeom>
        </p:spPr>
      </p:pic>
      <p:sp>
        <p:nvSpPr>
          <p:cNvPr id="20" name="Right Arrow 17">
            <a:extLst>
              <a:ext uri="{FF2B5EF4-FFF2-40B4-BE49-F238E27FC236}">
                <a16:creationId xmlns:a16="http://schemas.microsoft.com/office/drawing/2014/main" id="{99434377-0535-4EF3-9FCF-115367777B76}"/>
              </a:ext>
            </a:extLst>
          </p:cNvPr>
          <p:cNvSpPr/>
          <p:nvPr/>
        </p:nvSpPr>
        <p:spPr>
          <a:xfrm rot="5400000">
            <a:off x="9576799" y="5021016"/>
            <a:ext cx="845720" cy="187603"/>
          </a:xfrm>
          <a:prstGeom prst="rightArrow">
            <a:avLst/>
          </a:prstGeom>
          <a:solidFill>
            <a:srgbClr val="FFC00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C486D6-6EDB-45F9-9C3B-689DA9FF0A18}"/>
              </a:ext>
            </a:extLst>
          </p:cNvPr>
          <p:cNvSpPr txBox="1"/>
          <p:nvPr/>
        </p:nvSpPr>
        <p:spPr>
          <a:xfrm>
            <a:off x="10150076" y="4349100"/>
            <a:ext cx="20330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Occur at</a:t>
            </a:r>
          </a:p>
          <a:p>
            <a:r>
              <a:rPr lang="en-US" b="1" dirty="0"/>
              <a:t>TH Minimum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1870B78-DA9B-4464-83AB-CD4C7BB30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Thompson/Stauffer, ISS/SAGE III STM, 11/5/21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707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10EAE-AA35-411C-AA65-A35A0552E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42" y="320217"/>
            <a:ext cx="11255829" cy="13716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Summary Trends – LMS. Compute LMS Altitude-defined</a:t>
            </a:r>
            <a:b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Segments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 Tropopause-defined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(Right)</a:t>
            </a:r>
            <a:b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Altitude-defined LMS O</a:t>
            </a:r>
            <a:r>
              <a:rPr lang="en-US" sz="2000" b="1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 Trend                   TH+5 km LMS- Mid-Year Trends Disappear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8FC5840C-3CAF-48D8-8A76-739C983D63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33260" y="1691817"/>
            <a:ext cx="5923311" cy="2603788"/>
          </a:xfrm>
        </p:spPr>
      </p:pic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31067103-2546-451F-BDFC-163D5A436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28" y="1691817"/>
            <a:ext cx="5129349" cy="50356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94397D-BEE4-4F32-A192-92C392812035}"/>
              </a:ext>
            </a:extLst>
          </p:cNvPr>
          <p:cNvSpPr txBox="1"/>
          <p:nvPr/>
        </p:nvSpPr>
        <p:spPr>
          <a:xfrm>
            <a:off x="3863956" y="2106133"/>
            <a:ext cx="788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Ozone</a:t>
            </a:r>
          </a:p>
          <a:p>
            <a:r>
              <a:rPr lang="en-US" b="1" dirty="0"/>
              <a:t>Loss</a:t>
            </a:r>
          </a:p>
        </p:txBody>
      </p:sp>
      <p:sp>
        <p:nvSpPr>
          <p:cNvPr id="12" name="Right Arrow 17">
            <a:extLst>
              <a:ext uri="{FF2B5EF4-FFF2-40B4-BE49-F238E27FC236}">
                <a16:creationId xmlns:a16="http://schemas.microsoft.com/office/drawing/2014/main" id="{43185E8C-E066-4FEF-8EC1-9292068E6F64}"/>
              </a:ext>
            </a:extLst>
          </p:cNvPr>
          <p:cNvSpPr/>
          <p:nvPr/>
        </p:nvSpPr>
        <p:spPr>
          <a:xfrm rot="5400000">
            <a:off x="3412932" y="2319393"/>
            <a:ext cx="660729" cy="205414"/>
          </a:xfrm>
          <a:prstGeom prst="rightArrow">
            <a:avLst/>
          </a:prstGeom>
          <a:solidFill>
            <a:srgbClr val="FFC00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291999-5BA1-4082-9451-6C434A81B680}"/>
              </a:ext>
            </a:extLst>
          </p:cNvPr>
          <p:cNvSpPr txBox="1"/>
          <p:nvPr/>
        </p:nvSpPr>
        <p:spPr>
          <a:xfrm>
            <a:off x="4091305" y="5366424"/>
            <a:ext cx="1189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Positive</a:t>
            </a:r>
          </a:p>
          <a:p>
            <a:r>
              <a:rPr lang="en-US" b="1" dirty="0"/>
              <a:t>TH trend</a:t>
            </a:r>
          </a:p>
        </p:txBody>
      </p:sp>
      <p:sp>
        <p:nvSpPr>
          <p:cNvPr id="14" name="Right Arrow 17">
            <a:extLst>
              <a:ext uri="{FF2B5EF4-FFF2-40B4-BE49-F238E27FC236}">
                <a16:creationId xmlns:a16="http://schemas.microsoft.com/office/drawing/2014/main" id="{85A21112-A832-4387-A5BA-7DBD6C6F1F74}"/>
              </a:ext>
            </a:extLst>
          </p:cNvPr>
          <p:cNvSpPr/>
          <p:nvPr/>
        </p:nvSpPr>
        <p:spPr>
          <a:xfrm rot="16200000">
            <a:off x="3446377" y="5467542"/>
            <a:ext cx="660729" cy="205414"/>
          </a:xfrm>
          <a:prstGeom prst="rightArrow">
            <a:avLst/>
          </a:prstGeom>
          <a:solidFill>
            <a:srgbClr val="FFC00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8FEE7B6-317B-4F26-A044-6C4728AF96FC}"/>
              </a:ext>
            </a:extLst>
          </p:cNvPr>
          <p:cNvSpPr/>
          <p:nvPr/>
        </p:nvSpPr>
        <p:spPr>
          <a:xfrm>
            <a:off x="8534399" y="2352551"/>
            <a:ext cx="1895475" cy="836023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793B3832-EBD0-491C-A053-753AF1268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9844" y="178517"/>
            <a:ext cx="500212" cy="38111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2F5FE0C-DDEF-4E39-B864-49857C820A85}"/>
              </a:ext>
            </a:extLst>
          </p:cNvPr>
          <p:cNvGrpSpPr/>
          <p:nvPr/>
        </p:nvGrpSpPr>
        <p:grpSpPr>
          <a:xfrm>
            <a:off x="380142" y="259781"/>
            <a:ext cx="677324" cy="694490"/>
            <a:chOff x="25250986" y="350606"/>
            <a:chExt cx="3966072" cy="4228866"/>
          </a:xfrm>
        </p:grpSpPr>
        <p:pic>
          <p:nvPicPr>
            <p:cNvPr id="17" name="Picture 16" descr="NASA-GSFC.jpg">
              <a:extLst>
                <a:ext uri="{FF2B5EF4-FFF2-40B4-BE49-F238E27FC236}">
                  <a16:creationId xmlns:a16="http://schemas.microsoft.com/office/drawing/2014/main" id="{CBED451A-62F2-41BF-8598-DB2611687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758498" y="3482192"/>
              <a:ext cx="2600404" cy="109728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C3F5D9C-D1E3-4E55-81BD-0CAF74FE7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250986" y="350606"/>
              <a:ext cx="3966072" cy="3291840"/>
            </a:xfrm>
            <a:prstGeom prst="rect">
              <a:avLst/>
            </a:prstGeom>
          </p:spPr>
        </p:pic>
      </p:grpSp>
      <p:pic>
        <p:nvPicPr>
          <p:cNvPr id="19" name="Picture 1" descr="F:\AMT-ID-Sel-BCK-11Dec11\aZA-WORK-ID2-3Dec11\Talks-10-11\NDACCLogoNew.png">
            <a:extLst>
              <a:ext uri="{FF2B5EF4-FFF2-40B4-BE49-F238E27FC236}">
                <a16:creationId xmlns:a16="http://schemas.microsoft.com/office/drawing/2014/main" id="{FE3948E2-4492-4668-A84D-D5BFB6CBF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534" y="633255"/>
            <a:ext cx="590831" cy="3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A89201-4B9F-44A4-8675-7D23C88DCBF0}"/>
              </a:ext>
            </a:extLst>
          </p:cNvPr>
          <p:cNvSpPr txBox="1"/>
          <p:nvPr/>
        </p:nvSpPr>
        <p:spPr>
          <a:xfrm>
            <a:off x="5427498" y="4462253"/>
            <a:ext cx="622798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Why do these results matter?  Because there is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much concern about LMS ozone loss in “Ozone 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Trends” community.  If ozone is disappearing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LMS, it could mean that ODS are undermining 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“global stratospheric ozone recovery”. </a:t>
            </a:r>
          </a:p>
          <a:p>
            <a:pPr lvl="1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Our results imply this is </a:t>
            </a: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not a worry!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0BC641-94B6-42EA-A9FB-D211E6C3E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802" y="6495497"/>
            <a:ext cx="5816600" cy="365760"/>
          </a:xfrm>
        </p:spPr>
        <p:txBody>
          <a:bodyPr/>
          <a:lstStyle/>
          <a:p>
            <a:r>
              <a:rPr lang="en-US"/>
              <a:t>Thompson/Stauffer, ISS/SAGE III STM, 11/5/21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1E2D32-9642-49E1-A044-8513CA1D2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403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2856" y="365125"/>
            <a:ext cx="9720943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Next?  Way Forward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539" y="1712542"/>
            <a:ext cx="11396785" cy="4999609"/>
          </a:xfrm>
          <a:ln>
            <a:solidFill>
              <a:schemeClr val="accent3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Make SHADOZ monthly means and model output available to International Assessments like UNEP/WMO (2022) and TOAR-II (Joint NOAA, CNRS/Toulouse Lead Chapter</a:t>
            </a:r>
            <a:r>
              <a:rPr lang="en-US" sz="2400" i="0" dirty="0"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our results are the “gold standard”</a:t>
            </a:r>
            <a:endParaRPr lang="en-US" sz="2400" i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Collaborate with modelers (our lab and GMAO) to determine where model improvements are needed. We have already diagnosed model issues near the tropopause: R. M. Stauffer et al.,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JGR,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2019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Ditto for optimizing SWOOSH, other SAGE-based products in tropics (GEOS-SCREAM?)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Investigate potential role of changing convection in both FT (early year) and LMS ozone changes</a:t>
            </a:r>
            <a:endParaRPr lang="en-US" sz="240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4C7CE9D5-9717-4DBF-9EC1-558DD30A9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6969" y="488581"/>
            <a:ext cx="542412" cy="38063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9C64781-34E3-4CCA-A926-DD31669533D4}"/>
              </a:ext>
            </a:extLst>
          </p:cNvPr>
          <p:cNvGrpSpPr/>
          <p:nvPr/>
        </p:nvGrpSpPr>
        <p:grpSpPr>
          <a:xfrm>
            <a:off x="276801" y="469736"/>
            <a:ext cx="573318" cy="598327"/>
            <a:chOff x="25250986" y="350606"/>
            <a:chExt cx="3966072" cy="4228866"/>
          </a:xfrm>
        </p:grpSpPr>
        <p:pic>
          <p:nvPicPr>
            <p:cNvPr id="15" name="Picture 14" descr="NASA-GSFC.jpg">
              <a:extLst>
                <a:ext uri="{FF2B5EF4-FFF2-40B4-BE49-F238E27FC236}">
                  <a16:creationId xmlns:a16="http://schemas.microsoft.com/office/drawing/2014/main" id="{47AE05E8-A722-40DF-95B4-24E022A4E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758498" y="3482192"/>
              <a:ext cx="2600404" cy="109728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FF0E243-9FC7-4556-9B20-549E04E6E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250986" y="350606"/>
              <a:ext cx="3966072" cy="3291840"/>
            </a:xfrm>
            <a:prstGeom prst="rect">
              <a:avLst/>
            </a:prstGeom>
          </p:spPr>
        </p:pic>
      </p:grpSp>
      <p:pic>
        <p:nvPicPr>
          <p:cNvPr id="17" name="Picture 1" descr="F:\AMT-ID-Sel-BCK-11Dec11\aZA-WORK-ID2-3Dec11\Talks-10-11\NDACCLogoNew.png">
            <a:extLst>
              <a:ext uri="{FF2B5EF4-FFF2-40B4-BE49-F238E27FC236}">
                <a16:creationId xmlns:a16="http://schemas.microsoft.com/office/drawing/2014/main" id="{1D48E9B5-E93B-413B-8464-06BA593C0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969" y="1009181"/>
            <a:ext cx="590831" cy="351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332794-5FF8-427E-9B6F-7A7DE9D62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Thompson/Stauffer, ISS/SAGE III STM, 11/5/21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081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9825" y="54429"/>
            <a:ext cx="9601200" cy="124013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444" y="1150006"/>
            <a:ext cx="11500362" cy="5334838"/>
          </a:xfrm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en-US" sz="20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LMS Tropical Ozone Trends: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Five stations display 5-10% monthly LMS </a:t>
            </a:r>
            <a:r>
              <a:rPr lang="en-US" sz="2000" i="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i="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loss when TH increased 100-150 m (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July-Sept</a:t>
            </a:r>
            <a:r>
              <a:rPr lang="en-US" sz="20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recomputing with TH-referenced LMS </a:t>
            </a:r>
            <a:r>
              <a:rPr lang="en-US" sz="2000" i="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removes trend </a:t>
            </a:r>
          </a:p>
          <a:p>
            <a:r>
              <a:rPr lang="en-US" sz="20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Tropical FT Ozone Trends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(1998-2019)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based on 5 SHADOZ stations show strong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differences and seasonality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but modest overall trends, +(1-4)%/decade</a:t>
            </a:r>
            <a:endParaRPr lang="en-US" sz="200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SHADOZ Ozone, TH Data &amp; Best-Fit Model Trends</a:t>
            </a:r>
            <a:r>
              <a:rPr lang="en-US" sz="20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000" i="0" dirty="0">
                <a:latin typeface="Arial" panose="020B0604020202020204" pitchFamily="34" charset="0"/>
                <a:cs typeface="Arial" panose="020B0604020202020204" pitchFamily="34" charset="0"/>
              </a:rPr>
              <a:t>Assessments (LOTUS, TOAR-II). </a:t>
            </a:r>
            <a:r>
              <a:rPr lang="en-US" sz="2000" i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 LMS and </a:t>
            </a:r>
            <a:r>
              <a:rPr lang="en-US" sz="2000" i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Tropo</a:t>
            </a:r>
            <a:r>
              <a:rPr lang="en-US" sz="2000" i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O</a:t>
            </a:r>
            <a:r>
              <a:rPr lang="en-US" sz="2000" i="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i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satellite products </a:t>
            </a:r>
            <a:r>
              <a:rPr lang="en-US" sz="2000" i="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000" i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models.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they agree by station and seasonally? </a:t>
            </a:r>
            <a:r>
              <a:rPr lang="en-US" sz="2000" b="1" i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yes, </a:t>
            </a:r>
            <a:r>
              <a:rPr lang="en-US" sz="2000" i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trust the products &amp; model results!  </a:t>
            </a: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413F8B34-0BF8-4D7D-ADF6-104A50797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0975" y="151885"/>
            <a:ext cx="640099" cy="48769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9703258-7891-49A4-998B-8E596364A07C}"/>
              </a:ext>
            </a:extLst>
          </p:cNvPr>
          <p:cNvGrpSpPr/>
          <p:nvPr/>
        </p:nvGrpSpPr>
        <p:grpSpPr>
          <a:xfrm>
            <a:off x="303640" y="223684"/>
            <a:ext cx="740800" cy="702064"/>
            <a:chOff x="25250986" y="350606"/>
            <a:chExt cx="3966072" cy="4228866"/>
          </a:xfrm>
        </p:grpSpPr>
        <p:pic>
          <p:nvPicPr>
            <p:cNvPr id="16" name="Picture 15" descr="NASA-GSFC.jpg">
              <a:extLst>
                <a:ext uri="{FF2B5EF4-FFF2-40B4-BE49-F238E27FC236}">
                  <a16:creationId xmlns:a16="http://schemas.microsoft.com/office/drawing/2014/main" id="{8D30E4E0-6C85-45A3-8276-83834EBB4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758498" y="3482192"/>
              <a:ext cx="2600404" cy="109728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4EEDCDB-FDEA-4044-8BD1-7C626B12E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250986" y="350606"/>
              <a:ext cx="3966072" cy="3291840"/>
            </a:xfrm>
            <a:prstGeom prst="rect">
              <a:avLst/>
            </a:prstGeom>
          </p:spPr>
        </p:pic>
      </p:grpSp>
      <p:pic>
        <p:nvPicPr>
          <p:cNvPr id="18" name="Picture 1" descr="F:\AMT-ID-Sel-BCK-11Dec11\aZA-WORK-ID2-3Dec11\Talks-10-11\NDACCLogoNew.png">
            <a:extLst>
              <a:ext uri="{FF2B5EF4-FFF2-40B4-BE49-F238E27FC236}">
                <a16:creationId xmlns:a16="http://schemas.microsoft.com/office/drawing/2014/main" id="{02ACD942-9E16-441E-8A76-B736F0E6C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757" y="673136"/>
            <a:ext cx="701581" cy="45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D3AB02E5-98CD-4699-B8EA-5885F9928DAF}"/>
              </a:ext>
            </a:extLst>
          </p:cNvPr>
          <p:cNvSpPr/>
          <p:nvPr/>
        </p:nvSpPr>
        <p:spPr>
          <a:xfrm rot="21447354">
            <a:off x="546501" y="4514782"/>
            <a:ext cx="2366013" cy="1689155"/>
          </a:xfrm>
          <a:prstGeom prst="cloud">
            <a:avLst/>
          </a:prstGeom>
          <a:noFill/>
          <a:ln w="28575">
            <a:solidFill>
              <a:srgbClr val="E20C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912CCA-EC9B-44DE-A057-9283459F4A2B}"/>
              </a:ext>
            </a:extLst>
          </p:cNvPr>
          <p:cNvSpPr txBox="1"/>
          <p:nvPr/>
        </p:nvSpPr>
        <p:spPr>
          <a:xfrm>
            <a:off x="970799" y="4963273"/>
            <a:ext cx="15359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THANK YOU,</a:t>
            </a:r>
          </a:p>
          <a:p>
            <a:r>
              <a:rPr lang="en-US" b="1" dirty="0"/>
              <a:t>FOR YOUR</a:t>
            </a:r>
          </a:p>
          <a:p>
            <a:r>
              <a:rPr lang="en-US" b="1" dirty="0"/>
              <a:t>ATTENTION!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21626A9-E6C0-4CA7-9E55-F50E8091E9F2}"/>
              </a:ext>
            </a:extLst>
          </p:cNvPr>
          <p:cNvGrpSpPr/>
          <p:nvPr/>
        </p:nvGrpSpPr>
        <p:grpSpPr>
          <a:xfrm>
            <a:off x="3534370" y="4234938"/>
            <a:ext cx="7451382" cy="1725627"/>
            <a:chOff x="3581401" y="4630723"/>
            <a:chExt cx="7451382" cy="172562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FB32647-1053-480D-815A-908B0361B749}"/>
                </a:ext>
              </a:extLst>
            </p:cNvPr>
            <p:cNvGrpSpPr/>
            <p:nvPr/>
          </p:nvGrpSpPr>
          <p:grpSpPr>
            <a:xfrm>
              <a:off x="3581401" y="4630723"/>
              <a:ext cx="7357843" cy="1725627"/>
              <a:chOff x="1500438" y="3429000"/>
              <a:chExt cx="9361812" cy="225704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2263044-AA7F-4760-B0DD-B0AADB16B3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00438" y="3429000"/>
                <a:ext cx="9361812" cy="2257040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ADEE67B-4764-437B-A754-C5F98D7BA31A}"/>
                  </a:ext>
                </a:extLst>
              </p:cNvPr>
              <p:cNvSpPr txBox="1"/>
              <p:nvPr/>
            </p:nvSpPr>
            <p:spPr>
              <a:xfrm>
                <a:off x="1631091" y="5207046"/>
                <a:ext cx="8929818" cy="18845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FC0A1CD-5571-45F8-AA28-B4F851336E8D}"/>
                </a:ext>
              </a:extLst>
            </p:cNvPr>
            <p:cNvSpPr txBox="1"/>
            <p:nvPr/>
          </p:nvSpPr>
          <p:spPr>
            <a:xfrm>
              <a:off x="5092517" y="5102893"/>
              <a:ext cx="9893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PI, 1998-</a:t>
              </a:r>
            </a:p>
            <a:p>
              <a:r>
                <a:rPr lang="en-US" sz="1600" dirty="0"/>
                <a:t>5/2021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50781EC-BFF7-4081-BB6A-0C4BDE33395D}"/>
                </a:ext>
              </a:extLst>
            </p:cNvPr>
            <p:cNvSpPr txBox="1"/>
            <p:nvPr/>
          </p:nvSpPr>
          <p:spPr>
            <a:xfrm>
              <a:off x="7492708" y="5170370"/>
              <a:ext cx="354007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/>
                <a:t>PI, 6/2021-                          Archiver</a:t>
              </a:r>
            </a:p>
            <a:p>
              <a:r>
                <a:rPr lang="en-US" sz="1600" dirty="0"/>
                <a:t>                                            6/2019-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D61C174-49EE-4811-A3EB-C6BF0D6008C0}"/>
              </a:ext>
            </a:extLst>
          </p:cNvPr>
          <p:cNvSpPr txBox="1"/>
          <p:nvPr/>
        </p:nvSpPr>
        <p:spPr>
          <a:xfrm>
            <a:off x="3185674" y="6028691"/>
            <a:ext cx="7921083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PAPER PREPRINT </a:t>
            </a:r>
            <a:r>
              <a:rPr lang="en-US" sz="18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--</a:t>
            </a:r>
            <a:r>
              <a:rPr lang="en-US" sz="18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https://doi.org/10.1029/2021JD034691</a:t>
            </a:r>
            <a:endParaRPr lang="en-US" b="1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2804CF4-62FC-4EA2-B3DA-9FD3AF1E5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Thompson/Stauffer, ISS/SAGE III STM, 11/5/21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0811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al 5_01_Win32" id="{77344C68-A3F1-476B-8680-97D7F429B46B}" vid="{89780073-58E8-4DFF-BF29-BA99F805284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DB58277-F8DF-46FF-84EC-EF41B835E69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D276E62-80A3-44DD-9BCC-97ED2B99B5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37651BA-F45C-4845-9AB3-E0A65B39F5E1}">
  <ds:schemaRefs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71af3243-3dd4-4a8d-8c0d-dd76da1f02a5"/>
    <ds:schemaRef ds:uri="http://schemas.microsoft.com/office/2006/metadata/properties"/>
    <ds:schemaRef ds:uri="http://purl.org/dc/dcmitype/"/>
    <ds:schemaRef ds:uri="http://schemas.openxmlformats.org/package/2006/metadata/core-properties"/>
    <ds:schemaRef ds:uri="16c05727-aa75-4e4a-9b5f-8a80a1165891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2777</TotalTime>
  <Words>1521</Words>
  <Application>Microsoft Office PowerPoint</Application>
  <PresentationFormat>Widescreen</PresentationFormat>
  <Paragraphs>166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Cambria</vt:lpstr>
      <vt:lpstr>Century Gothic</vt:lpstr>
      <vt:lpstr>Garamond</vt:lpstr>
      <vt:lpstr>SavonVTI</vt:lpstr>
      <vt:lpstr>DEFINITIVE Trends in lowermost Stratospheric OZONE &amp; Tropopause height  derived from SHADOZ soundings (1998 to 2019)  based on paper in press in jgr-atmospheres https://doi.org/10.1029/2021JD034691 </vt:lpstr>
      <vt:lpstr>Road Map</vt:lpstr>
      <vt:lpstr>                                                                                                      </vt:lpstr>
      <vt:lpstr>                                                                                           </vt:lpstr>
      <vt:lpstr>What Do Trends Look Like? Similar for 4 of 5 Stations </vt:lpstr>
      <vt:lpstr>LMS Ozone Losses Coincide with  Season of Maximum LMS Ozone</vt:lpstr>
      <vt:lpstr>          Summary Trends – LMS. Compute LMS Altitude-defined             Segments (Left) vs Tropopause-defined (Right)   Altitude-defined LMS O3, TH Trend                   TH+5 km LMS- Mid-Year Trends Disappear</vt:lpstr>
      <vt:lpstr>What Next?  Way Forward</vt:lpstr>
      <vt:lpstr>Summary</vt:lpstr>
      <vt:lpstr> Summary FT Ozone Trends, Paper Figure 7 (Left)  More Uniform Trends in LFT        Mean Magnitude, + (1-4)%/yr</vt:lpstr>
      <vt:lpstr>Summary Comparison of OMI/MLS Tropo Column  Ozone (TrCO, DU) over SHADOZ Sites (2005-2019)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QOS Reflections &amp; trends paper updates</dc:title>
  <dc:creator>Thompson, Anne M. (GSFC-610.0)[EMERITUS]</dc:creator>
  <cp:lastModifiedBy>Ryan Stauffer</cp:lastModifiedBy>
  <cp:revision>45</cp:revision>
  <cp:lastPrinted>2021-10-18T03:30:23Z</cp:lastPrinted>
  <dcterms:created xsi:type="dcterms:W3CDTF">2021-10-12T14:10:29Z</dcterms:created>
  <dcterms:modified xsi:type="dcterms:W3CDTF">2021-11-05T20:02:30Z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