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4"/>
  </p:notesMasterIdLst>
  <p:handoutMasterIdLst>
    <p:handoutMasterId r:id="rId45"/>
  </p:handoutMasterIdLst>
  <p:sldIdLst>
    <p:sldId id="749" r:id="rId2"/>
    <p:sldId id="668" r:id="rId3"/>
    <p:sldId id="682" r:id="rId4"/>
    <p:sldId id="653" r:id="rId5"/>
    <p:sldId id="738" r:id="rId6"/>
    <p:sldId id="579" r:id="rId7"/>
    <p:sldId id="695" r:id="rId8"/>
    <p:sldId id="683" r:id="rId9"/>
    <p:sldId id="686" r:id="rId10"/>
    <p:sldId id="685" r:id="rId11"/>
    <p:sldId id="688" r:id="rId12"/>
    <p:sldId id="730" r:id="rId13"/>
    <p:sldId id="689" r:id="rId14"/>
    <p:sldId id="692" r:id="rId15"/>
    <p:sldId id="657" r:id="rId16"/>
    <p:sldId id="742" r:id="rId17"/>
    <p:sldId id="746" r:id="rId18"/>
    <p:sldId id="716" r:id="rId19"/>
    <p:sldId id="759" r:id="rId20"/>
    <p:sldId id="755" r:id="rId21"/>
    <p:sldId id="717" r:id="rId22"/>
    <p:sldId id="732" r:id="rId23"/>
    <p:sldId id="714" r:id="rId24"/>
    <p:sldId id="744" r:id="rId25"/>
    <p:sldId id="757" r:id="rId26"/>
    <p:sldId id="731" r:id="rId27"/>
    <p:sldId id="599" r:id="rId28"/>
    <p:sldId id="743" r:id="rId29"/>
    <p:sldId id="747" r:id="rId30"/>
    <p:sldId id="751" r:id="rId31"/>
    <p:sldId id="736" r:id="rId32"/>
    <p:sldId id="638" r:id="rId33"/>
    <p:sldId id="756" r:id="rId34"/>
    <p:sldId id="740" r:id="rId35"/>
    <p:sldId id="752" r:id="rId36"/>
    <p:sldId id="733" r:id="rId37"/>
    <p:sldId id="713" r:id="rId38"/>
    <p:sldId id="632" r:id="rId39"/>
    <p:sldId id="634" r:id="rId40"/>
    <p:sldId id="753" r:id="rId41"/>
    <p:sldId id="758" r:id="rId42"/>
    <p:sldId id="754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CC"/>
    <a:srgbClr val="FF9933"/>
    <a:srgbClr val="6600CC"/>
    <a:srgbClr val="9933FF"/>
    <a:srgbClr val="000000"/>
    <a:srgbClr val="FEFBCE"/>
    <a:srgbClr val="FFCCCC"/>
    <a:srgbClr val="FFFF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430" autoAdjust="0"/>
    <p:restoredTop sz="89907" autoAdjust="0"/>
  </p:normalViewPr>
  <p:slideViewPr>
    <p:cSldViewPr>
      <p:cViewPr varScale="1">
        <p:scale>
          <a:sx n="100" d="100"/>
          <a:sy n="100" d="100"/>
        </p:scale>
        <p:origin x="7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151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8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8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D581A10-228C-4416-B560-235956AE1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32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89FDDCC4-D4D1-417C-8E08-5D0517E25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566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583B0AD3-D225-4EFC-B5AD-1E78C1E68574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1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13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14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16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808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17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679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51B2F22C-B4B9-4D6D-A5C1-2DC75832C895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18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51B2F22C-B4B9-4D6D-A5C1-2DC75832C895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19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749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51B2F22C-B4B9-4D6D-A5C1-2DC75832C895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20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330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51B2F22C-B4B9-4D6D-A5C1-2DC75832C895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21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22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51B2F22C-B4B9-4D6D-A5C1-2DC75832C895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23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FDDCC4-D4D1-417C-8E08-5D0517E25D4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99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24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728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25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56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26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E4B6C268-4E88-4BD1-81ED-14D29756CD86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27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28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5189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29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5704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E4B6C268-4E88-4BD1-81ED-14D29756CD86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30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0767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51B2F22C-B4B9-4D6D-A5C1-2DC75832C895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31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ABFF4511-9D71-4D7F-8CC4-F30CDCCDA1B0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32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ABFF4511-9D71-4D7F-8CC4-F30CDCCDA1B0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33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568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6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34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5181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36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37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E94F129C-F133-42DA-BD45-0B865481CA1C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38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CA14913A-626F-4AB7-B3BB-254D3DDF0214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39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42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7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8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9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10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11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fld id="{136A2C50-D395-4C5F-8044-FB1CFD8DE06E}" type="slidenum">
              <a:rPr lang="en-US" altLang="en-US" sz="1200" smtClean="0">
                <a:solidFill>
                  <a:schemeClr val="tx1"/>
                </a:solidFill>
                <a:latin typeface="Arial" charset="0"/>
              </a:rPr>
              <a:pPr/>
              <a:t>12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5859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55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6681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2107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6098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296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2820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9185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081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6778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868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3"/>
          <p:cNvSpPr>
            <a:spLocks noChangeShapeType="1"/>
          </p:cNvSpPr>
          <p:nvPr userDrawn="1"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20"/>
          <p:cNvSpPr>
            <a:spLocks noChangeArrowheads="1"/>
          </p:cNvSpPr>
          <p:nvPr/>
        </p:nvSpPr>
        <p:spPr bwMode="auto">
          <a:xfrm>
            <a:off x="2275632" y="6551454"/>
            <a:ext cx="457529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i="1" dirty="0">
                <a:solidFill>
                  <a:srgbClr val="0000FF"/>
                </a:solidFill>
                <a:latin typeface="Arial" charset="0"/>
              </a:rPr>
              <a:t>SAGE III/ISS Science team and community Exchange Meeting, 2/2/22, Virtual</a:t>
            </a:r>
            <a:endParaRPr lang="en-US" altLang="en-US" sz="1000" i="1" dirty="0">
              <a:solidFill>
                <a:srgbClr val="0000FF"/>
              </a:solidFill>
              <a:latin typeface="Tahoma" pitchFamily="34" charset="0"/>
            </a:endParaRPr>
          </a:p>
        </p:txBody>
      </p:sp>
      <p:pic>
        <p:nvPicPr>
          <p:cNvPr id="1028" name="Picture 30" descr="nasa_logo(220x220)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5334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Thierry\My_Files\My_Docs\NDACC_logo_from_PPT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"/>
            <a:ext cx="725488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6.wmf"/><Relationship Id="rId5" Type="http://schemas.openxmlformats.org/officeDocument/2006/relationships/image" Target="../media/image13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5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jpeg"/><Relationship Id="rId5" Type="http://schemas.openxmlformats.org/officeDocument/2006/relationships/image" Target="../media/image51.emf"/><Relationship Id="rId4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lidar.jpl.nasa.gov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idar.jpl.nasa.gov/ndacc/index_ndacc.php" TargetMode="External"/><Relationship Id="rId5" Type="http://schemas.openxmlformats.org/officeDocument/2006/relationships/hyperlink" Target="https://www-air.larc.nasa.gov/missions/ndacc/" TargetMode="External"/><Relationship Id="rId4" Type="http://schemas.openxmlformats.org/officeDocument/2006/relationships/hyperlink" Target="http://www.ndaccdemo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529819" y="2967335"/>
            <a:ext cx="17700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altLang="en-US" i="1" dirty="0"/>
              <a:t>Thierry Leblanc</a:t>
            </a:r>
            <a:endParaRPr lang="en-US" altLang="en-US" i="1" baseline="30000" dirty="0"/>
          </a:p>
        </p:txBody>
      </p:sp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2074335" y="3348335"/>
            <a:ext cx="48365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altLang="en-US" sz="1200" i="1" dirty="0"/>
              <a:t>Jet Propulsion Laboratory, California Institute of Technology</a:t>
            </a:r>
          </a:p>
          <a:p>
            <a:pPr algn="ctr" eaLnBrk="1" hangingPunct="1"/>
            <a:r>
              <a:rPr lang="en-US" altLang="en-US" sz="1200" i="1" dirty="0"/>
              <a:t>Wrightwood, CA USA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58407" y="4960707"/>
            <a:ext cx="182339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1100" i="1" dirty="0"/>
              <a:t>Guillaume Kirgis</a:t>
            </a:r>
          </a:p>
          <a:p>
            <a:pPr eaLnBrk="1" hangingPunct="1"/>
            <a:r>
              <a:rPr lang="en-US" altLang="en-US" sz="1100" i="1" dirty="0"/>
              <a:t>Stuart McDermid</a:t>
            </a:r>
          </a:p>
          <a:p>
            <a:pPr eaLnBrk="1" hangingPunct="1"/>
            <a:r>
              <a:rPr lang="en-US" altLang="en-US" sz="1100" i="1" dirty="0"/>
              <a:t>Marty Schmoe</a:t>
            </a:r>
          </a:p>
          <a:p>
            <a:pPr eaLnBrk="1" hangingPunct="1"/>
            <a:r>
              <a:rPr lang="en-US" altLang="en-US" sz="1100" i="1" dirty="0"/>
              <a:t>Dan Walsh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938336" y="4724400"/>
            <a:ext cx="469106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1100" i="1" dirty="0"/>
              <a:t>… and well-deserved credits for past Lidar Team Members: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362200" y="4960707"/>
            <a:ext cx="281939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1100" i="1" dirty="0"/>
              <a:t>Maria-Jose Granados-Munoz</a:t>
            </a:r>
            <a:br>
              <a:rPr lang="en-US" altLang="en-US" sz="1100" i="1" dirty="0"/>
            </a:br>
            <a:r>
              <a:rPr lang="en-US" altLang="en-US" sz="1100" i="1" dirty="0"/>
              <a:t>Tony Grigsby</a:t>
            </a:r>
            <a:br>
              <a:rPr lang="en-US" altLang="en-US" sz="1100" i="1" dirty="0"/>
            </a:br>
            <a:r>
              <a:rPr lang="en-US" altLang="en-US" sz="1100" i="1" dirty="0"/>
              <a:t>Dave Haner</a:t>
            </a:r>
          </a:p>
          <a:p>
            <a:pPr eaLnBrk="1" hangingPunct="1"/>
            <a:r>
              <a:rPr lang="en-US" altLang="en-US" sz="1100" i="1" dirty="0"/>
              <a:t>Jeff Howe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B50E77A2-A304-40E4-A1E2-10123182E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1794" y="4191000"/>
            <a:ext cx="182339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1100" i="1" dirty="0"/>
              <a:t>Darryl Koon</a:t>
            </a:r>
          </a:p>
          <a:p>
            <a:pPr eaLnBrk="1" hangingPunct="1"/>
            <a:r>
              <a:rPr lang="en-US" altLang="en-US" sz="1100" i="1" dirty="0"/>
              <a:t>Patrick Wang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396825ED-10CE-4672-8837-181328025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669" y="3962400"/>
            <a:ext cx="621506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1100" i="1" dirty="0"/>
              <a:t>With well-deserved credits for present TMF Lidar Team Members: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436826AC-B645-436C-B0CE-2C41A326B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191000"/>
            <a:ext cx="182339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1100" i="1" dirty="0"/>
              <a:t>Mark Brewer</a:t>
            </a:r>
            <a:br>
              <a:rPr lang="en-US" altLang="en-US" sz="1100" i="1" dirty="0"/>
            </a:br>
            <a:r>
              <a:rPr lang="en-US" altLang="en-US" sz="1100" i="1" dirty="0"/>
              <a:t>Fernando Chouza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005DB23-47CF-4C5A-9127-78515FE8E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34" y="1377313"/>
            <a:ext cx="9040360" cy="136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30000"/>
              </a:spcBef>
            </a:pPr>
            <a:r>
              <a:rPr lang="en-US" sz="1800" dirty="0"/>
              <a:t>The JPL lidar atmospheric composition observations for NDACC:</a:t>
            </a:r>
          </a:p>
          <a:p>
            <a:pPr algn="ctr" eaLnBrk="1" hangingPunct="1">
              <a:lnSpc>
                <a:spcPct val="110000"/>
              </a:lnSpc>
              <a:spcBef>
                <a:spcPct val="30000"/>
              </a:spcBef>
            </a:pPr>
            <a:r>
              <a:rPr lang="en-US" sz="1800" dirty="0"/>
              <a:t>A review of the multi-decadal ozone, temperature, aerosol, and water vapor</a:t>
            </a:r>
            <a:br>
              <a:rPr lang="en-US" sz="1800" dirty="0"/>
            </a:br>
            <a:r>
              <a:rPr lang="en-US" sz="1800" dirty="0"/>
              <a:t>profiles at JPL Table Mountain Facility, California (TMF)</a:t>
            </a:r>
            <a:br>
              <a:rPr lang="en-US" sz="1800" dirty="0"/>
            </a:br>
            <a:r>
              <a:rPr lang="en-US" sz="1800" dirty="0"/>
              <a:t>and Mauna Loa Observatory, Hawaii (MLO</a:t>
            </a:r>
            <a:r>
              <a:rPr lang="en-US" altLang="en-US" sz="1800" dirty="0"/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A01CCA-3656-4176-9136-8F59E17BF2CC}"/>
              </a:ext>
            </a:extLst>
          </p:cNvPr>
          <p:cNvSpPr/>
          <p:nvPr/>
        </p:nvSpPr>
        <p:spPr>
          <a:xfrm>
            <a:off x="644525" y="6071196"/>
            <a:ext cx="7696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latin typeface="Arial" panose="020B0604020202020204" pitchFamily="34" charset="0"/>
                <a:ea typeface="KoPub돋움체 Bold" panose="02020603020101020101" pitchFamily="18" charset="-127"/>
                <a:cs typeface="Arial" panose="020B0604020202020204" pitchFamily="34" charset="0"/>
              </a:rPr>
              <a:t>© 2022 California Institute of Technology Government sponsorship acknowledged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878747"/>
              </p:ext>
            </p:extLst>
          </p:nvPr>
        </p:nvGraphicFramePr>
        <p:xfrm>
          <a:off x="304800" y="1593850"/>
          <a:ext cx="8285163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922" name="Equation" r:id="rId4" imgW="6083280" imgH="507960" progId="Equation.3">
                  <p:embed/>
                </p:oleObj>
              </mc:Choice>
              <mc:Fallback>
                <p:oleObj name="Equation" r:id="rId4" imgW="60832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593850"/>
                        <a:ext cx="8285163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60098" y="242692"/>
            <a:ext cx="2066591" cy="3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algn="ctr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algn="ctr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algn="ctr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algn="ctr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Lidar Equation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H="1" flipV="1">
            <a:off x="8153400" y="2133600"/>
            <a:ext cx="76200" cy="53340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 flipV="1">
            <a:off x="533400" y="2133600"/>
            <a:ext cx="342900" cy="8842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" y="4403725"/>
            <a:ext cx="3182938" cy="1819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/>
              <a:t>r                = range </a:t>
            </a: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>
                <a:latin typeface="Symbol" pitchFamily="18" charset="2"/>
              </a:rPr>
              <a:t>d</a:t>
            </a:r>
            <a:r>
              <a:rPr lang="en-US" altLang="en-US" sz="1400" i="1"/>
              <a:t>r              = sampling resolution</a:t>
            </a: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/>
              <a:t>subscript E = emitted</a:t>
            </a:r>
            <a:r>
              <a:rPr lang="en-US" altLang="en-US" sz="1400"/>
              <a:t> </a:t>
            </a: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/>
              <a:t>subscript D = detected</a:t>
            </a: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/>
              <a:t>subscript L  = lidar</a:t>
            </a: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/>
              <a:t>subscript M = molecule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805738" y="2641600"/>
            <a:ext cx="95726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>
                <a:solidFill>
                  <a:srgbClr val="0000CC"/>
                </a:solidFill>
              </a:rPr>
              <a:t>Photon</a:t>
            </a:r>
            <a:br>
              <a:rPr lang="en-US" altLang="en-US" sz="1400" i="1">
                <a:solidFill>
                  <a:srgbClr val="0000CC"/>
                </a:solidFill>
              </a:rPr>
            </a:br>
            <a:r>
              <a:rPr lang="en-US" altLang="en-US" sz="1400" i="1">
                <a:solidFill>
                  <a:srgbClr val="0000CC"/>
                </a:solidFill>
              </a:rPr>
              <a:t>counts</a:t>
            </a:r>
            <a:br>
              <a:rPr lang="en-US" altLang="en-US" sz="1400" i="1">
                <a:solidFill>
                  <a:srgbClr val="0000CC"/>
                </a:solidFill>
              </a:rPr>
            </a:br>
            <a:r>
              <a:rPr lang="en-US" altLang="en-US" sz="1400" i="1">
                <a:solidFill>
                  <a:srgbClr val="0000CC"/>
                </a:solidFill>
              </a:rPr>
              <a:t>detected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6700" y="3017838"/>
            <a:ext cx="1639888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/>
              <a:t>Photon counts</a:t>
            </a:r>
            <a:br>
              <a:rPr lang="en-US" altLang="en-US" sz="1400" i="1"/>
            </a:br>
            <a:r>
              <a:rPr lang="en-US" altLang="en-US" sz="1400" i="1"/>
              <a:t>emitted by laser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 flipV="1">
            <a:off x="1714500" y="2332038"/>
            <a:ext cx="685800" cy="990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905500" y="2789238"/>
            <a:ext cx="1992313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/>
              <a:t>Lidar receiver</a:t>
            </a:r>
            <a:br>
              <a:rPr lang="en-US" altLang="en-US" sz="1400" i="1"/>
            </a:br>
            <a:r>
              <a:rPr lang="en-US" altLang="en-US" sz="1400" i="1"/>
              <a:t>efficiency terms and</a:t>
            </a:r>
            <a:br>
              <a:rPr lang="en-US" altLang="en-US" sz="1400" i="1"/>
            </a:br>
            <a:r>
              <a:rPr lang="en-US" altLang="en-US" sz="1400" i="1"/>
              <a:t>viewing geometry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028700" y="2332038"/>
            <a:ext cx="1447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H="1" flipV="1">
            <a:off x="3543300" y="2179638"/>
            <a:ext cx="76200" cy="685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086100" y="2789238"/>
            <a:ext cx="1222375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/>
              <a:t>Backscatter</a:t>
            </a:r>
            <a:br>
              <a:rPr lang="en-US" altLang="en-US" sz="1400" i="1"/>
            </a:br>
            <a:r>
              <a:rPr lang="en-US" altLang="en-US" sz="1400" i="1"/>
              <a:t>intensity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2705100" y="2179637"/>
            <a:ext cx="1603375" cy="158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5067300" y="2332038"/>
            <a:ext cx="15240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305300" y="3017838"/>
            <a:ext cx="16510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/>
              <a:t>Laser beam</a:t>
            </a:r>
            <a:br>
              <a:rPr lang="en-US" altLang="en-US" sz="1400" i="1"/>
            </a:br>
            <a:r>
              <a:rPr lang="en-US" altLang="en-US" sz="1400" i="1"/>
              <a:t>extinction</a:t>
            </a:r>
            <a:br>
              <a:rPr lang="en-US" altLang="en-US" sz="1400" i="1"/>
            </a:br>
            <a:r>
              <a:rPr lang="en-US" altLang="en-US" sz="1400" i="1"/>
              <a:t>on the way back</a:t>
            </a: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4495800" y="2332038"/>
            <a:ext cx="1447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951288" y="4495800"/>
            <a:ext cx="43878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b="1"/>
              <a:t>The idea behind the lidar technique: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>
                <a:solidFill>
                  <a:srgbClr val="0000CC"/>
                </a:solidFill>
              </a:rPr>
              <a:t>Build receiver channels at specific wavelengths</a:t>
            </a:r>
            <a:br>
              <a:rPr lang="en-US" altLang="en-US" sz="1400" i="1">
                <a:solidFill>
                  <a:srgbClr val="0000CC"/>
                </a:solidFill>
              </a:rPr>
            </a:br>
            <a:r>
              <a:rPr lang="en-US" altLang="en-US" sz="1400" i="1">
                <a:solidFill>
                  <a:srgbClr val="0000CC"/>
                </a:solidFill>
              </a:rPr>
              <a:t>and spectral widths to target specific types</a:t>
            </a:r>
            <a:br>
              <a:rPr lang="en-US" altLang="en-US" sz="1400" i="1">
                <a:solidFill>
                  <a:srgbClr val="0000CC"/>
                </a:solidFill>
              </a:rPr>
            </a:br>
            <a:r>
              <a:rPr lang="en-US" altLang="en-US" sz="1400" i="1">
                <a:solidFill>
                  <a:srgbClr val="0000CC"/>
                </a:solidFill>
              </a:rPr>
              <a:t>of scattering or extinction process</a:t>
            </a:r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6324600" y="2255838"/>
            <a:ext cx="1143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 flipV="1">
            <a:off x="6819900" y="2255838"/>
            <a:ext cx="3810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2095500" y="3246438"/>
            <a:ext cx="14605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/>
              <a:t>Laser beam</a:t>
            </a:r>
            <a:br>
              <a:rPr lang="en-US" altLang="en-US" sz="1400" i="1"/>
            </a:br>
            <a:r>
              <a:rPr lang="en-US" altLang="en-US" sz="1400" i="1"/>
              <a:t>extinction</a:t>
            </a:r>
            <a:br>
              <a:rPr lang="en-US" altLang="en-US" sz="1400" i="1"/>
            </a:br>
            <a:r>
              <a:rPr lang="en-US" altLang="en-US" sz="1400" i="1"/>
              <a:t>on the way up</a:t>
            </a:r>
          </a:p>
        </p:txBody>
      </p:sp>
      <p:sp>
        <p:nvSpPr>
          <p:cNvPr id="22" name="Oval 25"/>
          <p:cNvSpPr>
            <a:spLocks noChangeArrowheads="1"/>
          </p:cNvSpPr>
          <p:nvPr/>
        </p:nvSpPr>
        <p:spPr bwMode="auto">
          <a:xfrm>
            <a:off x="7772400" y="1600200"/>
            <a:ext cx="914400" cy="685800"/>
          </a:xfrm>
          <a:prstGeom prst="ellipse">
            <a:avLst/>
          </a:prstGeom>
          <a:noFill/>
          <a:ln w="254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1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0" grpId="0"/>
      <p:bldP spid="11" grpId="0" animBg="1"/>
      <p:bldP spid="12" grpId="0" animBg="1"/>
      <p:bldP spid="13" grpId="0"/>
      <p:bldP spid="14" grpId="0" animBg="1"/>
      <p:bldP spid="15" grpId="0" animBg="1"/>
      <p:bldP spid="16" grpId="0"/>
      <p:bldP spid="17" grpId="0" animBg="1"/>
      <p:bldP spid="18" grpId="0"/>
      <p:bldP spid="19" grpId="0" animBg="1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685800" y="1033463"/>
            <a:ext cx="184056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 dirty="0">
                <a:solidFill>
                  <a:srgbClr val="0000CC"/>
                </a:solidFill>
              </a:rPr>
              <a:t>What species?</a:t>
            </a:r>
            <a:endParaRPr lang="en-US" altLang="en-US" i="1" dirty="0"/>
          </a:p>
        </p:txBody>
      </p:sp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2929892" y="240909"/>
            <a:ext cx="3063659" cy="3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/>
              <a:t>JPL Lidar Capabilities</a:t>
            </a: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406672" y="1434854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rgbClr val="FF0000"/>
              </a:solidFill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406672" y="2004445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rgbClr val="FF0000"/>
              </a:solidFill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406672" y="2574036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rgbClr val="FF0000"/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406672" y="3143627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rgbClr val="FF0000"/>
              </a:solidFill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406672" y="3713218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rgbClr val="FF0000"/>
              </a:solidFill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739520" y="1444281"/>
            <a:ext cx="771878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/>
              <a:t>1- Ozone DIAL (stratosphere):    12-50 km	Prec. 1-20%	</a:t>
            </a:r>
            <a:r>
              <a:rPr lang="en-US" altLang="en-US" i="1" dirty="0" err="1"/>
              <a:t>Accur</a:t>
            </a:r>
            <a:r>
              <a:rPr lang="en-US" altLang="en-US" i="1" dirty="0"/>
              <a:t>. 4%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713853" y="2035512"/>
            <a:ext cx="771878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/>
              <a:t>2- Ozone DIAL (troposphere):       0-20 km	Prec. 1-20%	</a:t>
            </a:r>
            <a:r>
              <a:rPr lang="en-US" altLang="en-US" i="1" dirty="0" err="1"/>
              <a:t>Accur</a:t>
            </a:r>
            <a:r>
              <a:rPr lang="en-US" altLang="en-US" i="1" dirty="0"/>
              <a:t>. 4%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685800" y="2601608"/>
            <a:ext cx="7917552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/>
              <a:t>3- Temperature Rayleigh:           20-90 km	Prec. 0-10 K	</a:t>
            </a:r>
            <a:r>
              <a:rPr lang="en-US" altLang="en-US" i="1" dirty="0" err="1"/>
              <a:t>Accur</a:t>
            </a:r>
            <a:r>
              <a:rPr lang="en-US" altLang="en-US" i="1" dirty="0"/>
              <a:t>. 0.5 K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730697" y="3167704"/>
            <a:ext cx="7917552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/>
              <a:t>4- Temperature </a:t>
            </a:r>
            <a:r>
              <a:rPr lang="en-US" altLang="en-US" i="1" dirty="0" err="1"/>
              <a:t>vib</a:t>
            </a:r>
            <a:r>
              <a:rPr lang="en-US" altLang="en-US" i="1" dirty="0"/>
              <a:t>.-Raman:        8-40 km	Prec. 0-10 K	</a:t>
            </a:r>
            <a:r>
              <a:rPr lang="en-US" altLang="en-US" i="1" dirty="0" err="1"/>
              <a:t>Accur</a:t>
            </a:r>
            <a:r>
              <a:rPr lang="en-US" altLang="en-US" i="1" dirty="0"/>
              <a:t>. 0.5 K</a:t>
            </a: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753541" y="3733800"/>
            <a:ext cx="807144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/>
              <a:t>5- Water vapor </a:t>
            </a:r>
            <a:r>
              <a:rPr lang="en-US" altLang="en-US" i="1" dirty="0" err="1"/>
              <a:t>vib</a:t>
            </a:r>
            <a:r>
              <a:rPr lang="en-US" altLang="en-US" i="1" dirty="0"/>
              <a:t>.-Raman:         0-20 km	Prec. 0-20%	</a:t>
            </a:r>
            <a:r>
              <a:rPr lang="en-US" altLang="en-US" i="1" dirty="0" err="1"/>
              <a:t>Accur</a:t>
            </a:r>
            <a:r>
              <a:rPr lang="en-US" altLang="en-US" i="1" dirty="0"/>
              <a:t>. 3-10%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769645" y="4310159"/>
            <a:ext cx="807144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/>
              <a:t>6- Clouds and aerosols:             10-50 km	Prec. 1-20%	</a:t>
            </a:r>
            <a:r>
              <a:rPr lang="en-US" altLang="en-US" i="1" dirty="0" err="1"/>
              <a:t>Accur</a:t>
            </a:r>
            <a:r>
              <a:rPr lang="en-US" altLang="en-US" i="1" dirty="0"/>
              <a:t>. 1-10%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614616" y="5334000"/>
            <a:ext cx="8148384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 dirty="0">
                <a:solidFill>
                  <a:srgbClr val="0000CC"/>
                </a:solidFill>
              </a:rPr>
              <a:t>Precision degrades with altitude and improves with integration time </a:t>
            </a:r>
            <a:endParaRPr lang="en-US" altLang="en-US" i="1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21842" y="5809024"/>
            <a:ext cx="6311343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 dirty="0">
                <a:solidFill>
                  <a:srgbClr val="0000CC"/>
                </a:solidFill>
              </a:rPr>
              <a:t>Accuracy depends on altitude and species measured</a:t>
            </a:r>
            <a:endParaRPr lang="en-US" altLang="en-US" i="1" dirty="0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8B8B02C3-0EA7-4A00-B2B4-656A30B6B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275597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01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685800" y="1033463"/>
            <a:ext cx="1840568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 dirty="0">
                <a:solidFill>
                  <a:schemeClr val="tx1">
                    <a:lumMod val="75000"/>
                  </a:schemeClr>
                </a:solidFill>
              </a:rPr>
              <a:t>What species?</a:t>
            </a:r>
            <a:endParaRPr lang="en-US" altLang="en-US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1261169" y="240909"/>
            <a:ext cx="6401112" cy="3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/>
              <a:t>JPL-TMF Lidar Capabilities: Stratospheric Ozone</a:t>
            </a: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406672" y="1434854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rgbClr val="FF0000"/>
              </a:solidFill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406672" y="2004445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406672" y="2574036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406672" y="3143627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406672" y="3713218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739520" y="1444281"/>
            <a:ext cx="7718780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/>
              <a:t>1- Ozone DIAL (stratosphere):    12-50 km	Prec. 0-20%	</a:t>
            </a:r>
            <a:r>
              <a:rPr lang="en-US" altLang="en-US" i="1" dirty="0" err="1"/>
              <a:t>Accur</a:t>
            </a:r>
            <a:r>
              <a:rPr lang="en-US" altLang="en-US" i="1" dirty="0"/>
              <a:t>. 4%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713853" y="2035512"/>
            <a:ext cx="771878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2- Ozone DIAL (troposphere):       0-20 km	Prec. 0-20%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4%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685800" y="2601608"/>
            <a:ext cx="7917552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3- Temperature Rayleigh:           20-90 km	Prec. 0-10 K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0.5 K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730697" y="3167704"/>
            <a:ext cx="7917552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4- Temperature 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vib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.-Raman:        8-40 km	Prec. 0-10 K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0.5 K</a:t>
            </a: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753541" y="3733800"/>
            <a:ext cx="771878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5- Water vapor 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vib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.-Raman:         0-20 km	Prec. 0-20%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6%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769645" y="4310159"/>
            <a:ext cx="807144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6- Clouds and aerosols:               0-50 km	Prec. 1-20%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1-10%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614616" y="5334000"/>
            <a:ext cx="8148384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 dirty="0">
                <a:solidFill>
                  <a:schemeClr val="tx1">
                    <a:lumMod val="75000"/>
                  </a:schemeClr>
                </a:solidFill>
              </a:rPr>
              <a:t>Precision degrades with altitude and improves with integration time </a:t>
            </a:r>
            <a:endParaRPr lang="en-US" altLang="en-US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21842" y="5809024"/>
            <a:ext cx="6218369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 dirty="0">
                <a:solidFill>
                  <a:schemeClr val="tx1">
                    <a:lumMod val="75000"/>
                  </a:schemeClr>
                </a:solidFill>
              </a:rPr>
              <a:t>Accuracy depends on altitude and species measured</a:t>
            </a:r>
            <a:endParaRPr lang="en-US" altLang="en-US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1102CBB6-BEBE-48AF-B82B-EA76301A0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275597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648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01041" y="228522"/>
            <a:ext cx="5870518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algn="ctr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algn="ctr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algn="ctr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algn="ctr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Ozone </a:t>
            </a:r>
            <a:r>
              <a:rPr lang="en-US" altLang="en-US" sz="1800" b="1" dirty="0">
                <a:solidFill>
                  <a:srgbClr val="0000CC"/>
                </a:solidFill>
                <a:latin typeface="Verdana" pitchFamily="34" charset="0"/>
              </a:rPr>
              <a:t>Di</a:t>
            </a: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fferential </a:t>
            </a:r>
            <a:r>
              <a:rPr lang="en-US" altLang="en-US" sz="1800" b="1" dirty="0">
                <a:solidFill>
                  <a:srgbClr val="0000CC"/>
                </a:solidFill>
                <a:latin typeface="Verdana" pitchFamily="34" charset="0"/>
              </a:rPr>
              <a:t>A</a:t>
            </a: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bsorption </a:t>
            </a:r>
            <a:r>
              <a:rPr lang="en-US" altLang="en-US" sz="1800" b="1" dirty="0">
                <a:solidFill>
                  <a:srgbClr val="0000CC"/>
                </a:solidFill>
                <a:latin typeface="Verdana" pitchFamily="34" charset="0"/>
              </a:rPr>
              <a:t>L</a:t>
            </a: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idar (</a:t>
            </a:r>
            <a:r>
              <a:rPr lang="en-US" altLang="en-US" sz="1800" b="1" dirty="0" err="1">
                <a:solidFill>
                  <a:srgbClr val="000000"/>
                </a:solidFill>
                <a:latin typeface="Verdana" pitchFamily="34" charset="0"/>
              </a:rPr>
              <a:t>DiAL</a:t>
            </a: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 flipV="1">
            <a:off x="4038600" y="2209800"/>
            <a:ext cx="12954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828800" y="914400"/>
            <a:ext cx="556260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b="1" dirty="0"/>
              <a:t>Use the </a:t>
            </a:r>
            <a:r>
              <a:rPr lang="en-US" altLang="en-US" sz="1400" b="1" u="sng" dirty="0">
                <a:solidFill>
                  <a:srgbClr val="0000CC"/>
                </a:solidFill>
              </a:rPr>
              <a:t>extinction</a:t>
            </a:r>
            <a:r>
              <a:rPr lang="en-US" altLang="en-US" sz="1400" b="1" dirty="0"/>
              <a:t> part of the lidar equation,</a:t>
            </a:r>
            <a:br>
              <a:rPr lang="en-US" altLang="en-US" sz="1400" b="1" dirty="0"/>
            </a:br>
            <a:r>
              <a:rPr lang="en-US" altLang="en-US" sz="1400" b="1" dirty="0"/>
              <a:t>more specifically: the absorption by ozone</a:t>
            </a:r>
            <a:endParaRPr lang="en-US" altLang="en-US" sz="1400" b="1" baseline="-25000" dirty="0"/>
          </a:p>
        </p:txBody>
      </p:sp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2895600" y="2817813"/>
          <a:ext cx="2286000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414" name="Equation" r:id="rId4" imgW="1714500" imgH="228600" progId="Equation.3">
                  <p:embed/>
                </p:oleObj>
              </mc:Choice>
              <mc:Fallback>
                <p:oleObj name="Equation" r:id="rId4" imgW="1714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817813"/>
                        <a:ext cx="2286000" cy="306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752600" y="3119438"/>
            <a:ext cx="5507038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/>
              <a:t>Laser beam is partially absorbed along the laser beam path</a:t>
            </a: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/>
              <a:t>Intensity of absorption depends on wavelength</a:t>
            </a: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>
                <a:sym typeface="Wingdings" pitchFamily="2" charset="2"/>
              </a:rPr>
              <a:t> Use 2 wavelengths </a:t>
            </a:r>
            <a:r>
              <a:rPr lang="en-US" altLang="en-US" sz="1400" i="1" dirty="0" err="1">
                <a:latin typeface="Symbol" pitchFamily="18" charset="2"/>
                <a:sym typeface="Wingdings" pitchFamily="2" charset="2"/>
              </a:rPr>
              <a:t>l</a:t>
            </a:r>
            <a:r>
              <a:rPr lang="en-US" altLang="en-US" sz="1400" i="1" baseline="-25000" dirty="0" err="1">
                <a:sym typeface="Wingdings" pitchFamily="2" charset="2"/>
              </a:rPr>
              <a:t>1</a:t>
            </a:r>
            <a:r>
              <a:rPr lang="en-US" altLang="en-US" sz="1400" i="1" dirty="0">
                <a:sym typeface="Wingdings" pitchFamily="2" charset="2"/>
              </a:rPr>
              <a:t> and </a:t>
            </a:r>
            <a:r>
              <a:rPr lang="en-US" altLang="en-US" sz="1400" i="1" dirty="0" err="1">
                <a:latin typeface="Symbol" pitchFamily="18" charset="2"/>
                <a:sym typeface="Wingdings" pitchFamily="2" charset="2"/>
              </a:rPr>
              <a:t>l</a:t>
            </a:r>
            <a:r>
              <a:rPr lang="en-US" altLang="en-US" sz="1400" i="1" baseline="-25000" dirty="0" err="1">
                <a:sym typeface="Wingdings" pitchFamily="2" charset="2"/>
              </a:rPr>
              <a:t>2</a:t>
            </a:r>
            <a:r>
              <a:rPr lang="en-US" altLang="en-US" sz="1400" i="1" dirty="0">
                <a:sym typeface="Wingdings" pitchFamily="2" charset="2"/>
              </a:rPr>
              <a:t> with different absorptions</a:t>
            </a:r>
            <a:endParaRPr lang="en-US" altLang="en-US" sz="1400" i="1" dirty="0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066800" y="4337049"/>
            <a:ext cx="6097588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/>
              <a:t>The Lidar equation is reverted to access </a:t>
            </a:r>
            <a:r>
              <a:rPr lang="en-US" altLang="en-US" sz="1400" i="1" dirty="0" err="1"/>
              <a:t>N</a:t>
            </a:r>
            <a:r>
              <a:rPr lang="en-US" altLang="en-US" sz="1400" i="1" baseline="-25000" dirty="0" err="1"/>
              <a:t>O3</a:t>
            </a:r>
            <a:r>
              <a:rPr lang="en-US" altLang="en-US" sz="1400" i="1" dirty="0"/>
              <a:t>: P</a:t>
            </a:r>
            <a:r>
              <a:rPr lang="en-US" altLang="en-US" sz="1400" i="1" baseline="-25000" dirty="0"/>
              <a:t>D</a:t>
            </a:r>
            <a:r>
              <a:rPr lang="en-US" altLang="en-US" sz="1400" i="1" dirty="0"/>
              <a:t> </a:t>
            </a:r>
            <a:r>
              <a:rPr lang="en-US" altLang="en-US" sz="1400" i="1" dirty="0">
                <a:sym typeface="Wingdings" pitchFamily="2" charset="2"/>
              </a:rPr>
              <a:t></a:t>
            </a:r>
            <a:r>
              <a:rPr lang="en-US" altLang="en-US" sz="1400" i="1" dirty="0"/>
              <a:t>  d/(log(P</a:t>
            </a:r>
            <a:r>
              <a:rPr lang="en-US" altLang="en-US" sz="1400" i="1" baseline="-25000" dirty="0"/>
              <a:t>D</a:t>
            </a:r>
            <a:r>
              <a:rPr lang="en-US" altLang="en-US" sz="1400" i="1" dirty="0"/>
              <a:t>))/</a:t>
            </a:r>
            <a:r>
              <a:rPr lang="en-US" altLang="en-US" sz="1400" i="1" dirty="0" err="1"/>
              <a:t>dz</a:t>
            </a:r>
            <a:endParaRPr lang="en-US" altLang="en-US" sz="1400" i="1" dirty="0"/>
          </a:p>
        </p:txBody>
      </p:sp>
      <p:graphicFrame>
        <p:nvGraphicFramePr>
          <p:cNvPr id="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576608"/>
              </p:ext>
            </p:extLst>
          </p:nvPr>
        </p:nvGraphicFramePr>
        <p:xfrm>
          <a:off x="1143000" y="4729162"/>
          <a:ext cx="66294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415" name="Equation" r:id="rId6" imgW="4927600" imgH="508000" progId="Equation.3">
                  <p:embed/>
                </p:oleObj>
              </mc:Choice>
              <mc:Fallback>
                <p:oleObj name="Equation" r:id="rId6" imgW="49276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729162"/>
                        <a:ext cx="6629400" cy="68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918357"/>
              </p:ext>
            </p:extLst>
          </p:nvPr>
        </p:nvGraphicFramePr>
        <p:xfrm>
          <a:off x="1447800" y="5410200"/>
          <a:ext cx="42672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416" name="Equation" r:id="rId8" imgW="3098520" imgH="507960" progId="Equation.3">
                  <p:embed/>
                </p:oleObj>
              </mc:Choice>
              <mc:Fallback>
                <p:oleObj name="Equation" r:id="rId8" imgW="30985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5410200"/>
                        <a:ext cx="4267200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172200" y="5486400"/>
            <a:ext cx="2608406" cy="54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b="1" dirty="0">
                <a:solidFill>
                  <a:srgbClr val="0000CC"/>
                </a:solidFill>
              </a:rPr>
              <a:t>Self calibrating method:</a:t>
            </a:r>
            <a:br>
              <a:rPr lang="en-US" altLang="en-US" sz="1400" b="1" dirty="0">
                <a:solidFill>
                  <a:srgbClr val="0000CC"/>
                </a:solidFill>
              </a:rPr>
            </a:br>
            <a:r>
              <a:rPr lang="en-US" altLang="en-US" sz="1400" b="1" dirty="0">
                <a:solidFill>
                  <a:srgbClr val="0000CC"/>
                </a:solidFill>
              </a:rPr>
              <a:t>No need for calibration</a:t>
            </a:r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 flipH="1" flipV="1">
            <a:off x="2286000" y="2209800"/>
            <a:ext cx="15240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238384"/>
              </p:ext>
            </p:extLst>
          </p:nvPr>
        </p:nvGraphicFramePr>
        <p:xfrm>
          <a:off x="352425" y="1593850"/>
          <a:ext cx="8285163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417" name="Equation" r:id="rId10" imgW="6083280" imgH="507960" progId="Equation.3">
                  <p:embed/>
                </p:oleObj>
              </mc:Choice>
              <mc:Fallback>
                <p:oleObj name="Equation" r:id="rId10" imgW="60832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" y="1593850"/>
                        <a:ext cx="8285163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2801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73420" y="90343"/>
            <a:ext cx="5352747" cy="67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algn="ctr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algn="ctr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algn="ctr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algn="ctr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TMF and MLO Stratospheric Ozone DIAL</a:t>
            </a:r>
            <a:b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Ozone, 10-50 km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33400" y="3529058"/>
            <a:ext cx="4256293" cy="80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>
                <a:solidFill>
                  <a:srgbClr val="0000CC"/>
                </a:solidFill>
              </a:rPr>
              <a:t>Strengths:</a:t>
            </a:r>
            <a:br>
              <a:rPr lang="en-US" altLang="en-US" sz="1400" b="1" dirty="0">
                <a:solidFill>
                  <a:srgbClr val="0000CC"/>
                </a:solidFill>
              </a:rPr>
            </a:br>
            <a:r>
              <a:rPr lang="en-US" altLang="en-US" sz="1400" i="1" dirty="0"/>
              <a:t>- Mature technique (30+ years) </a:t>
            </a:r>
            <a:br>
              <a:rPr lang="en-US" altLang="en-US" sz="1400" i="1" dirty="0"/>
            </a:br>
            <a:r>
              <a:rPr lang="en-US" altLang="en-US" sz="1400" i="1" dirty="0"/>
              <a:t>- DIAL technique does not require calibration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33400" y="4293715"/>
            <a:ext cx="7063152" cy="104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>
                <a:solidFill>
                  <a:srgbClr val="0000CC"/>
                </a:solidFill>
              </a:rPr>
              <a:t>Caveats:</a:t>
            </a:r>
            <a:br>
              <a:rPr lang="en-US" altLang="en-US" sz="1400" b="1" dirty="0">
                <a:solidFill>
                  <a:srgbClr val="0000CC"/>
                </a:solidFill>
              </a:rPr>
            </a:br>
            <a:r>
              <a:rPr lang="en-US" altLang="en-US" sz="1400" i="1" dirty="0"/>
              <a:t>- 3% accuracy limited by uncertainty in the ozone absorption cross-sections</a:t>
            </a:r>
            <a:br>
              <a:rPr lang="en-US" altLang="en-US" sz="1400" i="1" dirty="0"/>
            </a:br>
            <a:r>
              <a:rPr lang="en-US" altLang="en-US" sz="1400" i="1" dirty="0"/>
              <a:t>- Requires expensive excimer laser</a:t>
            </a:r>
            <a:br>
              <a:rPr lang="en-US" altLang="en-US" sz="1400" i="1" dirty="0"/>
            </a:br>
            <a:r>
              <a:rPr lang="en-US" altLang="en-US" sz="1400" i="1" dirty="0"/>
              <a:t>- Daytime measurements not possible with standard equipment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3400" y="5486400"/>
            <a:ext cx="6875600" cy="101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>
                <a:solidFill>
                  <a:srgbClr val="0000CC"/>
                </a:solidFill>
              </a:rPr>
              <a:t>Applications:</a:t>
            </a:r>
            <a:br>
              <a:rPr lang="en-US" altLang="en-US" sz="1400" b="1" i="1" dirty="0"/>
            </a:br>
            <a:r>
              <a:rPr lang="en-US" altLang="en-US" sz="1400" i="1" dirty="0"/>
              <a:t>- satellite validation</a:t>
            </a:r>
            <a:br>
              <a:rPr lang="en-US" altLang="en-US" sz="1400" i="1" dirty="0"/>
            </a:br>
            <a:r>
              <a:rPr lang="en-US" altLang="en-US" sz="1400" i="1" dirty="0"/>
              <a:t>- long-term monitoring (ozone depletion and recovery)</a:t>
            </a:r>
            <a:br>
              <a:rPr lang="en-US" altLang="en-US" sz="1400" i="1" dirty="0"/>
            </a:br>
            <a:r>
              <a:rPr lang="en-US" altLang="en-US" sz="1400" i="1" dirty="0"/>
              <a:t>- process studies (ozone chemistry, stratosphere-troposphere exchanges)</a:t>
            </a:r>
            <a:endParaRPr lang="en-US" altLang="en-US" sz="600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33400" y="799560"/>
            <a:ext cx="6163867" cy="104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>
                <a:solidFill>
                  <a:srgbClr val="0000CC"/>
                </a:solidFill>
              </a:rPr>
              <a:t>Emitter:</a:t>
            </a:r>
            <a:br>
              <a:rPr lang="en-US" altLang="en-US" sz="1400" b="1" dirty="0">
                <a:solidFill>
                  <a:srgbClr val="0000CC"/>
                </a:solidFill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- 1 Excimer laser: 308 nm, 60 W, 200 Hz rep. rate </a:t>
            </a:r>
            <a:br>
              <a:rPr lang="en-US" altLang="en-US" sz="1400" i="1" dirty="0"/>
            </a:br>
            <a:r>
              <a:rPr lang="en-US" altLang="en-US" sz="1400" i="1" dirty="0"/>
              <a:t>- 1 Nd:YAG laser: 355 nm, 5 W, 50 Hz rep. rate</a:t>
            </a:r>
            <a:br>
              <a:rPr lang="en-US" altLang="en-US" sz="1400" i="1" dirty="0"/>
            </a:br>
            <a:r>
              <a:rPr lang="en-US" altLang="en-US" sz="1400" i="1" dirty="0"/>
              <a:t>- Mirrors, beam expanders, motion controller for beam alignment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828800"/>
            <a:ext cx="8488221" cy="151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>
                <a:solidFill>
                  <a:srgbClr val="0000CC"/>
                </a:solidFill>
              </a:rPr>
              <a:t>Receiver:</a:t>
            </a:r>
            <a:br>
              <a:rPr lang="en-US" altLang="en-US" sz="1400" b="1" dirty="0">
                <a:solidFill>
                  <a:srgbClr val="0000CC"/>
                </a:solidFill>
              </a:rPr>
            </a:br>
            <a:r>
              <a:rPr lang="en-US" altLang="en-US" sz="1400" b="1" dirty="0"/>
              <a:t>- </a:t>
            </a:r>
            <a:r>
              <a:rPr lang="en-US" altLang="en-US" sz="1400" i="1" dirty="0"/>
              <a:t>1 large telescope (91 cm diam.) for high-intensity Rayleigh (25-50 km)</a:t>
            </a:r>
            <a:br>
              <a:rPr lang="en-US" altLang="en-US" sz="1400" i="1" dirty="0"/>
            </a:br>
            <a:r>
              <a:rPr lang="en-US" altLang="en-US" sz="1400" i="1" dirty="0"/>
              <a:t>   and Raman channels (10-35 km)</a:t>
            </a:r>
            <a:br>
              <a:rPr lang="en-US" altLang="en-US" sz="1400" i="1" dirty="0"/>
            </a:br>
            <a:r>
              <a:rPr lang="en-US" altLang="en-US" sz="1400" i="1" dirty="0">
                <a:sym typeface="Wingdings" panose="05000000000000000000" pitchFamily="2" charset="2"/>
              </a:rPr>
              <a:t>- 2 small telescopes (10 cm diam.) for low-intensity Rayleigh channels (10-35 km)</a:t>
            </a:r>
            <a:br>
              <a:rPr lang="en-US" altLang="en-US" sz="1400" i="1" dirty="0"/>
            </a:br>
            <a:r>
              <a:rPr lang="en-US" altLang="en-US" sz="1400" i="1" dirty="0"/>
              <a:t>- Mechanical chopper, dichroic beam splitters and interference filters for spectral separation</a:t>
            </a:r>
            <a:br>
              <a:rPr lang="en-US" altLang="en-US" sz="1400" i="1" dirty="0"/>
            </a:br>
            <a:r>
              <a:rPr lang="en-US" altLang="en-US" sz="1400" i="1" dirty="0"/>
              <a:t>- Fast transient recorders for high sampling rate (e.g., 40 ns for 15 m sampling resolution)</a:t>
            </a:r>
          </a:p>
        </p:txBody>
      </p:sp>
    </p:spTree>
    <p:extLst>
      <p:ext uri="{BB962C8B-B14F-4D97-AF65-F5344CB8AC3E}">
        <p14:creationId xmlns:p14="http://schemas.microsoft.com/office/powerpoint/2010/main" val="2282801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65100" y="871538"/>
            <a:ext cx="3721100" cy="2862262"/>
            <a:chOff x="1625600" y="1208088"/>
            <a:chExt cx="4254500" cy="3224212"/>
          </a:xfrm>
        </p:grpSpPr>
        <p:pic>
          <p:nvPicPr>
            <p:cNvPr id="15365" name="Picture 5" descr="C:\www_lidarweb\satellite\SAGEII\sageII_fig2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25600" y="1208088"/>
              <a:ext cx="4254500" cy="266627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5" name="Rectangle 14"/>
            <p:cNvSpPr/>
            <p:nvPr/>
          </p:nvSpPr>
          <p:spPr>
            <a:xfrm>
              <a:off x="2785424" y="3908344"/>
              <a:ext cx="1869512" cy="52395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i="1" dirty="0"/>
                <a:t> SAGE-II O3</a:t>
              </a:r>
              <a:br>
                <a:rPr lang="en-US" sz="1400" b="1" i="1" dirty="0"/>
              </a:br>
              <a:r>
                <a:rPr lang="en-US" sz="1400" b="1" i="1" dirty="0"/>
                <a:t>Tsou et al., 1995</a:t>
              </a:r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76278" y="265698"/>
            <a:ext cx="59073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b="1" dirty="0"/>
              <a:t>JPL Lidar Group: 3 Decades of Satellite Validation</a:t>
            </a:r>
            <a:endParaRPr lang="en-US" b="1" i="1" dirty="0"/>
          </a:p>
        </p:txBody>
      </p: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533400" y="1143000"/>
            <a:ext cx="3657600" cy="3719513"/>
            <a:chOff x="152400" y="916464"/>
            <a:chExt cx="3530600" cy="3829822"/>
          </a:xfrm>
        </p:grpSpPr>
        <p:pic>
          <p:nvPicPr>
            <p:cNvPr id="33" name="Picture 4" descr="C:\www_lidarweb\satellite\UARS\uars_fig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" y="916464"/>
              <a:ext cx="3530600" cy="309916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34" name="Rectangle 33"/>
            <p:cNvSpPr/>
            <p:nvPr/>
          </p:nvSpPr>
          <p:spPr>
            <a:xfrm>
              <a:off x="1082554" y="3986206"/>
              <a:ext cx="1690213" cy="76008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i="1" dirty="0"/>
                <a:t> </a:t>
              </a:r>
              <a:r>
                <a:rPr lang="en-US" sz="1400" b="1" i="1" dirty="0" err="1">
                  <a:solidFill>
                    <a:srgbClr val="FF0000"/>
                  </a:solidFill>
                </a:rPr>
                <a:t>UARS</a:t>
              </a:r>
              <a:r>
                <a:rPr lang="en-US" sz="1400" b="1" i="1" dirty="0">
                  <a:solidFill>
                    <a:srgbClr val="FF0000"/>
                  </a:solidFill>
                </a:rPr>
                <a:t>-MLS O3</a:t>
              </a:r>
              <a:br>
                <a:rPr lang="en-US" sz="1400" b="1" i="1" dirty="0">
                  <a:solidFill>
                    <a:srgbClr val="FF0000"/>
                  </a:solidFill>
                </a:rPr>
              </a:br>
              <a:r>
                <a:rPr lang="en-US" sz="1400" b="1" i="1" dirty="0">
                  <a:solidFill>
                    <a:srgbClr val="FF0000"/>
                  </a:solidFill>
                </a:rPr>
                <a:t>Froidevaux et al.,</a:t>
              </a:r>
              <a:br>
                <a:rPr lang="en-US" sz="1400" b="1" i="1" dirty="0">
                  <a:solidFill>
                    <a:srgbClr val="FF0000"/>
                  </a:solidFill>
                </a:rPr>
              </a:br>
              <a:r>
                <a:rPr lang="en-US" sz="1400" b="1" i="1" dirty="0" err="1">
                  <a:solidFill>
                    <a:srgbClr val="FF0000"/>
                  </a:solidFill>
                </a:rPr>
                <a:t>JGR</a:t>
              </a:r>
              <a:r>
                <a:rPr lang="en-US" sz="1400" b="1" i="1" dirty="0">
                  <a:solidFill>
                    <a:srgbClr val="FF0000"/>
                  </a:solidFill>
                </a:rPr>
                <a:t>, 1996</a:t>
              </a: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1298575" y="914400"/>
            <a:ext cx="1863725" cy="4616450"/>
            <a:chOff x="1600200" y="914400"/>
            <a:chExt cx="1863090" cy="4615716"/>
          </a:xfrm>
        </p:grpSpPr>
        <p:sp>
          <p:nvSpPr>
            <p:cNvPr id="36" name="Rectangle 35"/>
            <p:cNvSpPr/>
            <p:nvPr/>
          </p:nvSpPr>
          <p:spPr>
            <a:xfrm>
              <a:off x="1838244" y="4792046"/>
              <a:ext cx="1387002" cy="738070"/>
            </a:xfrm>
            <a:prstGeom prst="rect">
              <a:avLst/>
            </a:prstGeom>
            <a:ln>
              <a:solidFill>
                <a:srgbClr val="00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i="1" dirty="0"/>
                <a:t> </a:t>
              </a:r>
              <a:r>
                <a:rPr lang="en-US" sz="1400" b="1" i="1" dirty="0" err="1">
                  <a:solidFill>
                    <a:srgbClr val="006600"/>
                  </a:solidFill>
                </a:rPr>
                <a:t>HRDI</a:t>
              </a:r>
              <a:r>
                <a:rPr lang="en-US" sz="1400" b="1" i="1" dirty="0">
                  <a:solidFill>
                    <a:srgbClr val="006600"/>
                  </a:solidFill>
                </a:rPr>
                <a:t> T</a:t>
              </a:r>
              <a:br>
                <a:rPr lang="en-US" sz="1400" b="1" i="1" dirty="0">
                  <a:solidFill>
                    <a:srgbClr val="006600"/>
                  </a:solidFill>
                </a:rPr>
              </a:br>
              <a:r>
                <a:rPr lang="en-US" sz="1400" b="1" i="1" dirty="0">
                  <a:solidFill>
                    <a:srgbClr val="006600"/>
                  </a:solidFill>
                </a:rPr>
                <a:t>Leblanc et al.</a:t>
              </a:r>
              <a:br>
                <a:rPr lang="en-US" sz="1400" b="1" i="1" dirty="0">
                  <a:solidFill>
                    <a:srgbClr val="006600"/>
                  </a:solidFill>
                </a:rPr>
              </a:br>
              <a:r>
                <a:rPr lang="en-US" sz="1400" b="1" i="1" dirty="0" err="1">
                  <a:solidFill>
                    <a:srgbClr val="006600"/>
                  </a:solidFill>
                </a:rPr>
                <a:t>JGR</a:t>
              </a:r>
              <a:r>
                <a:rPr lang="en-US" sz="1400" b="1" i="1" dirty="0">
                  <a:solidFill>
                    <a:srgbClr val="006600"/>
                  </a:solidFill>
                </a:rPr>
                <a:t>, 1999</a:t>
              </a:r>
            </a:p>
          </p:txBody>
        </p:sp>
        <p:pic>
          <p:nvPicPr>
            <p:cNvPr id="37" name="Picture 2" descr="C:\Thierry\ConfMeetings\2015-10-12 NDACC SC laJolla\JGR_Leblanc.1999a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00200" y="914400"/>
              <a:ext cx="1863090" cy="3863361"/>
            </a:xfrm>
            <a:prstGeom prst="rect">
              <a:avLst/>
            </a:prstGeom>
            <a:ln>
              <a:solidFill>
                <a:srgbClr val="00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1112838" y="1446213"/>
            <a:ext cx="4552950" cy="4110037"/>
            <a:chOff x="704849" y="914400"/>
            <a:chExt cx="6041377" cy="5137666"/>
          </a:xfrm>
        </p:grpSpPr>
        <p:sp>
          <p:nvSpPr>
            <p:cNvPr id="39" name="Rectangle 38"/>
            <p:cNvSpPr/>
            <p:nvPr/>
          </p:nvSpPr>
          <p:spPr>
            <a:xfrm>
              <a:off x="2904011" y="5129311"/>
              <a:ext cx="1731524" cy="922755"/>
            </a:xfrm>
            <a:prstGeom prst="rect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i="1" dirty="0" err="1">
                  <a:solidFill>
                    <a:srgbClr val="FF6600"/>
                  </a:solidFill>
                </a:rPr>
                <a:t>UARS</a:t>
              </a:r>
              <a:r>
                <a:rPr lang="en-US" sz="1400" b="1" i="1" dirty="0">
                  <a:solidFill>
                    <a:srgbClr val="FF6600"/>
                  </a:solidFill>
                </a:rPr>
                <a:t>-MLS T</a:t>
              </a:r>
            </a:p>
            <a:p>
              <a:pPr algn="ctr">
                <a:defRPr/>
              </a:pPr>
              <a:r>
                <a:rPr lang="en-US" sz="1400" b="1" i="1" dirty="0">
                  <a:solidFill>
                    <a:srgbClr val="FF6600"/>
                  </a:solidFill>
                </a:rPr>
                <a:t>Wu et al., </a:t>
              </a:r>
              <a:br>
                <a:rPr lang="en-US" sz="1400" b="1" i="1" dirty="0">
                  <a:solidFill>
                    <a:srgbClr val="FF6600"/>
                  </a:solidFill>
                </a:rPr>
              </a:br>
              <a:r>
                <a:rPr lang="en-US" sz="1400" b="1" i="1" dirty="0" err="1">
                  <a:solidFill>
                    <a:srgbClr val="FF6600"/>
                  </a:solidFill>
                </a:rPr>
                <a:t>JASTP</a:t>
              </a:r>
              <a:r>
                <a:rPr lang="en-US" sz="1400" b="1" i="1" dirty="0">
                  <a:solidFill>
                    <a:srgbClr val="FF6600"/>
                  </a:solidFill>
                </a:rPr>
                <a:t>, 2002</a:t>
              </a:r>
            </a:p>
          </p:txBody>
        </p:sp>
        <p:pic>
          <p:nvPicPr>
            <p:cNvPr id="40" name="Picture 2" descr="C:\Thierry\ConfMeetings\2015-10-12 NDACC SC laJolla\JASTP_Wu.2003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04849" y="914400"/>
              <a:ext cx="6041377" cy="4266506"/>
            </a:xfrm>
            <a:prstGeom prst="rect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1874838" y="2055813"/>
            <a:ext cx="5614987" cy="3973512"/>
            <a:chOff x="1447800" y="1247775"/>
            <a:chExt cx="5614409" cy="3974284"/>
          </a:xfrm>
        </p:grpSpPr>
        <p:pic>
          <p:nvPicPr>
            <p:cNvPr id="42" name="Picture 2" descr="C:\www_lidarweb\satellite\ENVISAT\schiamachy_fig1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47800" y="1247775"/>
              <a:ext cx="5614409" cy="3401086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43" name="Rectangle 42"/>
            <p:cNvSpPr/>
            <p:nvPr/>
          </p:nvSpPr>
          <p:spPr>
            <a:xfrm>
              <a:off x="3731977" y="4483729"/>
              <a:ext cx="1595274" cy="73833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i="1" dirty="0" err="1">
                  <a:solidFill>
                    <a:srgbClr val="0099CC"/>
                  </a:solidFill>
                </a:rPr>
                <a:t>SCIAMACHY</a:t>
              </a:r>
              <a:r>
                <a:rPr lang="en-US" sz="1400" b="1" i="1" dirty="0">
                  <a:solidFill>
                    <a:srgbClr val="0099CC"/>
                  </a:solidFill>
                </a:rPr>
                <a:t> O3</a:t>
              </a:r>
            </a:p>
            <a:p>
              <a:pPr algn="ctr">
                <a:defRPr/>
              </a:pPr>
              <a:r>
                <a:rPr lang="en-US" sz="1400" b="1" i="1" dirty="0">
                  <a:solidFill>
                    <a:srgbClr val="0099CC"/>
                  </a:solidFill>
                </a:rPr>
                <a:t>Von Savigny,</a:t>
              </a:r>
              <a:br>
                <a:rPr lang="en-US" sz="1400" b="1" i="1" dirty="0">
                  <a:solidFill>
                    <a:srgbClr val="0099CC"/>
                  </a:solidFill>
                </a:rPr>
              </a:br>
              <a:r>
                <a:rPr lang="en-US" sz="1400" b="1" i="1" dirty="0" err="1">
                  <a:solidFill>
                    <a:srgbClr val="0099CC"/>
                  </a:solidFill>
                </a:rPr>
                <a:t>ACP</a:t>
              </a:r>
              <a:r>
                <a:rPr lang="en-US" sz="1400" b="1" i="1" dirty="0">
                  <a:solidFill>
                    <a:srgbClr val="0099CC"/>
                  </a:solidFill>
                </a:rPr>
                <a:t>, 2005</a:t>
              </a: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2286000" y="2667000"/>
            <a:ext cx="6115050" cy="3478213"/>
            <a:chOff x="143481" y="1524000"/>
            <a:chExt cx="6629400" cy="3841764"/>
          </a:xfrm>
        </p:grpSpPr>
        <p:pic>
          <p:nvPicPr>
            <p:cNvPr id="45" name="Picture 12" descr="C:\www_lidarweb\satellite\ENVISAT\gomos_fig2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3481" y="1524000"/>
              <a:ext cx="6629400" cy="3263132"/>
            </a:xfrm>
            <a:prstGeom prst="rect">
              <a:avLst/>
            </a:prstGeom>
            <a:ln>
              <a:solidFill>
                <a:srgbClr val="FF339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46" name="Rectangle 45"/>
            <p:cNvSpPr/>
            <p:nvPr/>
          </p:nvSpPr>
          <p:spPr>
            <a:xfrm>
              <a:off x="2554642" y="4787132"/>
              <a:ext cx="1982624" cy="578632"/>
            </a:xfrm>
            <a:prstGeom prst="rect">
              <a:avLst/>
            </a:prstGeom>
            <a:ln>
              <a:solidFill>
                <a:srgbClr val="FF339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i="1" dirty="0"/>
                <a:t> </a:t>
              </a:r>
              <a:r>
                <a:rPr lang="en-US" sz="1400" b="1" i="1" dirty="0" err="1">
                  <a:solidFill>
                    <a:srgbClr val="FF3399"/>
                  </a:solidFill>
                </a:rPr>
                <a:t>GOMOS</a:t>
              </a:r>
              <a:r>
                <a:rPr lang="en-US" sz="1400" b="1" i="1" dirty="0">
                  <a:solidFill>
                    <a:srgbClr val="FF3399"/>
                  </a:solidFill>
                </a:rPr>
                <a:t> O3</a:t>
              </a:r>
              <a:br>
                <a:rPr lang="en-US" sz="1400" b="1" i="1" dirty="0">
                  <a:solidFill>
                    <a:srgbClr val="FF3399"/>
                  </a:solidFill>
                </a:rPr>
              </a:br>
              <a:r>
                <a:rPr lang="en-US" sz="1400" b="1" i="1" dirty="0">
                  <a:solidFill>
                    <a:srgbClr val="FF3399"/>
                  </a:solidFill>
                </a:rPr>
                <a:t>Meijer et al., 2006</a:t>
              </a: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4681538" y="1905000"/>
            <a:ext cx="2409825" cy="4724400"/>
            <a:chOff x="2895600" y="1219200"/>
            <a:chExt cx="2409825" cy="4724701"/>
          </a:xfrm>
        </p:grpSpPr>
        <p:pic>
          <p:nvPicPr>
            <p:cNvPr id="48" name="Picture 2" descr="aura_fig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95600" y="1219200"/>
              <a:ext cx="2409825" cy="4200793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49" name="Rectangle 48"/>
            <p:cNvSpPr/>
            <p:nvPr/>
          </p:nvSpPr>
          <p:spPr>
            <a:xfrm>
              <a:off x="3279775" y="5419993"/>
              <a:ext cx="1689100" cy="523908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i="1" dirty="0"/>
                <a:t> </a:t>
              </a:r>
              <a:r>
                <a:rPr lang="en-US" sz="1400" b="1" i="1" dirty="0">
                  <a:solidFill>
                    <a:srgbClr val="00B050"/>
                  </a:solidFill>
                </a:rPr>
                <a:t>Aura-MLS O3</a:t>
              </a:r>
              <a:br>
                <a:rPr lang="en-US" sz="1400" b="1" i="1" dirty="0">
                  <a:solidFill>
                    <a:srgbClr val="00B050"/>
                  </a:solidFill>
                </a:rPr>
              </a:br>
              <a:r>
                <a:rPr lang="en-US" sz="1400" b="1" i="1" dirty="0">
                  <a:solidFill>
                    <a:srgbClr val="00B050"/>
                  </a:solidFill>
                </a:rPr>
                <a:t>Jiang, </a:t>
              </a:r>
              <a:r>
                <a:rPr lang="en-US" sz="1400" b="1" i="1" dirty="0" err="1">
                  <a:solidFill>
                    <a:srgbClr val="00B050"/>
                  </a:solidFill>
                </a:rPr>
                <a:t>JGR</a:t>
              </a:r>
              <a:r>
                <a:rPr lang="en-US" sz="1400" b="1" i="1" dirty="0">
                  <a:solidFill>
                    <a:srgbClr val="00B050"/>
                  </a:solidFill>
                </a:rPr>
                <a:t>, 2007</a:t>
              </a:r>
            </a:p>
          </p:txBody>
        </p:sp>
      </p:grp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4208463" y="3227388"/>
            <a:ext cx="4281487" cy="3438525"/>
            <a:chOff x="1910258" y="2679700"/>
            <a:chExt cx="4876800" cy="3825687"/>
          </a:xfrm>
        </p:grpSpPr>
        <p:grpSp>
          <p:nvGrpSpPr>
            <p:cNvPr id="28690" name="Group 50"/>
            <p:cNvGrpSpPr>
              <a:grpSpLocks/>
            </p:cNvGrpSpPr>
            <p:nvPr/>
          </p:nvGrpSpPr>
          <p:grpSpPr bwMode="auto">
            <a:xfrm>
              <a:off x="1910258" y="2679700"/>
              <a:ext cx="4876800" cy="3505200"/>
              <a:chOff x="3657600" y="762000"/>
              <a:chExt cx="4876800" cy="3505200"/>
            </a:xfrm>
          </p:grpSpPr>
          <p:pic>
            <p:nvPicPr>
              <p:cNvPr id="53" name="Picture 9" descr="C:\www_lidarweb\satellite\GOME\gome_fig1.jpg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657600" y="762000"/>
                <a:ext cx="2374207" cy="3442412"/>
              </a:xfrm>
              <a:prstGeom prst="rect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pic>
            <p:nvPicPr>
              <p:cNvPr id="54" name="Picture 10" descr="C:\www_lidarweb\satellite\GOME\gome_fig2.jpg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5952245" y="762000"/>
                <a:ext cx="2582155" cy="3505997"/>
              </a:xfrm>
              <a:prstGeom prst="rect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</p:grpSp>
        <p:sp>
          <p:nvSpPr>
            <p:cNvPr id="52" name="Rectangle 51"/>
            <p:cNvSpPr/>
            <p:nvPr/>
          </p:nvSpPr>
          <p:spPr>
            <a:xfrm>
              <a:off x="3165171" y="5922526"/>
              <a:ext cx="2426647" cy="582861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i="1" dirty="0"/>
                <a:t> </a:t>
              </a:r>
              <a:r>
                <a:rPr lang="en-US" sz="1400" b="1" i="1" dirty="0" err="1">
                  <a:solidFill>
                    <a:srgbClr val="FFC000"/>
                  </a:solidFill>
                </a:rPr>
                <a:t>GOME</a:t>
              </a:r>
              <a:r>
                <a:rPr lang="en-US" sz="1400" b="1" i="1" dirty="0">
                  <a:solidFill>
                    <a:srgbClr val="FFC000"/>
                  </a:solidFill>
                </a:rPr>
                <a:t> O3</a:t>
              </a:r>
              <a:br>
                <a:rPr lang="en-US" sz="1400" b="1" i="1" dirty="0">
                  <a:solidFill>
                    <a:srgbClr val="FFC000"/>
                  </a:solidFill>
                </a:rPr>
              </a:br>
              <a:r>
                <a:rPr lang="en-US" sz="1400" b="1" i="1" dirty="0" err="1">
                  <a:solidFill>
                    <a:srgbClr val="FFC000"/>
                  </a:solidFill>
                </a:rPr>
                <a:t>Iapaolo</a:t>
              </a:r>
              <a:r>
                <a:rPr lang="en-US" sz="1400" b="1" i="1" dirty="0">
                  <a:solidFill>
                    <a:srgbClr val="FFC000"/>
                  </a:solidFill>
                </a:rPr>
                <a:t>, </a:t>
              </a:r>
              <a:r>
                <a:rPr lang="en-US" sz="1400" b="1" i="1" dirty="0" err="1">
                  <a:solidFill>
                    <a:srgbClr val="FFC000"/>
                  </a:solidFill>
                </a:rPr>
                <a:t>JQSRT</a:t>
              </a:r>
              <a:r>
                <a:rPr lang="en-US" sz="1400" b="1" i="1" dirty="0">
                  <a:solidFill>
                    <a:srgbClr val="FFC000"/>
                  </a:solidFill>
                </a:rPr>
                <a:t>, 2007</a:t>
              </a:r>
            </a:p>
          </p:txBody>
        </p:sp>
      </p:grpSp>
      <p:grpSp>
        <p:nvGrpSpPr>
          <p:cNvPr id="55" name="Group 54"/>
          <p:cNvGrpSpPr>
            <a:grpSpLocks/>
          </p:cNvGrpSpPr>
          <p:nvPr/>
        </p:nvGrpSpPr>
        <p:grpSpPr bwMode="auto">
          <a:xfrm>
            <a:off x="5576888" y="3360738"/>
            <a:ext cx="3263900" cy="3367087"/>
            <a:chOff x="850899" y="965200"/>
            <a:chExt cx="3263901" cy="3368020"/>
          </a:xfrm>
        </p:grpSpPr>
        <p:pic>
          <p:nvPicPr>
            <p:cNvPr id="56" name="Picture 2" descr="C:\www_lidarweb\satellite\ACE\ace_fig1.jp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50899" y="965200"/>
              <a:ext cx="3263901" cy="292022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57" name="Rectangle 56"/>
            <p:cNvSpPr/>
            <p:nvPr/>
          </p:nvSpPr>
          <p:spPr>
            <a:xfrm>
              <a:off x="1346199" y="3810788"/>
              <a:ext cx="2309813" cy="5224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i="1" dirty="0">
                  <a:solidFill>
                    <a:srgbClr val="0070C0"/>
                  </a:solidFill>
                </a:rPr>
                <a:t> ACE </a:t>
              </a:r>
              <a:r>
                <a:rPr lang="en-US" sz="1400" b="1" i="1" dirty="0" err="1">
                  <a:solidFill>
                    <a:srgbClr val="0070C0"/>
                  </a:solidFill>
                </a:rPr>
                <a:t>FTS</a:t>
              </a:r>
              <a:r>
                <a:rPr lang="en-US" sz="1400" b="1" i="1" dirty="0">
                  <a:solidFill>
                    <a:srgbClr val="0070C0"/>
                  </a:solidFill>
                </a:rPr>
                <a:t> O3</a:t>
              </a:r>
              <a:br>
                <a:rPr lang="en-US" sz="1400" b="1" i="1" dirty="0">
                  <a:solidFill>
                    <a:srgbClr val="0070C0"/>
                  </a:solidFill>
                </a:rPr>
              </a:br>
              <a:r>
                <a:rPr lang="en-US" sz="1400" b="1" i="1" dirty="0" err="1">
                  <a:solidFill>
                    <a:srgbClr val="0070C0"/>
                  </a:solidFill>
                </a:rPr>
                <a:t>Dupuy</a:t>
              </a:r>
              <a:r>
                <a:rPr lang="en-US" sz="1400" b="1" i="1" dirty="0">
                  <a:solidFill>
                    <a:srgbClr val="0070C0"/>
                  </a:solidFill>
                </a:rPr>
                <a:t> et al., </a:t>
              </a:r>
              <a:r>
                <a:rPr lang="en-US" sz="1400" b="1" i="1" dirty="0" err="1">
                  <a:solidFill>
                    <a:srgbClr val="0070C0"/>
                  </a:solidFill>
                </a:rPr>
                <a:t>ACP</a:t>
              </a:r>
              <a:r>
                <a:rPr lang="en-US" sz="1400" b="1" i="1" dirty="0">
                  <a:solidFill>
                    <a:srgbClr val="0070C0"/>
                  </a:solidFill>
                </a:rPr>
                <a:t>, 2008</a:t>
              </a:r>
            </a:p>
          </p:txBody>
        </p:sp>
      </p:grpSp>
      <p:grpSp>
        <p:nvGrpSpPr>
          <p:cNvPr id="61" name="Group 60"/>
          <p:cNvGrpSpPr>
            <a:grpSpLocks/>
          </p:cNvGrpSpPr>
          <p:nvPr/>
        </p:nvGrpSpPr>
        <p:grpSpPr bwMode="auto">
          <a:xfrm>
            <a:off x="4046538" y="3008313"/>
            <a:ext cx="4905375" cy="3689350"/>
            <a:chOff x="3373438" y="1416050"/>
            <a:chExt cx="4905375" cy="3689350"/>
          </a:xfrm>
        </p:grpSpPr>
        <p:pic>
          <p:nvPicPr>
            <p:cNvPr id="62" name="Picture 2" descr="C:\Thierry\ConfMeetings\2015-10-12 NDACC SC laJolla\AMT_Stiller.2012_2.jp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373438" y="1416050"/>
              <a:ext cx="4905375" cy="333375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63" name="Rectangle 62"/>
            <p:cNvSpPr/>
            <p:nvPr/>
          </p:nvSpPr>
          <p:spPr>
            <a:xfrm>
              <a:off x="5583238" y="4367212"/>
              <a:ext cx="1285875" cy="738188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i="1" dirty="0"/>
                <a:t> </a:t>
              </a:r>
              <a:r>
                <a:rPr lang="en-US" sz="1400" b="1" i="1" dirty="0" err="1">
                  <a:solidFill>
                    <a:srgbClr val="C00000"/>
                  </a:solidFill>
                </a:rPr>
                <a:t>MIPAS</a:t>
              </a:r>
              <a:r>
                <a:rPr lang="en-US" sz="1400" b="1" i="1" dirty="0">
                  <a:solidFill>
                    <a:srgbClr val="C00000"/>
                  </a:solidFill>
                </a:rPr>
                <a:t> H2O</a:t>
              </a:r>
            </a:p>
            <a:p>
              <a:pPr algn="ctr">
                <a:defRPr/>
              </a:pPr>
              <a:r>
                <a:rPr lang="en-US" sz="1400" b="1" i="1" dirty="0">
                  <a:solidFill>
                    <a:srgbClr val="C00000"/>
                  </a:solidFill>
                </a:rPr>
                <a:t>Stiller et al.,</a:t>
              </a:r>
              <a:br>
                <a:rPr lang="en-US" sz="1400" b="1" i="1" dirty="0">
                  <a:solidFill>
                    <a:srgbClr val="C00000"/>
                  </a:solidFill>
                </a:rPr>
              </a:br>
              <a:r>
                <a:rPr lang="en-US" sz="1400" b="1" i="1" dirty="0">
                  <a:solidFill>
                    <a:srgbClr val="C00000"/>
                  </a:solidFill>
                </a:rPr>
                <a:t>AMT, 2012</a:t>
              </a:r>
            </a:p>
          </p:txBody>
        </p:sp>
      </p:grp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298450" y="5718175"/>
            <a:ext cx="3054350" cy="6096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defTabSz="457200"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defTabSz="45720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defTabSz="4572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defTabSz="4572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defTabSz="4572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1400" b="1" i="1"/>
              <a:t>Validation of 30+ products</a:t>
            </a:r>
            <a:br>
              <a:rPr lang="en-US" altLang="en-US" sz="1400" b="1" i="1"/>
            </a:br>
            <a:r>
              <a:rPr lang="en-US" altLang="en-US" sz="1400" b="1" i="1"/>
              <a:t>measured onboard satellites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69414" y="90343"/>
            <a:ext cx="5360763" cy="67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algn="ctr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algn="ctr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algn="ctr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algn="ctr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Stratospheric Ozone</a:t>
            </a:r>
            <a:b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Lidar-satellite-sonde comparison (MLO)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79A4C9-8AD5-46C2-952D-A63FDE490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12" y="990601"/>
            <a:ext cx="6478301" cy="525780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050" y="1905000"/>
            <a:ext cx="2241319" cy="115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>
                <a:sym typeface="Wingdings" panose="05000000000000000000" pitchFamily="2" charset="2"/>
              </a:rPr>
              <a:t>SAGEIII/ISS v52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within 0-5% of lidar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20—45 km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>
                <a:sym typeface="Wingdings" panose="05000000000000000000" pitchFamily="2" charset="2"/>
              </a:rPr>
              <a:t>High bias below 20 km</a:t>
            </a:r>
            <a:endParaRPr lang="en-US" altLang="en-US" sz="1400" i="1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B4BFAF3E-06C2-4B31-A421-F82D04EFB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3429000"/>
            <a:ext cx="1988045" cy="78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>
                <a:sym typeface="Wingdings" panose="05000000000000000000" pitchFamily="2" charset="2"/>
              </a:rPr>
              <a:t>MLS v4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within 0-5% of lidar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13—50 km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5D82E05-9C6C-450A-94CB-3A8691B05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55" y="4628896"/>
            <a:ext cx="1988045" cy="78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>
                <a:sym typeface="Wingdings" panose="05000000000000000000" pitchFamily="2" charset="2"/>
              </a:rPr>
              <a:t>O3sonde (Hilo)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within 0-5% of lidar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15—33 km</a:t>
            </a:r>
          </a:p>
        </p:txBody>
      </p:sp>
    </p:spTree>
    <p:extLst>
      <p:ext uri="{BB962C8B-B14F-4D97-AF65-F5344CB8AC3E}">
        <p14:creationId xmlns:p14="http://schemas.microsoft.com/office/powerpoint/2010/main" val="369419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87047" y="90343"/>
            <a:ext cx="5325497" cy="67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algn="ctr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algn="ctr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algn="ctr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algn="ctr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Stratospheric Ozone</a:t>
            </a:r>
            <a:b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Lidar-satellite-sonde comparison (TMF)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D614723-D7F5-4249-8166-889FD7F06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05000"/>
            <a:ext cx="1988045" cy="78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>
                <a:sym typeface="Wingdings" panose="05000000000000000000" pitchFamily="2" charset="2"/>
              </a:rPr>
              <a:t>SAGEIII/ISS v52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within 0-5% of lidar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15—48 km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559EC3-0F7E-4863-8B7E-76454150A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" y="3429000"/>
            <a:ext cx="1988045" cy="139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>
                <a:sym typeface="Wingdings" panose="05000000000000000000" pitchFamily="2" charset="2"/>
              </a:rPr>
              <a:t>MLS v4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within 0-5% of lidar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18—49 km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>
                <a:sym typeface="Wingdings" panose="05000000000000000000" pitchFamily="2" charset="2"/>
              </a:rPr>
              <a:t>Low bias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14-18 km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162A2-2440-4080-9B44-E2A18EA5C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21080"/>
            <a:ext cx="653877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929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Thierry\Proposals\2016_ROSES\QBO_MLO_O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534399" cy="37844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35354" y="227291"/>
            <a:ext cx="66447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algn="ctr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algn="ctr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algn="ctr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algn="ctr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Long-term Variability of Ozone Monitoring at MLO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86000" y="1031736"/>
            <a:ext cx="3974165" cy="30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>
                <a:solidFill>
                  <a:srgbClr val="0000CC"/>
                </a:solidFill>
              </a:rPr>
              <a:t>The Quasi-Biennial Oscillation (QBO):</a:t>
            </a:r>
            <a:endParaRPr lang="en-US" altLang="en-US" sz="1400" i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90800" y="5715000"/>
            <a:ext cx="4679486" cy="54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>
                <a:solidFill>
                  <a:srgbClr val="0000CC"/>
                </a:solidFill>
              </a:rPr>
              <a:t>At MLO, ozone positive anomalies typically</a:t>
            </a:r>
            <a:br>
              <a:rPr lang="en-US" altLang="en-US" sz="1400" b="1" dirty="0">
                <a:solidFill>
                  <a:srgbClr val="0000CC"/>
                </a:solidFill>
              </a:rPr>
            </a:br>
            <a:r>
              <a:rPr lang="en-US" altLang="en-US" sz="1400" b="1" dirty="0">
                <a:solidFill>
                  <a:srgbClr val="0000CC"/>
                </a:solidFill>
              </a:rPr>
              <a:t>correlate with the Easterly phase of the QBO</a:t>
            </a:r>
            <a:endParaRPr lang="en-US" altLang="en-US" sz="1400" i="1" dirty="0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76200" y="5840627"/>
            <a:ext cx="2058577" cy="54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>
                <a:solidFill>
                  <a:srgbClr val="006600"/>
                </a:solidFill>
                <a:sym typeface="Wingdings" pitchFamily="2" charset="2"/>
              </a:rPr>
              <a:t>(Adapted from</a:t>
            </a:r>
            <a:br>
              <a:rPr lang="en-US" altLang="en-US" sz="1400" i="1" dirty="0">
                <a:solidFill>
                  <a:srgbClr val="006600"/>
                </a:solidFill>
                <a:sym typeface="Wingdings" pitchFamily="2" charset="2"/>
              </a:rPr>
            </a:br>
            <a:r>
              <a:rPr lang="en-US" altLang="en-US" sz="1400" i="1" dirty="0">
                <a:solidFill>
                  <a:srgbClr val="006600"/>
                </a:solidFill>
                <a:sym typeface="Wingdings" pitchFamily="2" charset="2"/>
              </a:rPr>
              <a:t>Leblanc et al., 2001)</a:t>
            </a:r>
            <a:endParaRPr lang="en-US" altLang="en-US" sz="1400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7532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89294" y="227291"/>
            <a:ext cx="71368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algn="ctr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algn="ctr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algn="ctr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algn="ctr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Long-term Variability of Ozone Monitoring at MLO (2)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00400" y="1052604"/>
            <a:ext cx="2044149" cy="30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>
                <a:solidFill>
                  <a:srgbClr val="0000CC"/>
                </a:solidFill>
              </a:rPr>
              <a:t>Hints of trends?….</a:t>
            </a:r>
            <a:endParaRPr lang="en-US" altLang="en-US" sz="14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095B89-E14F-4833-A1B2-17FDBFCFE5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28774"/>
            <a:ext cx="7765441" cy="4238621"/>
          </a:xfrm>
          <a:prstGeom prst="rect">
            <a:avLst/>
          </a:prstGeom>
        </p:spPr>
      </p:pic>
      <p:sp>
        <p:nvSpPr>
          <p:cNvPr id="10" name="Line 16">
            <a:extLst>
              <a:ext uri="{FF2B5EF4-FFF2-40B4-BE49-F238E27FC236}">
                <a16:creationId xmlns:a16="http://schemas.microsoft.com/office/drawing/2014/main" id="{F1790056-4DA8-420D-ACA2-93E2D7C630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7200" y="4343400"/>
            <a:ext cx="685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6">
            <a:extLst>
              <a:ext uri="{FF2B5EF4-FFF2-40B4-BE49-F238E27FC236}">
                <a16:creationId xmlns:a16="http://schemas.microsoft.com/office/drawing/2014/main" id="{63B5C119-79FE-4EB8-875A-2A801908D5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0984" y="2108062"/>
            <a:ext cx="155816" cy="2286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12" name="Line 16">
            <a:extLst>
              <a:ext uri="{FF2B5EF4-FFF2-40B4-BE49-F238E27FC236}">
                <a16:creationId xmlns:a16="http://schemas.microsoft.com/office/drawing/2014/main" id="{E5A98386-81DE-46A0-B530-BA4BBB73A4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53400" y="2438400"/>
            <a:ext cx="533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6">
            <a:extLst>
              <a:ext uri="{FF2B5EF4-FFF2-40B4-BE49-F238E27FC236}">
                <a16:creationId xmlns:a16="http://schemas.microsoft.com/office/drawing/2014/main" id="{59AE2732-2669-4DA2-A320-B086F44876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75542" y="4000504"/>
            <a:ext cx="266700" cy="24115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69840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3339307" y="271255"/>
            <a:ext cx="19367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b="1" dirty="0"/>
              <a:t>Where is TMF?</a:t>
            </a:r>
            <a:endParaRPr lang="en-US" b="1" i="1" dirty="0"/>
          </a:p>
        </p:txBody>
      </p:sp>
      <p:pic>
        <p:nvPicPr>
          <p:cNvPr id="4105" name="Picture 9" descr="C:\Thierry\My_Files\My_Docs\southwest-us-map2_cropp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07" y="1331889"/>
            <a:ext cx="7433392" cy="52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4594225" y="49530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191000" y="50292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048000" y="5124091"/>
            <a:ext cx="1066800" cy="5060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4724400" y="4263605"/>
            <a:ext cx="625475" cy="6858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2514600" y="5460898"/>
            <a:ext cx="5806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JPL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5349875" y="3964374"/>
            <a:ext cx="6511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TMF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5526741" y="4352935"/>
            <a:ext cx="3066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457200" eaLnBrk="1" hangingPunct="1">
              <a:spcAft>
                <a:spcPts val="0"/>
              </a:spcAft>
              <a:defRPr/>
            </a:pPr>
            <a:r>
              <a:rPr lang="en-US" sz="1400" dirty="0">
                <a:solidFill>
                  <a:srgbClr val="FF0000"/>
                </a:solidFill>
              </a:rPr>
              <a:t>In the San Gabriel Mountains</a:t>
            </a:r>
            <a:br>
              <a:rPr lang="en-US" sz="1400" dirty="0">
                <a:solidFill>
                  <a:srgbClr val="FF0000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Elevation: 2285 m (7300 Ft)</a:t>
            </a:r>
            <a:br>
              <a:rPr lang="en-US" sz="1400" dirty="0">
                <a:solidFill>
                  <a:srgbClr val="FF0000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2-hour drive from JPL Pasadena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02133" y="88792"/>
            <a:ext cx="71112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algn="ctr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algn="ctr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algn="ctr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algn="ctr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MLO lidar contribution to</a:t>
            </a:r>
          </a:p>
          <a:p>
            <a:pPr eaLnBrk="1" hangingPunct="1"/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WMO Ozone Assessments and SPARC LOTUS/LOTUS2</a:t>
            </a: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4887028" y="5706472"/>
            <a:ext cx="3998210" cy="30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>
                <a:solidFill>
                  <a:srgbClr val="006600"/>
                </a:solidFill>
                <a:sym typeface="Wingdings" pitchFamily="2" charset="2"/>
              </a:rPr>
              <a:t>(Godin-Beekman et al., submitted, 2022)</a:t>
            </a:r>
            <a:endParaRPr lang="en-US" altLang="en-US" sz="1400" i="1" dirty="0">
              <a:solidFill>
                <a:srgbClr val="006600"/>
              </a:solidFill>
            </a:endParaRPr>
          </a:p>
        </p:txBody>
      </p:sp>
      <p:pic>
        <p:nvPicPr>
          <p:cNvPr id="8" name="Image 9">
            <a:extLst>
              <a:ext uri="{FF2B5EF4-FFF2-40B4-BE49-F238E27FC236}">
                <a16:creationId xmlns:a16="http://schemas.microsoft.com/office/drawing/2014/main" id="{7A6CB926-4714-4D86-95DE-9D0A2B04D05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371600"/>
            <a:ext cx="4560888" cy="4191000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924AC53-B5DD-444B-BA61-8258DD1770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611168"/>
              </p:ext>
            </p:extLst>
          </p:nvPr>
        </p:nvGraphicFramePr>
        <p:xfrm>
          <a:off x="170533" y="890828"/>
          <a:ext cx="3651867" cy="5574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65" name="Acrobat Document" r:id="rId5" imgW="7095897" imgH="10829754" progId="Acrobat.Document.DC">
                  <p:embed/>
                </p:oleObj>
              </mc:Choice>
              <mc:Fallback>
                <p:oleObj name="Acrobat Document" r:id="rId5" imgW="7095897" imgH="10829754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924AC53-B5DD-444B-BA61-8258DD1770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0533" y="890828"/>
                        <a:ext cx="3651867" cy="5574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16">
            <a:extLst>
              <a:ext uri="{FF2B5EF4-FFF2-40B4-BE49-F238E27FC236}">
                <a16:creationId xmlns:a16="http://schemas.microsoft.com/office/drawing/2014/main" id="{7B5C7049-7A4A-48CD-8AD1-F41F512D138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95044" y="2590800"/>
            <a:ext cx="967456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6">
            <a:extLst>
              <a:ext uri="{FF2B5EF4-FFF2-40B4-BE49-F238E27FC236}">
                <a16:creationId xmlns:a16="http://schemas.microsoft.com/office/drawing/2014/main" id="{36CF063B-77C5-4A62-A836-6A5E493190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56944" y="4876798"/>
            <a:ext cx="967456" cy="152401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E253BC-E340-4AB6-BC2C-8B769B72DB66}"/>
              </a:ext>
            </a:extLst>
          </p:cNvPr>
          <p:cNvSpPr/>
          <p:nvPr/>
        </p:nvSpPr>
        <p:spPr bwMode="auto">
          <a:xfrm>
            <a:off x="6477000" y="2667000"/>
            <a:ext cx="1024620" cy="685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000000"/>
                </a:solidFill>
              </a:ln>
              <a:noFill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B974DC-F251-4C6C-B1D4-58505D70D8B9}"/>
              </a:ext>
            </a:extLst>
          </p:cNvPr>
          <p:cNvSpPr/>
          <p:nvPr/>
        </p:nvSpPr>
        <p:spPr bwMode="auto">
          <a:xfrm>
            <a:off x="5562600" y="4419600"/>
            <a:ext cx="825800" cy="58602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000000"/>
                </a:solidFill>
              </a:ln>
              <a:noFill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23E968-5C8D-40D0-A905-733ADDC6CF36}"/>
              </a:ext>
            </a:extLst>
          </p:cNvPr>
          <p:cNvSpPr/>
          <p:nvPr/>
        </p:nvSpPr>
        <p:spPr bwMode="auto">
          <a:xfrm>
            <a:off x="6629400" y="1739624"/>
            <a:ext cx="762000" cy="17835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000000"/>
                </a:solidFill>
              </a:ln>
              <a:noFill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EF00278-5E9C-41A4-82B2-5E65E30BCCC7}"/>
              </a:ext>
            </a:extLst>
          </p:cNvPr>
          <p:cNvSpPr/>
          <p:nvPr/>
        </p:nvSpPr>
        <p:spPr bwMode="auto">
          <a:xfrm>
            <a:off x="2438400" y="1219200"/>
            <a:ext cx="990600" cy="2415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000000"/>
                </a:solidFill>
              </a:ln>
              <a:noFill/>
            </a:endParaRP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14414B72-CADF-420F-BEBB-6694E53CC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402" y="6337577"/>
            <a:ext cx="3485249" cy="30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>
                <a:solidFill>
                  <a:srgbClr val="006600"/>
                </a:solidFill>
                <a:sym typeface="Wingdings" pitchFamily="2" charset="2"/>
              </a:rPr>
              <a:t>(Steinbrecht, Person. Comm., 2022)</a:t>
            </a:r>
            <a:endParaRPr lang="en-US" altLang="en-US" sz="1400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69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Thierry\Papers\2006_GRL_MLSFilament\Accepted\Figure0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240" y="658813"/>
            <a:ext cx="4248150" cy="353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Thierry\Proposals\2016_ROSES\Figure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715" y="4265613"/>
            <a:ext cx="4286885" cy="1933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45999" y="227291"/>
            <a:ext cx="3823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algn="ctr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algn="ctr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algn="ctr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algn="ctr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Lidar vs. Model and Satellite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1450" y="1009396"/>
            <a:ext cx="4116833" cy="2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>
                <a:solidFill>
                  <a:srgbClr val="0000CC"/>
                </a:solidFill>
              </a:rPr>
              <a:t>Springtime polar ozone transported</a:t>
            </a:r>
            <a:br>
              <a:rPr lang="en-US" altLang="en-US" sz="1400" b="1" dirty="0">
                <a:solidFill>
                  <a:srgbClr val="0000CC"/>
                </a:solidFill>
              </a:rPr>
            </a:br>
            <a:r>
              <a:rPr lang="en-US" altLang="en-US" sz="1400" b="1" dirty="0">
                <a:solidFill>
                  <a:srgbClr val="0000CC"/>
                </a:solidFill>
              </a:rPr>
              <a:t>to the tropics (March 2005):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endParaRPr lang="en-US" altLang="en-US" sz="1400" i="1" dirty="0">
              <a:sym typeface="Wingdings" panose="05000000000000000000" pitchFamily="2" charset="2"/>
            </a:endParaRP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>
                <a:sym typeface="Wingdings" panose="05000000000000000000" pitchFamily="2" charset="2"/>
              </a:rPr>
              <a:t>Ozone modeled by MIMOSA CTM at 435 K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(approx. 18 km)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>
                <a:sym typeface="Wingdings" panose="05000000000000000000" pitchFamily="2" charset="2"/>
              </a:rPr>
              <a:t>Aura-MLS ozone superimposed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(small colored squares)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1828800" y="6045524"/>
            <a:ext cx="2140330" cy="30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>
                <a:solidFill>
                  <a:srgbClr val="006600"/>
                </a:solidFill>
                <a:sym typeface="Wingdings" pitchFamily="2" charset="2"/>
              </a:rPr>
              <a:t>(Leblanc et al., 2006)</a:t>
            </a:r>
            <a:endParaRPr lang="en-US" altLang="en-US" sz="1400" i="1" dirty="0">
              <a:solidFill>
                <a:srgbClr val="006600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4D34AA0-C2C5-46D8-870F-2BDD9A0A9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" y="4648200"/>
            <a:ext cx="3983783" cy="78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/>
              <a:t>High ozone (&gt;1.5 ppmv) simultaneously</a:t>
            </a:r>
            <a:br>
              <a:rPr lang="en-US" altLang="en-US" sz="1400" i="1" dirty="0"/>
            </a:br>
            <a:r>
              <a:rPr lang="en-US" altLang="en-US" sz="1400" i="1" dirty="0"/>
              <a:t>observed by MLO lidar (star), MLS and</a:t>
            </a:r>
            <a:br>
              <a:rPr lang="en-US" altLang="en-US" sz="1400" i="1" dirty="0"/>
            </a:br>
            <a:r>
              <a:rPr lang="en-US" altLang="en-US" sz="1400" i="1" dirty="0"/>
              <a:t>MIMOSA</a:t>
            </a:r>
          </a:p>
        </p:txBody>
      </p:sp>
    </p:spTree>
    <p:extLst>
      <p:ext uri="{BB962C8B-B14F-4D97-AF65-F5344CB8AC3E}">
        <p14:creationId xmlns:p14="http://schemas.microsoft.com/office/powerpoint/2010/main" val="139857754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685800" y="1033463"/>
            <a:ext cx="1840568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 dirty="0">
                <a:solidFill>
                  <a:schemeClr val="tx1">
                    <a:lumMod val="75000"/>
                  </a:schemeClr>
                </a:solidFill>
              </a:rPr>
              <a:t>What species?</a:t>
            </a:r>
            <a:endParaRPr lang="en-US" altLang="en-US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1741268" y="240909"/>
            <a:ext cx="5440913" cy="3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/>
              <a:t>JPL-TMF Lidar Capabilities: Temperature</a:t>
            </a: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406672" y="1434854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406672" y="2004445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406672" y="2574036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rgbClr val="FF0000"/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406672" y="3143627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rgbClr val="FF0000"/>
              </a:solidFill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406672" y="3713218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739520" y="1444281"/>
            <a:ext cx="771878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1- Ozone DIAL (stratosphere):    12-50 km	Prec. 0-20%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4%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713853" y="2035512"/>
            <a:ext cx="771878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2- Ozone DIAL (troposphere):       0-20 km	Prec. 0-20%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4%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685800" y="2601608"/>
            <a:ext cx="7917552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/>
              <a:t>3- Temperature Rayleigh:           20-90 km	Prec. 0-10 K	</a:t>
            </a:r>
            <a:r>
              <a:rPr lang="en-US" altLang="en-US" i="1" dirty="0" err="1"/>
              <a:t>Accur</a:t>
            </a:r>
            <a:r>
              <a:rPr lang="en-US" altLang="en-US" i="1" dirty="0"/>
              <a:t>. 0.5 K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730697" y="3167704"/>
            <a:ext cx="7917552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/>
              <a:t>4- Temperature </a:t>
            </a:r>
            <a:r>
              <a:rPr lang="en-US" altLang="en-US" i="1" dirty="0" err="1"/>
              <a:t>vib</a:t>
            </a:r>
            <a:r>
              <a:rPr lang="en-US" altLang="en-US" i="1" dirty="0"/>
              <a:t>.-Raman:        8-40 km	Prec. 0-10 K	</a:t>
            </a:r>
            <a:r>
              <a:rPr lang="en-US" altLang="en-US" i="1" dirty="0" err="1"/>
              <a:t>Accur</a:t>
            </a:r>
            <a:r>
              <a:rPr lang="en-US" altLang="en-US" i="1" dirty="0"/>
              <a:t>. 0.5 K</a:t>
            </a: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753541" y="3733800"/>
            <a:ext cx="771878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5- Water vapor 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vib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.-Raman:         0-20 km	Prec. 0-20%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6%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769645" y="4310159"/>
            <a:ext cx="807144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6- Clouds and aerosols:               0-50 km	Prec. 1-20%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1-10%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614616" y="5334000"/>
            <a:ext cx="8148384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 dirty="0">
                <a:solidFill>
                  <a:schemeClr val="tx1">
                    <a:lumMod val="75000"/>
                  </a:schemeClr>
                </a:solidFill>
              </a:rPr>
              <a:t>Precision degrades with altitude and improves with integration time </a:t>
            </a:r>
            <a:endParaRPr lang="en-US" altLang="en-US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21842" y="5809024"/>
            <a:ext cx="6218369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 dirty="0">
                <a:solidFill>
                  <a:schemeClr val="tx1">
                    <a:lumMod val="75000"/>
                  </a:schemeClr>
                </a:solidFill>
              </a:rPr>
              <a:t>Accuracy depends on altitude and species measured</a:t>
            </a:r>
            <a:endParaRPr lang="en-US" altLang="en-US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0B376FFE-266D-4121-83B1-7A0B334BE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275597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8461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Thierry\Proposals\2016_ROSES\MLO_Temp_exampl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7086600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338830" y="88792"/>
            <a:ext cx="46378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algn="ctr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algn="ctr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algn="ctr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algn="ctr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Two Examples of Rayleigh/Raman</a:t>
            </a:r>
            <a:b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Temperature Profiles (MLO)</a:t>
            </a:r>
          </a:p>
        </p:txBody>
      </p:sp>
      <p:cxnSp>
        <p:nvCxnSpPr>
          <p:cNvPr id="4" name="Straight Arrow Connector 3"/>
          <p:cNvCxnSpPr>
            <a:cxnSpLocks noChangeShapeType="1"/>
          </p:cNvCxnSpPr>
          <p:nvPr/>
        </p:nvCxnSpPr>
        <p:spPr bwMode="auto">
          <a:xfrm>
            <a:off x="2133600" y="1905000"/>
            <a:ext cx="609600" cy="22920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Oval 4"/>
          <p:cNvSpPr/>
          <p:nvPr/>
        </p:nvSpPr>
        <p:spPr bwMode="auto">
          <a:xfrm>
            <a:off x="3810000" y="4419600"/>
            <a:ext cx="682625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000000"/>
                </a:solidFill>
              </a:ln>
              <a:noFill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18087" y="1676400"/>
            <a:ext cx="2122697" cy="172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>
                <a:solidFill>
                  <a:srgbClr val="0000CC"/>
                </a:solidFill>
              </a:rPr>
              <a:t>Larger uncertainty</a:t>
            </a:r>
            <a:br>
              <a:rPr lang="en-US" altLang="en-US" sz="1400" b="1" dirty="0">
                <a:solidFill>
                  <a:srgbClr val="0000CC"/>
                </a:solidFill>
              </a:rPr>
            </a:br>
            <a:r>
              <a:rPr lang="en-US" altLang="en-US" sz="1400" b="1" dirty="0">
                <a:solidFill>
                  <a:srgbClr val="0000CC"/>
                </a:solidFill>
              </a:rPr>
              <a:t>at the top, due to:</a:t>
            </a:r>
            <a:br>
              <a:rPr lang="en-US" altLang="en-US" sz="1400" b="1" dirty="0">
                <a:solidFill>
                  <a:srgbClr val="0000CC"/>
                </a:solidFill>
              </a:rPr>
            </a:br>
            <a:r>
              <a:rPr lang="en-US" altLang="en-US" sz="1400" i="1" dirty="0"/>
              <a:t>1) Lower precision</a:t>
            </a:r>
            <a:br>
              <a:rPr lang="en-US" altLang="en-US" sz="1400" i="1" dirty="0"/>
            </a:br>
            <a:r>
              <a:rPr lang="en-US" altLang="en-US" sz="1400" i="1" dirty="0"/>
              <a:t>    (</a:t>
            </a:r>
            <a:r>
              <a:rPr lang="en-US" altLang="en-US" sz="1400" i="1" dirty="0" err="1"/>
              <a:t>STNR</a:t>
            </a:r>
            <a:r>
              <a:rPr lang="en-US" altLang="en-US" sz="1400" i="1" dirty="0"/>
              <a:t>) </a:t>
            </a:r>
            <a:br>
              <a:rPr lang="en-US" altLang="en-US" sz="1400" i="1" dirty="0"/>
            </a:br>
            <a:r>
              <a:rPr lang="en-US" altLang="en-US" sz="1400" i="1" dirty="0"/>
              <a:t>2) Large uncertainty</a:t>
            </a:r>
            <a:br>
              <a:rPr lang="en-US" altLang="en-US" sz="1400" i="1" dirty="0"/>
            </a:br>
            <a:r>
              <a:rPr lang="en-US" altLang="en-US" sz="1400" i="1" dirty="0"/>
              <a:t>    on a priori “tie-on”</a:t>
            </a:r>
            <a:br>
              <a:rPr lang="en-US" altLang="en-US" sz="1400" i="1" dirty="0"/>
            </a:br>
            <a:r>
              <a:rPr lang="en-US" altLang="en-US" sz="1400" i="1" dirty="0"/>
              <a:t>    temperature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50855" y="4419600"/>
            <a:ext cx="1935145" cy="198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>
                <a:solidFill>
                  <a:srgbClr val="0000CC"/>
                </a:solidFill>
              </a:rPr>
              <a:t>Impact of</a:t>
            </a:r>
            <a:br>
              <a:rPr lang="en-US" altLang="en-US" sz="1400" b="1" dirty="0">
                <a:solidFill>
                  <a:srgbClr val="0000CC"/>
                </a:solidFill>
              </a:rPr>
            </a:br>
            <a:r>
              <a:rPr lang="en-US" altLang="en-US" sz="1400" b="1" dirty="0">
                <a:solidFill>
                  <a:srgbClr val="0000CC"/>
                </a:solidFill>
              </a:rPr>
              <a:t>aerosols:</a:t>
            </a:r>
            <a:br>
              <a:rPr lang="en-US" altLang="en-US" sz="1400" b="1" dirty="0">
                <a:solidFill>
                  <a:srgbClr val="0000CC"/>
                </a:solidFill>
              </a:rPr>
            </a:br>
            <a:r>
              <a:rPr lang="en-US" altLang="en-US" sz="1400" i="1" dirty="0"/>
              <a:t>- Rayleigh channel</a:t>
            </a:r>
            <a:br>
              <a:rPr lang="en-US" altLang="en-US" sz="1400" i="1" dirty="0"/>
            </a:br>
            <a:r>
              <a:rPr lang="en-US" altLang="en-US" sz="1400" i="1" dirty="0"/>
              <a:t>  yields too cold</a:t>
            </a:r>
            <a:br>
              <a:rPr lang="en-US" altLang="en-US" sz="1400" i="1" dirty="0"/>
            </a:br>
            <a:r>
              <a:rPr lang="en-US" altLang="en-US" sz="1400" i="1" dirty="0"/>
              <a:t>  temperatures </a:t>
            </a:r>
            <a:br>
              <a:rPr lang="en-US" altLang="en-US" sz="1400" i="1" dirty="0"/>
            </a:br>
            <a:r>
              <a:rPr lang="en-US" altLang="en-US" sz="1400" i="1" dirty="0">
                <a:sym typeface="Wingdings" panose="05000000000000000000" pitchFamily="2" charset="2"/>
              </a:rPr>
              <a:t> M</a:t>
            </a:r>
            <a:r>
              <a:rPr lang="en-US" altLang="en-US" sz="1400" i="1" dirty="0"/>
              <a:t>ust use Raman</a:t>
            </a:r>
            <a:br>
              <a:rPr lang="en-US" altLang="en-US" sz="1400" i="1" dirty="0"/>
            </a:br>
            <a:r>
              <a:rPr lang="en-US" altLang="en-US" sz="1400" i="1" dirty="0"/>
              <a:t>    channel below</a:t>
            </a:r>
            <a:br>
              <a:rPr lang="en-US" altLang="en-US" sz="1400" i="1" dirty="0"/>
            </a:br>
            <a:r>
              <a:rPr lang="en-US" altLang="en-US" sz="1400" i="1" dirty="0"/>
              <a:t>    30 km</a:t>
            </a: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1676400" y="4686300"/>
            <a:ext cx="21336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23424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451116" y="90343"/>
            <a:ext cx="4397358" cy="67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algn="ctr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algn="ctr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algn="ctr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algn="ctr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Temperature</a:t>
            </a:r>
            <a:b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Validation example (Mauna Loa)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3CCCE-FBC0-4372-AAE6-9F59AD209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066800"/>
            <a:ext cx="6003812" cy="5111354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098" y="762000"/>
            <a:ext cx="3300904" cy="177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>
                <a:solidFill>
                  <a:srgbClr val="0000CC"/>
                </a:solidFill>
              </a:rPr>
              <a:t>Main take-home messages: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>
                <a:sym typeface="Wingdings" panose="05000000000000000000" pitchFamily="2" charset="2"/>
              </a:rPr>
              <a:t>- </a:t>
            </a:r>
            <a:r>
              <a:rPr lang="en-US" altLang="en-US" sz="1400" i="1" dirty="0">
                <a:solidFill>
                  <a:srgbClr val="6600CC"/>
                </a:solidFill>
                <a:sym typeface="Wingdings" panose="05000000000000000000" pitchFamily="2" charset="2"/>
              </a:rPr>
              <a:t>MLS (purple) </a:t>
            </a:r>
            <a:r>
              <a:rPr lang="en-US" altLang="en-US" sz="1400" i="1" dirty="0">
                <a:sym typeface="Wingdings" panose="05000000000000000000" pitchFamily="2" charset="2"/>
              </a:rPr>
              <a:t>shows 3-6 K cold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  bias in mesosphere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  Possibly a tidal bias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>
                <a:sym typeface="Wingdings" panose="05000000000000000000" pitchFamily="2" charset="2"/>
              </a:rPr>
              <a:t>- </a:t>
            </a:r>
            <a:r>
              <a:rPr lang="en-US" altLang="en-US" sz="1400" i="1" dirty="0">
                <a:solidFill>
                  <a:srgbClr val="FF9933"/>
                </a:solidFill>
                <a:sym typeface="Wingdings" panose="05000000000000000000" pitchFamily="2" charset="2"/>
              </a:rPr>
              <a:t>MERRA-2 (yellow) </a:t>
            </a:r>
            <a:r>
              <a:rPr lang="en-US" altLang="en-US" sz="1400" i="1" dirty="0">
                <a:sym typeface="Wingdings" panose="05000000000000000000" pitchFamily="2" charset="2"/>
              </a:rPr>
              <a:t>driven by MLS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  in upper </a:t>
            </a:r>
            <a:r>
              <a:rPr lang="en-US" altLang="en-US" sz="1400" i="1" dirty="0" err="1">
                <a:sym typeface="Wingdings" panose="05000000000000000000" pitchFamily="2" charset="2"/>
              </a:rPr>
              <a:t>strato</a:t>
            </a:r>
            <a:r>
              <a:rPr lang="en-US" altLang="en-US" sz="1400" i="1" dirty="0">
                <a:sym typeface="Wingdings" panose="05000000000000000000" pitchFamily="2" charset="2"/>
              </a:rPr>
              <a:t>. and mesosphere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AA6D44D-4D4F-4E50-B9A6-8622142C8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3" y="2743200"/>
            <a:ext cx="2664512" cy="78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/>
              <a:t>- Agreement within +/-2K</a:t>
            </a:r>
            <a:br>
              <a:rPr lang="en-US" altLang="en-US" sz="1400" i="1" dirty="0"/>
            </a:br>
            <a:r>
              <a:rPr lang="en-US" altLang="en-US" sz="1400" i="1" dirty="0"/>
              <a:t>  between </a:t>
            </a:r>
            <a:r>
              <a:rPr lang="en-US" altLang="en-US" sz="1400" i="1" dirty="0">
                <a:solidFill>
                  <a:srgbClr val="FF0000"/>
                </a:solidFill>
              </a:rPr>
              <a:t>SABER (red) </a:t>
            </a:r>
            <a:r>
              <a:rPr lang="en-US" altLang="en-US" sz="1400" i="1" dirty="0"/>
              <a:t>and</a:t>
            </a:r>
            <a:br>
              <a:rPr lang="en-US" altLang="en-US" sz="1400" i="1" dirty="0"/>
            </a:br>
            <a:r>
              <a:rPr lang="en-US" altLang="en-US" sz="1400" i="1" dirty="0"/>
              <a:t>  lidar (30-65 km)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9571CAB-7981-4C3F-9A63-E83034C98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98" y="3777853"/>
            <a:ext cx="3090911" cy="115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/>
              <a:t>- </a:t>
            </a:r>
            <a:r>
              <a:rPr lang="en-US" altLang="en-US" sz="1400" i="1" dirty="0">
                <a:solidFill>
                  <a:srgbClr val="0000CC"/>
                </a:solidFill>
              </a:rPr>
              <a:t>NCEP (blue) </a:t>
            </a:r>
            <a:r>
              <a:rPr lang="en-US" altLang="en-US" sz="1400" i="1" dirty="0"/>
              <a:t>too warm</a:t>
            </a:r>
            <a:br>
              <a:rPr lang="en-US" altLang="en-US" sz="1400" i="1" dirty="0"/>
            </a:br>
            <a:r>
              <a:rPr lang="en-US" altLang="en-US" sz="1400" i="1" dirty="0"/>
              <a:t>  above 47 km (warm bias)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/>
              <a:t>- MERRA-2 and NCEP driven</a:t>
            </a:r>
            <a:br>
              <a:rPr lang="en-US" altLang="en-US" sz="1400" i="1" dirty="0"/>
            </a:br>
            <a:r>
              <a:rPr lang="en-US" altLang="en-US" sz="1400" i="1" dirty="0"/>
              <a:t>  by </a:t>
            </a:r>
            <a:r>
              <a:rPr lang="en-US" altLang="en-US" sz="1400" i="1" dirty="0">
                <a:solidFill>
                  <a:srgbClr val="006600"/>
                </a:solidFill>
              </a:rPr>
              <a:t>sonde (green) </a:t>
            </a:r>
            <a:r>
              <a:rPr lang="en-US" altLang="en-US" sz="1400" i="1" dirty="0"/>
              <a:t>below 27 km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FF25F71-6962-4932-A0D9-CCD7BF30F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98" y="5200596"/>
            <a:ext cx="2919389" cy="78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/>
              <a:t>- 1-2 K bias at the tropopause</a:t>
            </a:r>
            <a:br>
              <a:rPr lang="en-US" altLang="en-US" sz="1400" i="1" dirty="0"/>
            </a:br>
            <a:r>
              <a:rPr lang="en-US" altLang="en-US" sz="1400" i="1" dirty="0">
                <a:sym typeface="Wingdings" panose="05000000000000000000" pitchFamily="2" charset="2"/>
              </a:rPr>
              <a:t> Lidar cold bias suspected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   (aerosol extinction)</a:t>
            </a:r>
            <a:endParaRPr lang="en-US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871858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8748" y="242692"/>
            <a:ext cx="6082114" cy="3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algn="ctr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algn="ctr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algn="ctr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algn="ctr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Using lidar to validate long-term consistency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0330" y="3004442"/>
            <a:ext cx="3166251" cy="54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>
                <a:sym typeface="Wingdings" panose="05000000000000000000" pitchFamily="2" charset="2"/>
              </a:rPr>
              <a:t>Lidar serves as transfer standard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to identify discontinuities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24B442-11AE-4AA3-9A0E-0858054A8A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80" y="838200"/>
            <a:ext cx="5582003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6DF4CA-59C4-4923-BD9C-3A661F506D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80" y="3276600"/>
            <a:ext cx="5582003" cy="3048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3C99C13A-060F-478F-8F2B-BD957ABA7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286000"/>
            <a:ext cx="1571264" cy="30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/>
              <a:t>SABER - Lidar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ACCE115-8ADB-477E-BE88-65D6D95C0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9148" y="4951736"/>
            <a:ext cx="1745991" cy="30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/>
              <a:t>MERRA2 - Lidar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BC4B81-33CF-4174-B32A-31411B45084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95800" y="4724400"/>
            <a:ext cx="3810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8AD816-1D6C-46EB-90AF-C6B33098B8F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86200" y="4724400"/>
            <a:ext cx="3810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734F24-E48B-4EEA-9AA9-B6380698FA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81500" y="3438285"/>
            <a:ext cx="0" cy="1513451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3">
            <a:extLst>
              <a:ext uri="{FF2B5EF4-FFF2-40B4-BE49-F238E27FC236}">
                <a16:creationId xmlns:a16="http://schemas.microsoft.com/office/drawing/2014/main" id="{C3A96ACF-A277-4CFB-A4D6-55ACDEA38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105400"/>
            <a:ext cx="2510624" cy="54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/>
              <a:t>Is MERRA2 driven by MLS</a:t>
            </a:r>
            <a:br>
              <a:rPr lang="en-US" altLang="en-US" sz="1400" i="1" dirty="0"/>
            </a:br>
            <a:r>
              <a:rPr lang="en-US" altLang="en-US" sz="1400" i="1" dirty="0"/>
              <a:t>Temp assimilation?</a:t>
            </a:r>
          </a:p>
        </p:txBody>
      </p:sp>
    </p:spTree>
    <p:extLst>
      <p:ext uri="{BB962C8B-B14F-4D97-AF65-F5344CB8AC3E}">
        <p14:creationId xmlns:p14="http://schemas.microsoft.com/office/powerpoint/2010/main" val="394304682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685800" y="1033463"/>
            <a:ext cx="1840568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 dirty="0">
                <a:solidFill>
                  <a:schemeClr val="tx1">
                    <a:lumMod val="75000"/>
                  </a:schemeClr>
                </a:solidFill>
              </a:rPr>
              <a:t>What species?</a:t>
            </a:r>
            <a:endParaRPr lang="en-US" altLang="en-US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1286817" y="240909"/>
            <a:ext cx="6349816" cy="3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/>
              <a:t>JPL-TMF Lidar Capabilities: Tropospheric Ozone</a:t>
            </a: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406672" y="1434854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406672" y="2004445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rgbClr val="FF0000"/>
              </a:solidFill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406672" y="2574036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406672" y="3143627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406672" y="3713218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739520" y="1444281"/>
            <a:ext cx="771878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1- Ozone DIAL (stratosphere):    12-50 km	Prec. 0-20%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4%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713853" y="2035512"/>
            <a:ext cx="771878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/>
              <a:t>2- Ozone DIAL (troposphere):       0-20 km	Prec. 0-20%	</a:t>
            </a:r>
            <a:r>
              <a:rPr lang="en-US" altLang="en-US" i="1" dirty="0" err="1"/>
              <a:t>Accur</a:t>
            </a:r>
            <a:r>
              <a:rPr lang="en-US" altLang="en-US" i="1" dirty="0"/>
              <a:t>. 4%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685800" y="2601608"/>
            <a:ext cx="7917552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3- Temperature Rayleigh:           20-90 km	Prec. 0-10 K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0.5 K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730697" y="3167704"/>
            <a:ext cx="7917552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4- Temperature 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vib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.-Raman:        8-40 km	Prec. 0-10 K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0.5 K</a:t>
            </a: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753541" y="3733800"/>
            <a:ext cx="771878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5- Water vapor 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vib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.-Raman:         0-20 km	Prec. 0-20%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6%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769645" y="4310159"/>
            <a:ext cx="807144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6- Clouds and aerosols:               0-50 km	Prec. 1-20%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1-10%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614616" y="5334000"/>
            <a:ext cx="8148384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 dirty="0">
                <a:solidFill>
                  <a:schemeClr val="tx1">
                    <a:lumMod val="75000"/>
                  </a:schemeClr>
                </a:solidFill>
              </a:rPr>
              <a:t>Precision degrades with altitude and improves with integration time </a:t>
            </a:r>
            <a:endParaRPr lang="en-US" altLang="en-US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21842" y="5809024"/>
            <a:ext cx="6218369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 dirty="0">
                <a:solidFill>
                  <a:schemeClr val="tx1">
                    <a:lumMod val="75000"/>
                  </a:schemeClr>
                </a:solidFill>
              </a:rPr>
              <a:t>Accuracy depends on altitude and species measured</a:t>
            </a:r>
            <a:endParaRPr lang="en-US" altLang="en-US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F79313AA-946B-4986-831E-BC8121C70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275597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0816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C:\Thierry\ConfMeetings\2017-06-09 GRUAN-ILRC28\ILRC28\Material\ALL_to_ECC_ND_MR_17pro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84020"/>
            <a:ext cx="6172200" cy="492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5392" y="2322493"/>
            <a:ext cx="243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00000"/>
              <a:defRPr/>
            </a:pPr>
            <a: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  <a:t>All-lidar-mean bias</a:t>
            </a:r>
            <a:b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  <a:t>with ozonesonde:</a:t>
            </a:r>
          </a:p>
          <a:p>
            <a:pPr>
              <a:buSzPct val="100000"/>
              <a:defRPr/>
            </a:pPr>
            <a: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  <a:t>+0.1 ppbv (0.6%)</a:t>
            </a:r>
            <a:b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  <a:t>RMS: 0.9 ppbv (2%)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6096000"/>
            <a:ext cx="8397875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 panose="020B0604020202020204" pitchFamily="34" charset="0"/>
                <a:ea typeface="ＭＳ Ｐゴシック" pitchFamily="-108" charset="-128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sz="1400" b="1" kern="0" dirty="0">
                <a:solidFill>
                  <a:srgbClr val="0000CC"/>
                </a:solidFill>
                <a:latin typeface="Arial" panose="020B0604020202020204" pitchFamily="34" charset="0"/>
                <a:ea typeface="ＭＳ Ｐゴシック" pitchFamily="-108" charset="-128"/>
                <a:cs typeface="Arial" panose="020B0604020202020204" pitchFamily="34" charset="0"/>
              </a:rPr>
              <a:t>TOLNet lidars form a mature, robust ground-based reference network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3214" y="4366736"/>
            <a:ext cx="24899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ct val="100000"/>
              <a:defRPr/>
            </a:pPr>
            <a: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  <a:t>All differences are within</a:t>
            </a:r>
            <a:b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  <a:t>the ozonesonde and lidar</a:t>
            </a:r>
            <a:b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  <a:t>combined uncertainties</a:t>
            </a:r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2209749" y="134650"/>
            <a:ext cx="49039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altLang="en-US" b="1" dirty="0"/>
              <a:t>TMF Tropospheric Ozone DIAL Validation</a:t>
            </a:r>
            <a:br>
              <a:rPr lang="en-US" altLang="en-US" b="1" dirty="0"/>
            </a:br>
            <a:r>
              <a:rPr lang="en-US" altLang="en-US" b="1" dirty="0"/>
              <a:t>During SCOOP Campaign (August 2016)</a:t>
            </a:r>
            <a:endParaRPr lang="en-US" altLang="en-US" b="1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8600" y="1123696"/>
            <a:ext cx="2456122" cy="78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>
                <a:solidFill>
                  <a:srgbClr val="0000CC"/>
                </a:solidFill>
              </a:rPr>
              <a:t>4 visiting lidars during</a:t>
            </a:r>
            <a:br>
              <a:rPr lang="en-US" altLang="en-US" sz="1400" b="1" dirty="0">
                <a:solidFill>
                  <a:srgbClr val="0000CC"/>
                </a:solidFill>
              </a:rPr>
            </a:br>
            <a:r>
              <a:rPr lang="en-US" altLang="en-US" sz="1400" b="1" dirty="0">
                <a:solidFill>
                  <a:srgbClr val="0000CC"/>
                </a:solidFill>
              </a:rPr>
              <a:t>SCOOP campaign</a:t>
            </a:r>
            <a:br>
              <a:rPr lang="en-US" altLang="en-US" sz="1400" i="1" dirty="0"/>
            </a:br>
            <a:r>
              <a:rPr lang="en-US" altLang="en-US" sz="1400" b="1" dirty="0">
                <a:solidFill>
                  <a:srgbClr val="0000CC"/>
                </a:solidFill>
              </a:rPr>
              <a:t>(TOLNet lidars)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079870" y="6248400"/>
            <a:ext cx="2140330" cy="3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>
                <a:solidFill>
                  <a:srgbClr val="006600"/>
                </a:solidFill>
                <a:sym typeface="Wingdings" pitchFamily="2" charset="2"/>
              </a:rPr>
              <a:t>(Leblanc et al., 2018)</a:t>
            </a:r>
            <a:endParaRPr lang="en-US" altLang="en-US" sz="1400" i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00756" y="90343"/>
            <a:ext cx="3498073" cy="67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algn="ctr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algn="ctr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algn="ctr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algn="ctr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Tropospheric Ozone DIAL</a:t>
            </a:r>
            <a:b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Validation contributions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E02EB-9869-4B2F-86A5-887A69001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5" y="884286"/>
            <a:ext cx="5067763" cy="335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3B4F9-48F4-4E8F-80F2-2042723AB5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083196"/>
            <a:ext cx="4181654" cy="3470004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A81EF5E6-5978-4B19-8318-A30BF5CAD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7956" y="2407022"/>
            <a:ext cx="3469219" cy="30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dirty="0"/>
              <a:t>Below: diff between lidar and others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3AE9006-0995-4D1C-8834-AC25AAF30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93143"/>
            <a:ext cx="5067763" cy="78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dirty="0"/>
              <a:t>High ozone variability in 8-15 km layer combined with</a:t>
            </a:r>
            <a:br>
              <a:rPr lang="en-US" altLang="en-US" sz="1400" dirty="0"/>
            </a:br>
            <a:r>
              <a:rPr lang="en-US" altLang="en-US" sz="1400" dirty="0"/>
              <a:t>different instrument representativeness lead to</a:t>
            </a:r>
            <a:br>
              <a:rPr lang="en-US" altLang="en-US" sz="1400" dirty="0"/>
            </a:br>
            <a:r>
              <a:rPr lang="en-US" altLang="en-US" sz="1400" dirty="0"/>
              <a:t>largest differences in UTLS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5FA4DD4-D9E7-45A1-8D87-8C4FF387BFE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649792" y="5680786"/>
            <a:ext cx="742718" cy="203009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3678854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87047" y="90343"/>
            <a:ext cx="5325497" cy="67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algn="ctr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algn="ctr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algn="ctr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algn="ctr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Tropospheric Ozone</a:t>
            </a:r>
            <a:b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Lidar-satellite-sonde comparison (TMF)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D614723-D7F5-4249-8166-889FD7F06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05000"/>
            <a:ext cx="1709122" cy="78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>
                <a:sym typeface="Wingdings" panose="05000000000000000000" pitchFamily="2" charset="2"/>
              </a:rPr>
              <a:t>SAGEIII/ISS v52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high bias 5%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13—16 km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559EC3-0F7E-4863-8B7E-76454150A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" y="3276600"/>
            <a:ext cx="1483098" cy="139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>
                <a:sym typeface="Wingdings" panose="05000000000000000000" pitchFamily="2" charset="2"/>
              </a:rPr>
              <a:t>MLS v4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low bias 3%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14-18 km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>
                <a:sym typeface="Wingdings" panose="05000000000000000000" pitchFamily="2" charset="2"/>
              </a:rPr>
              <a:t>high bias 20%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at 7-12 km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4E265-28B5-409E-9E9B-CD0304B20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976" y="990600"/>
            <a:ext cx="6290524" cy="51054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4C4CFED2-B8B5-406F-ADC2-139536D04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928519"/>
            <a:ext cx="2924198" cy="78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>
                <a:sym typeface="Wingdings" panose="05000000000000000000" pitchFamily="2" charset="2"/>
              </a:rPr>
              <a:t> Lower limit at TMF for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- SAGEIII/ISS: approx. 10 km</a:t>
            </a:r>
            <a:br>
              <a:rPr lang="en-US" altLang="en-US" sz="1400" i="1" dirty="0">
                <a:sym typeface="Wingdings" panose="05000000000000000000" pitchFamily="2" charset="2"/>
              </a:rPr>
            </a:br>
            <a:r>
              <a:rPr lang="en-US" altLang="en-US" sz="1400" i="1" dirty="0">
                <a:sym typeface="Wingdings" panose="05000000000000000000" pitchFamily="2" charset="2"/>
              </a:rPr>
              <a:t>- MLS: approx. 13 km</a:t>
            </a:r>
          </a:p>
        </p:txBody>
      </p:sp>
    </p:spTree>
    <p:extLst>
      <p:ext uri="{BB962C8B-B14F-4D97-AF65-F5344CB8AC3E}">
        <p14:creationId xmlns:p14="http://schemas.microsoft.com/office/powerpoint/2010/main" val="507068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3186043" y="287923"/>
            <a:ext cx="27719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b="1" dirty="0"/>
              <a:t>Southern California?...</a:t>
            </a:r>
            <a:endParaRPr lang="en-US" b="1" i="1" dirty="0"/>
          </a:p>
        </p:txBody>
      </p:sp>
      <p:pic>
        <p:nvPicPr>
          <p:cNvPr id="40" name="Picture 2" descr="C:\Thierry\ConfMeetings\2015-10-12 NDACC SC laJolla\TMFSnow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152524"/>
            <a:ext cx="2819401" cy="375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 descr="C:\Thierry\ConfMeetings\2015-10-12 NDACC SC laJolla\TMFSnow0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558" y="3630612"/>
            <a:ext cx="3693134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304800" y="838200"/>
            <a:ext cx="25257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sz="1400" b="1" i="1" dirty="0"/>
              <a:t>Access to lidar building</a:t>
            </a:r>
          </a:p>
        </p:txBody>
      </p: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3534143" y="3322835"/>
            <a:ext cx="134684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sz="1400" b="1" i="1" dirty="0"/>
              <a:t>Dining area</a:t>
            </a:r>
          </a:p>
        </p:txBody>
      </p:sp>
      <p:pic>
        <p:nvPicPr>
          <p:cNvPr id="8" name="Picture 7" descr="C:\Thierry\ConfMeetings\2015-10-12 NDACC SC laJolla\TMFSnow0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2" y="1133475"/>
            <a:ext cx="3048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115843" y="5181600"/>
            <a:ext cx="24463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sz="1400" b="1" i="1" dirty="0"/>
              <a:t>Microwave radiometer</a:t>
            </a:r>
            <a:br>
              <a:rPr lang="en-US" sz="1400" b="1" i="1" dirty="0"/>
            </a:br>
            <a:r>
              <a:rPr lang="en-US" sz="1400" b="1" i="1" dirty="0"/>
              <a:t>somewhere under…</a:t>
            </a:r>
          </a:p>
        </p:txBody>
      </p:sp>
    </p:spTree>
    <p:extLst>
      <p:ext uri="{BB962C8B-B14F-4D97-AF65-F5344CB8AC3E}">
        <p14:creationId xmlns:p14="http://schemas.microsoft.com/office/powerpoint/2010/main" val="852505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2526345" y="134650"/>
            <a:ext cx="42707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altLang="en-US" b="1" dirty="0"/>
              <a:t>TMF Tropospheric Ozone vs. model</a:t>
            </a:r>
            <a:br>
              <a:rPr lang="en-US" altLang="en-US" b="1" dirty="0"/>
            </a:br>
            <a:r>
              <a:rPr lang="en-US" altLang="en-US" b="1" dirty="0"/>
              <a:t>Air Quality Monitoring (June 2020)</a:t>
            </a:r>
            <a:endParaRPr lang="en-US" altLang="en-US" b="1" i="1" dirty="0"/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079870" y="6248400"/>
            <a:ext cx="2121093" cy="30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>
                <a:solidFill>
                  <a:srgbClr val="006600"/>
                </a:solidFill>
                <a:sym typeface="Wingdings" pitchFamily="2" charset="2"/>
              </a:rPr>
              <a:t>(Chouza et al., 2021)</a:t>
            </a:r>
            <a:endParaRPr lang="en-US" altLang="en-US" sz="1400" i="1" dirty="0">
              <a:solidFill>
                <a:srgbClr val="0066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DE83BA-FE0D-458F-9BCF-F347E5784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027202"/>
            <a:ext cx="7249091" cy="48327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3CECCE-5261-4A8B-B936-5DECDAD8F886}"/>
              </a:ext>
            </a:extLst>
          </p:cNvPr>
          <p:cNvSpPr txBox="1"/>
          <p:nvPr/>
        </p:nvSpPr>
        <p:spPr>
          <a:xfrm>
            <a:off x="111990" y="1643983"/>
            <a:ext cx="2438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00000"/>
              <a:defRPr/>
            </a:pPr>
            <a: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  <a:t>PBL ozone</a:t>
            </a:r>
            <a:b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  <a:t>enhancement </a:t>
            </a:r>
          </a:p>
          <a:p>
            <a:pPr>
              <a:buSzPct val="100000"/>
              <a:defRPr/>
            </a:pPr>
            <a: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  <a:t>on June 11-12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69B0E2-728B-4614-A60D-B8869F85C2CB}"/>
              </a:ext>
            </a:extLst>
          </p:cNvPr>
          <p:cNvSpPr txBox="1"/>
          <p:nvPr/>
        </p:nvSpPr>
        <p:spPr>
          <a:xfrm>
            <a:off x="111990" y="3147536"/>
            <a:ext cx="24899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ct val="100000"/>
              <a:defRPr/>
            </a:pPr>
            <a: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  <a:t>Stratospheric ozone intrusions</a:t>
            </a:r>
            <a:b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  <a:t>on June 13-14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55B6D2-03E3-4CE2-A42F-158D109A4CC0}"/>
              </a:ext>
            </a:extLst>
          </p:cNvPr>
          <p:cNvSpPr txBox="1"/>
          <p:nvPr/>
        </p:nvSpPr>
        <p:spPr>
          <a:xfrm>
            <a:off x="901416" y="5900276"/>
            <a:ext cx="7239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ct val="100000"/>
              <a:defRPr/>
            </a:pPr>
            <a: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 </a:t>
            </a:r>
            <a: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  <a:t>Lidar is best suited instrument for multi-day profiling and AQ monitoring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384832-4BD0-4834-A7C2-9BCCA479912C}"/>
              </a:ext>
            </a:extLst>
          </p:cNvPr>
          <p:cNvSpPr txBox="1"/>
          <p:nvPr/>
        </p:nvSpPr>
        <p:spPr>
          <a:xfrm>
            <a:off x="111990" y="2611203"/>
            <a:ext cx="2438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00000"/>
              <a:defRPr/>
            </a:pPr>
            <a:r>
              <a:rPr lang="en-US" sz="1400" i="1" kern="0" dirty="0">
                <a:ea typeface="Verdana" panose="020B0604030504040204" pitchFamily="34" charset="0"/>
                <a:cs typeface="Verdana" panose="020B0604030504040204" pitchFamily="34" charset="0"/>
              </a:rPr>
              <a:t>Followed by</a:t>
            </a:r>
          </a:p>
        </p:txBody>
      </p:sp>
    </p:spTree>
    <p:extLst>
      <p:ext uri="{BB962C8B-B14F-4D97-AF65-F5344CB8AC3E}">
        <p14:creationId xmlns:p14="http://schemas.microsoft.com/office/powerpoint/2010/main" val="173247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C:\Thierry\ConfMeetings\2018-11-02 JPL Seminar\TMO_TMF_20130524_nightti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52703"/>
            <a:ext cx="4244521" cy="534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cxnSpLocks noChangeShapeType="1"/>
            <a:stCxn id="25" idx="3"/>
          </p:cNvCxnSpPr>
          <p:nvPr/>
        </p:nvCxnSpPr>
        <p:spPr bwMode="auto">
          <a:xfrm>
            <a:off x="3962400" y="2883340"/>
            <a:ext cx="1828800" cy="16466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6436" y="5562600"/>
            <a:ext cx="3828292" cy="80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b="1" dirty="0">
                <a:solidFill>
                  <a:srgbClr val="0000CC"/>
                </a:solidFill>
                <a:sym typeface="Wingdings" pitchFamily="2" charset="2"/>
              </a:rPr>
              <a:t> Hybrid DIAL:</a:t>
            </a:r>
            <a:br>
              <a:rPr lang="en-US" altLang="en-US" sz="1400" b="1" dirty="0">
                <a:solidFill>
                  <a:srgbClr val="0000CC"/>
                </a:solidFill>
                <a:sym typeface="Wingdings" pitchFamily="2" charset="2"/>
              </a:rPr>
            </a:br>
            <a:r>
              <a:rPr lang="en-US" altLang="en-US" sz="1400" b="1" dirty="0">
                <a:solidFill>
                  <a:srgbClr val="0000CC"/>
                </a:solidFill>
                <a:sym typeface="Wingdings" pitchFamily="2" charset="2"/>
              </a:rPr>
              <a:t>excellent technique for the upper</a:t>
            </a:r>
            <a:br>
              <a:rPr lang="en-US" altLang="en-US" sz="1400" b="1" dirty="0">
                <a:solidFill>
                  <a:srgbClr val="0000CC"/>
                </a:solidFill>
                <a:sym typeface="Wingdings" pitchFamily="2" charset="2"/>
              </a:rPr>
            </a:br>
            <a:r>
              <a:rPr lang="en-US" altLang="en-US" sz="1400" b="1" dirty="0">
                <a:solidFill>
                  <a:srgbClr val="0000CC"/>
                </a:solidFill>
                <a:sym typeface="Wingdings" pitchFamily="2" charset="2"/>
              </a:rPr>
              <a:t>troposphere and lower stratosphere</a:t>
            </a:r>
            <a:endParaRPr lang="en-US" altLang="en-US" sz="1400" i="1" dirty="0">
              <a:solidFill>
                <a:srgbClr val="0000CC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49801" y="4114800"/>
            <a:ext cx="3031599" cy="3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/>
              <a:t>Red (15-22 km): “Hybrid” DIAL</a:t>
            </a:r>
            <a:endParaRPr lang="en-US" altLang="en-US" sz="1400" dirty="0"/>
          </a:p>
        </p:txBody>
      </p:sp>
      <p:cxnSp>
        <p:nvCxnSpPr>
          <p:cNvPr id="16" name="Straight Arrow Connector 15"/>
          <p:cNvCxnSpPr>
            <a:cxnSpLocks noChangeShapeType="1"/>
            <a:stCxn id="26" idx="3"/>
          </p:cNvCxnSpPr>
          <p:nvPr/>
        </p:nvCxnSpPr>
        <p:spPr bwMode="auto">
          <a:xfrm>
            <a:off x="3670797" y="5117661"/>
            <a:ext cx="1358403" cy="8233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>
            <a:cxnSpLocks noChangeShapeType="1"/>
            <a:stCxn id="14" idx="3"/>
          </p:cNvCxnSpPr>
          <p:nvPr/>
        </p:nvCxnSpPr>
        <p:spPr bwMode="auto">
          <a:xfrm>
            <a:off x="3581400" y="4279461"/>
            <a:ext cx="1600200" cy="20501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582949" y="2718679"/>
            <a:ext cx="3379451" cy="3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/>
              <a:t>Green (15-50 km): </a:t>
            </a:r>
            <a:r>
              <a:rPr lang="en-US" altLang="en-US" sz="1400" i="1" dirty="0" err="1"/>
              <a:t>Strato</a:t>
            </a:r>
            <a:r>
              <a:rPr lang="en-US" altLang="en-US" sz="1400" i="1" dirty="0"/>
              <a:t>. O</a:t>
            </a:r>
            <a:r>
              <a:rPr lang="en-US" altLang="en-US" sz="1400" i="1" baseline="-25000" dirty="0"/>
              <a:t>3</a:t>
            </a:r>
            <a:r>
              <a:rPr lang="en-US" altLang="en-US" sz="1400" i="1" dirty="0"/>
              <a:t> DIAL</a:t>
            </a:r>
            <a:endParaRPr lang="en-US" altLang="en-US" sz="1400" dirty="0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533400" y="4953000"/>
            <a:ext cx="3137397" cy="3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i="1" dirty="0"/>
              <a:t>Blue ( 3-15 km): Tropo. O</a:t>
            </a:r>
            <a:r>
              <a:rPr lang="en-US" altLang="en-US" sz="1400" i="1" baseline="-25000" dirty="0"/>
              <a:t>3</a:t>
            </a:r>
            <a:r>
              <a:rPr lang="en-US" altLang="en-US" sz="1400" i="1" dirty="0"/>
              <a:t> DIAL</a:t>
            </a:r>
            <a:endParaRPr lang="en-US" altLang="en-US" sz="1400" dirty="0"/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308836" y="1066800"/>
            <a:ext cx="3155031" cy="80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b="1" dirty="0">
                <a:solidFill>
                  <a:srgbClr val="0000CC"/>
                </a:solidFill>
                <a:sym typeface="Wingdings" pitchFamily="2" charset="2"/>
              </a:rPr>
              <a:t>Hybrid DIAL:</a:t>
            </a:r>
            <a:br>
              <a:rPr lang="en-US" altLang="en-US" sz="1400" b="1" dirty="0">
                <a:solidFill>
                  <a:srgbClr val="0000CC"/>
                </a:solidFill>
                <a:sym typeface="Wingdings" pitchFamily="2" charset="2"/>
              </a:rPr>
            </a:br>
            <a:r>
              <a:rPr lang="en-US" altLang="en-US" sz="1400" i="1" dirty="0">
                <a:sym typeface="Wingdings" pitchFamily="2" charset="2"/>
              </a:rPr>
              <a:t>U</a:t>
            </a:r>
            <a:r>
              <a:rPr lang="en-US" altLang="en-US" sz="1400" i="1" dirty="0"/>
              <a:t>se 1 channel of tropo O</a:t>
            </a:r>
            <a:r>
              <a:rPr lang="en-US" altLang="en-US" sz="1400" i="1" baseline="-25000" dirty="0"/>
              <a:t>3</a:t>
            </a:r>
            <a:r>
              <a:rPr lang="en-US" altLang="en-US" sz="1400" i="1" dirty="0"/>
              <a:t> DIAL</a:t>
            </a:r>
            <a:br>
              <a:rPr lang="en-US" altLang="en-US" sz="1400" i="1" dirty="0"/>
            </a:br>
            <a:r>
              <a:rPr lang="en-US" altLang="en-US" sz="1400" i="1" dirty="0"/>
              <a:t>and 1 channel of </a:t>
            </a:r>
            <a:r>
              <a:rPr lang="en-US" altLang="en-US" sz="1400" i="1" dirty="0" err="1"/>
              <a:t>strato</a:t>
            </a:r>
            <a:r>
              <a:rPr lang="en-US" altLang="en-US" sz="1400" i="1" dirty="0"/>
              <a:t> O</a:t>
            </a:r>
            <a:r>
              <a:rPr lang="en-US" altLang="en-US" sz="1400" i="1" baseline="-25000" dirty="0"/>
              <a:t>3</a:t>
            </a:r>
            <a:r>
              <a:rPr lang="en-US" altLang="en-US" sz="1400" i="1" dirty="0"/>
              <a:t> DIAL</a:t>
            </a:r>
            <a:endParaRPr lang="en-US" altLang="en-US" sz="1400" i="1" dirty="0">
              <a:solidFill>
                <a:srgbClr val="0000CC"/>
              </a:solidFill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525871" y="240909"/>
            <a:ext cx="6176692" cy="3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/>
              <a:t>Combining </a:t>
            </a:r>
            <a:r>
              <a:rPr lang="en-US" altLang="en-US" sz="1800" b="1" dirty="0" err="1"/>
              <a:t>strato</a:t>
            </a:r>
            <a:r>
              <a:rPr lang="en-US" altLang="en-US" sz="1800" b="1" dirty="0"/>
              <a:t>. and </a:t>
            </a:r>
            <a:r>
              <a:rPr lang="en-US" altLang="en-US" sz="1800" b="1" dirty="0" err="1"/>
              <a:t>tropo</a:t>
            </a:r>
            <a:r>
              <a:rPr lang="en-US" altLang="en-US" sz="1800" b="1" dirty="0"/>
              <a:t>. O3 Lidars at TMF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6629400" y="6365897"/>
            <a:ext cx="2359941" cy="30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>
                <a:solidFill>
                  <a:srgbClr val="006600"/>
                </a:solidFill>
                <a:sym typeface="Wingdings" pitchFamily="2" charset="2"/>
              </a:rPr>
              <a:t>(McDermid et al., 2012)</a:t>
            </a:r>
            <a:endParaRPr lang="en-US" altLang="en-US" sz="1400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86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25" grpId="0"/>
      <p:bldP spid="26" grpId="0"/>
      <p:bldP spid="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2971800" y="1143000"/>
            <a:ext cx="5741988" cy="5370513"/>
            <a:chOff x="2971800" y="1143000"/>
            <a:chExt cx="5741988" cy="5370513"/>
          </a:xfrm>
        </p:grpSpPr>
        <p:pic>
          <p:nvPicPr>
            <p:cNvPr id="2254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"/>
            <a:stretch>
              <a:fillRect/>
            </a:stretch>
          </p:blipFill>
          <p:spPr bwMode="auto">
            <a:xfrm>
              <a:off x="2971800" y="1143000"/>
              <a:ext cx="5741988" cy="537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4" name="Rectangle 1"/>
            <p:cNvSpPr>
              <a:spLocks noChangeArrowheads="1"/>
            </p:cNvSpPr>
            <p:nvPr/>
          </p:nvSpPr>
          <p:spPr bwMode="auto">
            <a:xfrm>
              <a:off x="3429000" y="1243620"/>
              <a:ext cx="228600" cy="198624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>
                  <a:solidFill>
                    <a:srgbClr val="000000"/>
                  </a:solidFill>
                  <a:latin typeface="Verdana" pitchFamily="34" charset="0"/>
                </a:defRPr>
              </a:lvl1pPr>
              <a:lvl2pPr marL="742950" indent="-285750">
                <a:defRPr sz="1600">
                  <a:solidFill>
                    <a:srgbClr val="000000"/>
                  </a:solidFill>
                  <a:latin typeface="Verdana" pitchFamily="34" charset="0"/>
                </a:defRPr>
              </a:lvl2pPr>
              <a:lvl3pPr marL="1143000" indent="-228600">
                <a:defRPr sz="1600">
                  <a:solidFill>
                    <a:srgbClr val="000000"/>
                  </a:solidFill>
                  <a:latin typeface="Verdana" pitchFamily="34" charset="0"/>
                </a:defRPr>
              </a:lvl3pPr>
              <a:lvl4pPr marL="1600200" indent="-228600">
                <a:defRPr sz="1600">
                  <a:solidFill>
                    <a:srgbClr val="000000"/>
                  </a:solidFill>
                  <a:latin typeface="Verdana" pitchFamily="34" charset="0"/>
                </a:defRPr>
              </a:lvl4pPr>
              <a:lvl5pPr marL="2057400" indent="-228600">
                <a:defRPr sz="1600">
                  <a:solidFill>
                    <a:srgbClr val="000000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Verdana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45" name="Rectangle 14"/>
            <p:cNvSpPr>
              <a:spLocks noChangeArrowheads="1"/>
            </p:cNvSpPr>
            <p:nvPr/>
          </p:nvSpPr>
          <p:spPr bwMode="auto">
            <a:xfrm>
              <a:off x="6515100" y="1219200"/>
              <a:ext cx="228600" cy="198624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>
                  <a:solidFill>
                    <a:srgbClr val="000000"/>
                  </a:solidFill>
                  <a:latin typeface="Verdana" pitchFamily="34" charset="0"/>
                </a:defRPr>
              </a:lvl1pPr>
              <a:lvl2pPr marL="742950" indent="-285750">
                <a:defRPr sz="1600">
                  <a:solidFill>
                    <a:srgbClr val="000000"/>
                  </a:solidFill>
                  <a:latin typeface="Verdana" pitchFamily="34" charset="0"/>
                </a:defRPr>
              </a:lvl2pPr>
              <a:lvl3pPr marL="1143000" indent="-228600">
                <a:defRPr sz="1600">
                  <a:solidFill>
                    <a:srgbClr val="000000"/>
                  </a:solidFill>
                  <a:latin typeface="Verdana" pitchFamily="34" charset="0"/>
                </a:defRPr>
              </a:lvl3pPr>
              <a:lvl4pPr marL="1600200" indent="-228600">
                <a:defRPr sz="1600">
                  <a:solidFill>
                    <a:srgbClr val="000000"/>
                  </a:solidFill>
                  <a:latin typeface="Verdana" pitchFamily="34" charset="0"/>
                </a:defRPr>
              </a:lvl4pPr>
              <a:lvl5pPr marL="2057400" indent="-228600">
                <a:defRPr sz="1600">
                  <a:solidFill>
                    <a:srgbClr val="000000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Verdana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98268" y="1056902"/>
            <a:ext cx="27526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/>
            <a:r>
              <a:rPr lang="es-MX" altLang="en-US" sz="1400" b="1" dirty="0" err="1">
                <a:solidFill>
                  <a:srgbClr val="0000CC"/>
                </a:solidFill>
              </a:rPr>
              <a:t>Distinguishing</a:t>
            </a:r>
            <a:r>
              <a:rPr lang="es-MX" altLang="en-US" sz="1400" b="1" dirty="0">
                <a:solidFill>
                  <a:srgbClr val="0000CC"/>
                </a:solidFill>
              </a:rPr>
              <a:t> air </a:t>
            </a:r>
            <a:r>
              <a:rPr lang="es-MX" altLang="en-US" sz="1400" b="1" dirty="0" err="1">
                <a:solidFill>
                  <a:srgbClr val="0000CC"/>
                </a:solidFill>
              </a:rPr>
              <a:t>parcels</a:t>
            </a:r>
            <a:br>
              <a:rPr lang="es-MX" altLang="en-US" sz="1400" b="1" dirty="0">
                <a:solidFill>
                  <a:srgbClr val="0000CC"/>
                </a:solidFill>
              </a:rPr>
            </a:br>
            <a:r>
              <a:rPr lang="es-MX" altLang="en-US" sz="1400" b="1" dirty="0" err="1">
                <a:solidFill>
                  <a:srgbClr val="0000CC"/>
                </a:solidFill>
              </a:rPr>
              <a:t>within</a:t>
            </a:r>
            <a:r>
              <a:rPr lang="es-MX" altLang="en-US" sz="1400" b="1" dirty="0">
                <a:solidFill>
                  <a:srgbClr val="0000CC"/>
                </a:solidFill>
              </a:rPr>
              <a:t> tropopause </a:t>
            </a:r>
            <a:r>
              <a:rPr lang="es-MX" altLang="en-US" sz="1400" b="1" dirty="0" err="1">
                <a:solidFill>
                  <a:srgbClr val="0000CC"/>
                </a:solidFill>
              </a:rPr>
              <a:t>folds</a:t>
            </a:r>
            <a:endParaRPr lang="en-US" altLang="en-US" sz="1400" b="1" dirty="0">
              <a:solidFill>
                <a:srgbClr val="0000CC"/>
              </a:solidFill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131763" y="2352675"/>
            <a:ext cx="2207656" cy="104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/>
              <a:t>Low ozone</a:t>
            </a:r>
            <a:br>
              <a:rPr lang="en-US" altLang="en-US" sz="1400" i="1" dirty="0"/>
            </a:br>
            <a:r>
              <a:rPr lang="en-US" altLang="en-US" sz="1400" i="1" dirty="0"/>
              <a:t>in upper half</a:t>
            </a:r>
            <a:br>
              <a:rPr lang="en-US" altLang="en-US" sz="1400" i="1" dirty="0"/>
            </a:br>
            <a:r>
              <a:rPr lang="en-US" altLang="en-US" sz="1400" i="1" dirty="0"/>
              <a:t>of the fold</a:t>
            </a:r>
            <a:br>
              <a:rPr lang="en-US" altLang="en-US" sz="1400" i="1" dirty="0">
                <a:sym typeface="Wingdings" pitchFamily="2" charset="2"/>
              </a:rPr>
            </a:br>
            <a:r>
              <a:rPr lang="en-US" altLang="en-US" sz="1400" i="1" dirty="0">
                <a:sym typeface="Wingdings" pitchFamily="2" charset="2"/>
              </a:rPr>
              <a:t>(upper tropical tropo.)</a:t>
            </a:r>
            <a:endParaRPr lang="en-US" altLang="en-US" sz="1400" i="1" dirty="0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724400" y="2482850"/>
            <a:ext cx="609600" cy="685800"/>
          </a:xfrm>
          <a:prstGeom prst="ellipse">
            <a:avLst/>
          </a:prstGeom>
          <a:solidFill>
            <a:schemeClr val="tx1">
              <a:alpha val="0"/>
            </a:schemeClr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en-US" altLang="en-US"/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2057400" y="2784475"/>
            <a:ext cx="2209800" cy="2063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35" name="Rectangle 16"/>
          <p:cNvSpPr>
            <a:spLocks noChangeArrowheads="1"/>
          </p:cNvSpPr>
          <p:nvPr/>
        </p:nvSpPr>
        <p:spPr bwMode="auto">
          <a:xfrm>
            <a:off x="1678956" y="76200"/>
            <a:ext cx="5941049" cy="67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/>
              <a:t>Ozone Long Range Transport and Intrusions</a:t>
            </a:r>
            <a:br>
              <a:rPr lang="en-US" altLang="en-US" sz="1800" b="1" dirty="0"/>
            </a:br>
            <a:r>
              <a:rPr lang="en-US" altLang="en-US" sz="1800" b="1" dirty="0"/>
              <a:t>within tropopause folds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284163" y="5486400"/>
            <a:ext cx="1806905" cy="80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/>
              <a:t>Ozone anomalies</a:t>
            </a:r>
            <a:br>
              <a:rPr lang="en-US" altLang="en-US" sz="1400" i="1"/>
            </a:br>
            <a:r>
              <a:rPr lang="en-US" altLang="en-US" sz="1400" i="1"/>
              <a:t>extend well below</a:t>
            </a:r>
            <a:br>
              <a:rPr lang="en-US" altLang="en-US" sz="1400" i="1"/>
            </a:br>
            <a:r>
              <a:rPr lang="en-US" altLang="en-US" sz="1400" i="1"/>
              <a:t>tropopause folds!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69863" y="3667125"/>
            <a:ext cx="1612942" cy="104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/>
              <a:t>High ozone</a:t>
            </a:r>
            <a:br>
              <a:rPr lang="en-US" altLang="en-US" sz="1400" i="1"/>
            </a:br>
            <a:r>
              <a:rPr lang="en-US" altLang="en-US" sz="1400" i="1"/>
              <a:t>in lower half</a:t>
            </a:r>
            <a:br>
              <a:rPr lang="en-US" altLang="en-US" sz="1400" i="1"/>
            </a:br>
            <a:r>
              <a:rPr lang="en-US" altLang="en-US" sz="1400" i="1"/>
              <a:t>of the fold</a:t>
            </a:r>
            <a:br>
              <a:rPr lang="en-US" altLang="en-US" sz="1400" i="1">
                <a:sym typeface="Wingdings" pitchFamily="2" charset="2"/>
              </a:rPr>
            </a:br>
            <a:r>
              <a:rPr lang="en-US" altLang="en-US" sz="1400" i="1">
                <a:sym typeface="Wingdings" pitchFamily="2" charset="2"/>
              </a:rPr>
              <a:t>(“middleworld”)</a:t>
            </a:r>
            <a:endParaRPr lang="en-US" altLang="en-US" sz="1400" i="1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267200" y="3352800"/>
            <a:ext cx="685800" cy="685800"/>
          </a:xfrm>
          <a:prstGeom prst="ellipse">
            <a:avLst/>
          </a:prstGeom>
          <a:solidFill>
            <a:schemeClr val="tx1">
              <a:alpha val="0"/>
            </a:schemeClr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en-US" altLang="en-US"/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1905000" y="3695700"/>
            <a:ext cx="2286000" cy="423863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2582863" y="5562600"/>
            <a:ext cx="4046537" cy="42227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41" name="Rectangle 16"/>
          <p:cNvSpPr>
            <a:spLocks noChangeArrowheads="1"/>
          </p:cNvSpPr>
          <p:nvPr/>
        </p:nvSpPr>
        <p:spPr bwMode="auto">
          <a:xfrm>
            <a:off x="3540095" y="979684"/>
            <a:ext cx="5222905" cy="54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/>
              <a:t>Dash curves: 15-year </a:t>
            </a:r>
            <a:r>
              <a:rPr lang="en-US" altLang="en-US" sz="1400" i="1" dirty="0" err="1"/>
              <a:t>climato</a:t>
            </a:r>
            <a:r>
              <a:rPr lang="en-US" altLang="en-US" sz="1400" i="1" dirty="0"/>
              <a:t>. </a:t>
            </a:r>
            <a:r>
              <a:rPr lang="en-US" altLang="en-US" sz="1400" i="1" dirty="0">
                <a:solidFill>
                  <a:srgbClr val="FF0000"/>
                </a:solidFill>
              </a:rPr>
              <a:t>without</a:t>
            </a:r>
            <a:r>
              <a:rPr lang="en-US" altLang="en-US" sz="1400" i="1" dirty="0"/>
              <a:t> tropopause folds</a:t>
            </a:r>
            <a:br>
              <a:rPr lang="en-US" altLang="en-US" sz="1400" i="1" dirty="0"/>
            </a:br>
            <a:r>
              <a:rPr lang="en-US" altLang="en-US" sz="1400" i="1" dirty="0"/>
              <a:t>Solid curves: 15-year </a:t>
            </a:r>
            <a:r>
              <a:rPr lang="en-US" altLang="en-US" sz="1400" i="1" dirty="0" err="1"/>
              <a:t>climato</a:t>
            </a:r>
            <a:r>
              <a:rPr lang="en-US" altLang="en-US" sz="1400" i="1" dirty="0"/>
              <a:t>. </a:t>
            </a:r>
            <a:r>
              <a:rPr lang="en-US" altLang="en-US" sz="1400" i="1" dirty="0">
                <a:solidFill>
                  <a:srgbClr val="FF0000"/>
                </a:solidFill>
              </a:rPr>
              <a:t>with</a:t>
            </a:r>
            <a:r>
              <a:rPr lang="en-US" altLang="en-US" sz="1400" i="1" dirty="0"/>
              <a:t> tropopause folds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171263" y="6398272"/>
            <a:ext cx="3595856" cy="30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>
                <a:solidFill>
                  <a:srgbClr val="006600"/>
                </a:solidFill>
                <a:sym typeface="Wingdings" pitchFamily="2" charset="2"/>
              </a:rPr>
              <a:t>(Granados-Munoz and Leblanc, 2016)</a:t>
            </a:r>
            <a:endParaRPr lang="en-US" altLang="en-US" sz="1400" i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2" grpId="0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>
            <a:extLst>
              <a:ext uri="{FF2B5EF4-FFF2-40B4-BE49-F238E27FC236}">
                <a16:creationId xmlns:a16="http://schemas.microsoft.com/office/drawing/2014/main" id="{89A1366C-2B11-458A-80ED-39EDF6B52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24" y="1190437"/>
            <a:ext cx="2092239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dirty="0"/>
              <a:t>Geometric altitude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1D259A-FB88-4127-9B7C-DB51627A5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14144"/>
            <a:ext cx="8859736" cy="2886456"/>
          </a:xfrm>
          <a:prstGeom prst="rect">
            <a:avLst/>
          </a:prstGeom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82FB67B8-FC97-46D3-8514-22A63BDE0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195886"/>
            <a:ext cx="3218573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dirty="0"/>
              <a:t>Potential temperature and PV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54273715-427B-4934-A4B5-23AD64B00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324" y="5380251"/>
            <a:ext cx="403860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dirty="0"/>
              <a:t>Reduced variability (now 30%-55%)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150FE42-13F2-46A9-996C-0B6C090D6DA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62600" y="4320274"/>
            <a:ext cx="933905" cy="960652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595A6EA-A3E2-4DFD-8B2A-D90A9A87C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235" y="37690"/>
            <a:ext cx="4275529" cy="67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algn="ctr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algn="ctr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algn="ctr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algn="ctr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</a:rPr>
              <a:t>Ozone variability in the UTLS</a:t>
            </a:r>
            <a:br>
              <a:rPr lang="en-US" altLang="en-US" sz="18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</a:rPr>
              <a:t>before and after coordinate change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D82FA67-4179-48E5-83C2-6708FA3DF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4370" y="6003665"/>
            <a:ext cx="5524269" cy="30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>
                <a:solidFill>
                  <a:srgbClr val="006600"/>
                </a:solidFill>
                <a:sym typeface="Wingdings" pitchFamily="2" charset="2"/>
              </a:rPr>
              <a:t>From SPARC Newsletter July 2020 (OCTAV-UTLS Activity)</a:t>
            </a:r>
            <a:endParaRPr lang="en-US" altLang="en-US" sz="1400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8396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685800" y="1033463"/>
            <a:ext cx="1840568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 dirty="0">
                <a:solidFill>
                  <a:schemeClr val="tx1">
                    <a:lumMod val="75000"/>
                  </a:schemeClr>
                </a:solidFill>
              </a:rPr>
              <a:t>What species?</a:t>
            </a:r>
            <a:endParaRPr lang="en-US" altLang="en-US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2667000" y="240909"/>
            <a:ext cx="3589444" cy="3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/>
              <a:t>JPL-TMF Lidar Capabilities</a:t>
            </a: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406672" y="1434854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406672" y="2004445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406672" y="2574036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406672" y="3143627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406672" y="3713218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739520" y="1444281"/>
            <a:ext cx="771878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1- Ozone DIAL (stratosphere):    12-50 km	Prec. 0-20%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4%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713853" y="2035512"/>
            <a:ext cx="771878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2- Ozone DIAL (troposphere):       0-20 km	Prec. 0-20%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4%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685800" y="2601608"/>
            <a:ext cx="7917552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3- Temperature Rayleigh:           20-90 km	Prec. 0-10 K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0.5 K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730697" y="3167704"/>
            <a:ext cx="7917552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4- Temperature 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vib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.-Raman:        8-40 km	Prec. 0-10 K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0.5 K</a:t>
            </a: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753541" y="3733800"/>
            <a:ext cx="771878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5- Water vapor 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vib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.-Raman:         0-20 km	Prec. 0-20%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6%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769645" y="4310159"/>
            <a:ext cx="807144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/>
              <a:t>6- Clouds and aerosols:               0-50 km	Prec. 1-20%	</a:t>
            </a:r>
            <a:r>
              <a:rPr lang="en-US" altLang="en-US" i="1" dirty="0" err="1"/>
              <a:t>Accur</a:t>
            </a:r>
            <a:r>
              <a:rPr lang="en-US" altLang="en-US" i="1" dirty="0"/>
              <a:t>. 1-10%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614616" y="5334000"/>
            <a:ext cx="8148384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 dirty="0">
                <a:solidFill>
                  <a:schemeClr val="tx1">
                    <a:lumMod val="75000"/>
                  </a:schemeClr>
                </a:solidFill>
              </a:rPr>
              <a:t>Precision degrades with altitude and improves with integration time </a:t>
            </a:r>
            <a:endParaRPr lang="en-US" altLang="en-US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21842" y="5809024"/>
            <a:ext cx="6218369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 dirty="0">
                <a:solidFill>
                  <a:schemeClr val="tx1">
                    <a:lumMod val="75000"/>
                  </a:schemeClr>
                </a:solidFill>
              </a:rPr>
              <a:t>Accuracy depends on altitude and species measured</a:t>
            </a:r>
            <a:endParaRPr lang="en-US" altLang="en-US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0234EDA1-10BF-4A2A-9E7B-E68A46AB7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275597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5663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86000" y="938130"/>
            <a:ext cx="25314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57200" eaLnBrk="1" hangingPunct="1">
              <a:spcAft>
                <a:spcPts val="0"/>
              </a:spcAft>
              <a:defRPr/>
            </a:pPr>
            <a:r>
              <a:rPr lang="en-US" sz="1400" i="1" dirty="0"/>
              <a:t>Top: Extinction coefficient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561029" y="76200"/>
            <a:ext cx="6255238" cy="67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/>
              <a:t>Long-term Monitoring of Stratospheric Aerosol</a:t>
            </a:r>
            <a:br>
              <a:rPr lang="en-US" altLang="en-US" sz="1800" b="1" dirty="0"/>
            </a:br>
            <a:r>
              <a:rPr lang="en-US" altLang="en-US" sz="1800" b="1" dirty="0"/>
              <a:t>(JPL Lidar at Mauna Loa Observatory)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C84A9-432D-4D31-97FE-D9E97BAFB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766887"/>
            <a:ext cx="8380412" cy="330114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E3AC49A-C987-4180-A229-41B8E48A2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216223"/>
            <a:ext cx="42098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57200" eaLnBrk="1" hangingPunct="1">
              <a:spcAft>
                <a:spcPts val="0"/>
              </a:spcAft>
              <a:defRPr/>
            </a:pPr>
            <a:r>
              <a:rPr lang="en-US" sz="1400" i="1" dirty="0"/>
              <a:t>Bottom: Stratospheric Aerosol Optical Depth</a:t>
            </a: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9E16108A-0231-4768-9086-8DBB160B3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5384144"/>
            <a:ext cx="7088800" cy="60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ct val="30000"/>
              </a:spcBef>
              <a:buFont typeface="Wingdings" panose="05000000000000000000" pitchFamily="2" charset="2"/>
              <a:buChar char="è"/>
            </a:pPr>
            <a:r>
              <a:rPr lang="en-US" altLang="en-US" sz="1400" b="1" dirty="0">
                <a:solidFill>
                  <a:srgbClr val="0000CC"/>
                </a:solidFill>
                <a:sym typeface="Wingdings" pitchFamily="2" charset="2"/>
              </a:rPr>
              <a:t>2019/2020: 20-year high in stratospheric aerosol loading</a:t>
            </a:r>
          </a:p>
          <a:p>
            <a:pPr marL="285750" indent="-285750">
              <a:lnSpc>
                <a:spcPct val="110000"/>
              </a:lnSpc>
              <a:spcBef>
                <a:spcPct val="30000"/>
              </a:spcBef>
              <a:buFont typeface="Wingdings" panose="05000000000000000000" pitchFamily="2" charset="2"/>
              <a:buChar char="è"/>
            </a:pPr>
            <a:r>
              <a:rPr lang="en-US" altLang="en-US" sz="1400" b="1" dirty="0">
                <a:solidFill>
                  <a:srgbClr val="0000CC"/>
                </a:solidFill>
                <a:sym typeface="Wingdings" pitchFamily="2" charset="2"/>
              </a:rPr>
              <a:t>Emergence of a new “chronic” source: Wildfires (through </a:t>
            </a:r>
            <a:r>
              <a:rPr lang="en-US" altLang="en-US" sz="1400" b="1" dirty="0" err="1">
                <a:solidFill>
                  <a:srgbClr val="0000CC"/>
                </a:solidFill>
                <a:sym typeface="Wingdings" pitchFamily="2" charset="2"/>
              </a:rPr>
              <a:t>PyCb</a:t>
            </a:r>
            <a:r>
              <a:rPr lang="en-US" altLang="en-US" sz="1400" b="1" dirty="0">
                <a:solidFill>
                  <a:srgbClr val="0000CC"/>
                </a:solidFill>
                <a:sym typeface="Wingdings" pitchFamily="2" charset="2"/>
              </a:rPr>
              <a:t>) </a:t>
            </a:r>
            <a:endParaRPr lang="en-US" altLang="en-US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37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685800" y="1033463"/>
            <a:ext cx="1840568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 dirty="0">
                <a:solidFill>
                  <a:schemeClr val="tx1">
                    <a:lumMod val="75000"/>
                  </a:schemeClr>
                </a:solidFill>
              </a:rPr>
              <a:t>What species?</a:t>
            </a:r>
            <a:endParaRPr lang="en-US" altLang="en-US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2667000" y="240909"/>
            <a:ext cx="3589444" cy="3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/>
              <a:t>JPL-TMF Lidar Capabilities</a:t>
            </a: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406672" y="1434854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406672" y="2004445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406672" y="2574036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406672" y="3143627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406672" y="3713218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rgbClr val="FF0000"/>
              </a:solidFill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739520" y="1444281"/>
            <a:ext cx="771878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1- Ozone DIAL (stratosphere):    12-50 km	Prec. 0-20%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4%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713853" y="2035512"/>
            <a:ext cx="771878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2- Ozone DIAL (troposphere):       0-20 km	Prec. 0-20%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4%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685800" y="2601608"/>
            <a:ext cx="7917552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3- Temperature Rayleigh:           20-90 km	Prec. 0-10 K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0.5 K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730697" y="3167704"/>
            <a:ext cx="7917552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4- Temperature 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vib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.-Raman:        8-40 km	Prec. 0-10 K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0.5 K</a:t>
            </a: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753541" y="3733800"/>
            <a:ext cx="771878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/>
              <a:t>5- Water vapor </a:t>
            </a:r>
            <a:r>
              <a:rPr lang="en-US" altLang="en-US" i="1" dirty="0" err="1"/>
              <a:t>vib</a:t>
            </a:r>
            <a:r>
              <a:rPr lang="en-US" altLang="en-US" i="1" dirty="0"/>
              <a:t>.-Raman:         0-20 km	Prec. 0-20%	</a:t>
            </a:r>
            <a:r>
              <a:rPr lang="en-US" altLang="en-US" i="1" dirty="0" err="1"/>
              <a:t>Accur</a:t>
            </a:r>
            <a:r>
              <a:rPr lang="en-US" altLang="en-US" i="1" dirty="0"/>
              <a:t>. 6%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769645" y="4310159"/>
            <a:ext cx="8071440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6- Clouds and aerosols:               0-50 km	Prec. 1-20%	</a:t>
            </a:r>
            <a:r>
              <a:rPr lang="en-US" altLang="en-US" i="1" dirty="0" err="1">
                <a:solidFill>
                  <a:schemeClr val="tx1">
                    <a:lumMod val="75000"/>
                  </a:schemeClr>
                </a:solidFill>
              </a:rPr>
              <a:t>Accur</a:t>
            </a:r>
            <a:r>
              <a:rPr lang="en-US" altLang="en-US" i="1" dirty="0">
                <a:solidFill>
                  <a:schemeClr val="tx1">
                    <a:lumMod val="75000"/>
                  </a:schemeClr>
                </a:solidFill>
              </a:rPr>
              <a:t>. 1-10%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614616" y="5334000"/>
            <a:ext cx="8148384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 dirty="0">
                <a:solidFill>
                  <a:schemeClr val="tx1">
                    <a:lumMod val="75000"/>
                  </a:schemeClr>
                </a:solidFill>
              </a:rPr>
              <a:t>Precision degrades with altitude and improves with integration time </a:t>
            </a:r>
            <a:endParaRPr lang="en-US" altLang="en-US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21842" y="5809024"/>
            <a:ext cx="6218369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 dirty="0">
                <a:solidFill>
                  <a:schemeClr val="tx1">
                    <a:lumMod val="75000"/>
                  </a:schemeClr>
                </a:solidFill>
              </a:rPr>
              <a:t>Accuracy depends on altitude and species measured</a:t>
            </a:r>
            <a:endParaRPr lang="en-US" altLang="en-US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0234EDA1-10BF-4A2A-9E7B-E68A46AB7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275597"/>
            <a:ext cx="43152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alt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6538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7" name="Picture 3" descr="C:\Thierry\ConfMeetings\2018-11-02 JPL Seminar\TMW_CFH_RS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111" y="1676400"/>
            <a:ext cx="4625289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4953000" y="1074816"/>
            <a:ext cx="2693366" cy="54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  <a:defRPr/>
            </a:pPr>
            <a:r>
              <a:rPr lang="en-US" altLang="en-US" sz="1400" b="1" dirty="0">
                <a:solidFill>
                  <a:srgbClr val="0000CC"/>
                </a:solidFill>
              </a:rPr>
              <a:t>Lidar validation during</a:t>
            </a:r>
            <a:br>
              <a:rPr lang="en-US" altLang="en-US" sz="1400" b="1" dirty="0">
                <a:solidFill>
                  <a:srgbClr val="0000CC"/>
                </a:solidFill>
              </a:rPr>
            </a:br>
            <a:r>
              <a:rPr lang="en-US" altLang="en-US" sz="1400" b="1" dirty="0">
                <a:solidFill>
                  <a:srgbClr val="0000CC"/>
                </a:solidFill>
              </a:rPr>
              <a:t>MOHAVE 2009 Campaign</a:t>
            </a:r>
            <a:endParaRPr lang="en-US" altLang="en-US" sz="1400" dirty="0"/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185993" y="1863474"/>
            <a:ext cx="4005007" cy="80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  <a:defRPr/>
            </a:pPr>
            <a:r>
              <a:rPr lang="en-US" altLang="en-US" sz="1400" dirty="0"/>
              <a:t>Cryogenic Frost-point Hygrometer (</a:t>
            </a:r>
            <a:r>
              <a:rPr lang="en-US" altLang="en-US" sz="1400" dirty="0">
                <a:solidFill>
                  <a:srgbClr val="006600"/>
                </a:solidFill>
              </a:rPr>
              <a:t>green</a:t>
            </a:r>
            <a:r>
              <a:rPr lang="en-US" altLang="en-US" sz="1400" dirty="0"/>
              <a:t>)</a:t>
            </a:r>
            <a:br>
              <a:rPr lang="en-US" altLang="en-US" sz="1400" dirty="0"/>
            </a:br>
            <a:r>
              <a:rPr lang="en-US" altLang="en-US" sz="1400" dirty="0"/>
              <a:t>is research-grade reference hygrometer</a:t>
            </a:r>
            <a:br>
              <a:rPr lang="en-US" altLang="en-US" sz="1400" dirty="0"/>
            </a:br>
            <a:r>
              <a:rPr lang="en-US" altLang="en-US" sz="1400" dirty="0"/>
              <a:t>for upper air (10-30 km)</a:t>
            </a:r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185993" y="3167491"/>
            <a:ext cx="3315331" cy="54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  <a:defRPr/>
            </a:pPr>
            <a:r>
              <a:rPr lang="en-US" altLang="en-US" sz="1400" dirty="0"/>
              <a:t>30-min lidar profile reaches 14 km</a:t>
            </a:r>
            <a:br>
              <a:rPr lang="en-US" altLang="en-US" sz="1400" dirty="0"/>
            </a:br>
            <a:r>
              <a:rPr lang="en-US" altLang="en-US" sz="1400" dirty="0"/>
              <a:t>i.e., same as radiosonde</a:t>
            </a:r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185993" y="4310758"/>
            <a:ext cx="3483261" cy="54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  <a:defRPr/>
            </a:pPr>
            <a:r>
              <a:rPr lang="en-US" altLang="en-US" sz="1400" dirty="0"/>
              <a:t>Very high variability at small vertical</a:t>
            </a:r>
            <a:br>
              <a:rPr lang="en-US" altLang="en-US" sz="1400" dirty="0"/>
            </a:br>
            <a:r>
              <a:rPr lang="en-US" altLang="en-US" sz="1400" dirty="0"/>
              <a:t>and temporal scales (e.g., 4-6 km)</a:t>
            </a:r>
          </a:p>
        </p:txBody>
      </p:sp>
      <p:cxnSp>
        <p:nvCxnSpPr>
          <p:cNvPr id="39" name="Straight Arrow Connector 38"/>
          <p:cNvCxnSpPr>
            <a:cxnSpLocks noChangeShapeType="1"/>
          </p:cNvCxnSpPr>
          <p:nvPr/>
        </p:nvCxnSpPr>
        <p:spPr bwMode="auto">
          <a:xfrm flipV="1">
            <a:off x="3639830" y="4191000"/>
            <a:ext cx="3370570" cy="41943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>
            <a:cxnSpLocks noChangeShapeType="1"/>
          </p:cNvCxnSpPr>
          <p:nvPr/>
        </p:nvCxnSpPr>
        <p:spPr bwMode="auto">
          <a:xfrm flipV="1">
            <a:off x="3429000" y="2644778"/>
            <a:ext cx="1524000" cy="67025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2434656" y="212725"/>
            <a:ext cx="4507965" cy="3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/>
              <a:t>H</a:t>
            </a:r>
            <a:r>
              <a:rPr lang="en-US" altLang="en-US" sz="1800" b="1" baseline="-25000" dirty="0"/>
              <a:t>2</a:t>
            </a:r>
            <a:r>
              <a:rPr lang="en-US" altLang="en-US" sz="1800" b="1" dirty="0"/>
              <a:t>O Raman Lidar Profile Example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6373475" y="5934618"/>
            <a:ext cx="2140330" cy="3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>
                <a:solidFill>
                  <a:srgbClr val="006600"/>
                </a:solidFill>
                <a:sym typeface="Wingdings" pitchFamily="2" charset="2"/>
              </a:rPr>
              <a:t>(Leblanc et al., 2011)</a:t>
            </a:r>
            <a:endParaRPr lang="en-US" altLang="en-US" sz="1400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04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UTLS_250km_6hr_TMW_vs_CF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066800"/>
            <a:ext cx="6456363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241300" y="3657600"/>
            <a:ext cx="2116138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>
                <a:solidFill>
                  <a:srgbClr val="0000CC"/>
                </a:solidFill>
              </a:rPr>
              <a:t>Very challenging</a:t>
            </a:r>
            <a:br>
              <a:rPr lang="en-US" altLang="en-US" b="1">
                <a:solidFill>
                  <a:srgbClr val="0000CC"/>
                </a:solidFill>
              </a:rPr>
            </a:br>
            <a:r>
              <a:rPr lang="en-US" altLang="en-US" b="1">
                <a:solidFill>
                  <a:srgbClr val="0000CC"/>
                </a:solidFill>
              </a:rPr>
              <a:t>for H2O lidars</a:t>
            </a:r>
            <a:br>
              <a:rPr lang="en-US" altLang="en-US" b="1">
                <a:solidFill>
                  <a:srgbClr val="0000CC"/>
                </a:solidFill>
              </a:rPr>
            </a:br>
            <a:r>
              <a:rPr lang="en-US" altLang="en-US" b="1">
                <a:solidFill>
                  <a:srgbClr val="0000CC"/>
                </a:solidFill>
              </a:rPr>
              <a:t>to reach the LS</a:t>
            </a:r>
            <a:endParaRPr lang="en-US" altLang="en-US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9460" name="Rectangle 16"/>
          <p:cNvSpPr>
            <a:spLocks noChangeArrowheads="1"/>
          </p:cNvSpPr>
          <p:nvPr/>
        </p:nvSpPr>
        <p:spPr bwMode="auto">
          <a:xfrm>
            <a:off x="2103015" y="212725"/>
            <a:ext cx="4650633" cy="3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/>
              <a:t>H</a:t>
            </a:r>
            <a:r>
              <a:rPr lang="en-US" altLang="en-US" sz="1800" b="1" baseline="-25000" dirty="0"/>
              <a:t>2</a:t>
            </a:r>
            <a:r>
              <a:rPr lang="en-US" altLang="en-US" sz="1800" b="1" dirty="0"/>
              <a:t>O Raman Lidar for UTLS studies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343400" y="3200400"/>
            <a:ext cx="1919288" cy="1447800"/>
          </a:xfrm>
          <a:prstGeom prst="ellipse">
            <a:avLst/>
          </a:prstGeom>
          <a:solidFill>
            <a:schemeClr val="tx1">
              <a:alpha val="0"/>
            </a:schemeClr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en-US" altLang="en-US"/>
          </a:p>
        </p:txBody>
      </p:sp>
      <p:cxnSp>
        <p:nvCxnSpPr>
          <p:cNvPr id="6" name="Straight Arrow Connector 5"/>
          <p:cNvCxnSpPr>
            <a:cxnSpLocks noChangeShapeType="1"/>
            <a:endCxn id="5" idx="2"/>
          </p:cNvCxnSpPr>
          <p:nvPr/>
        </p:nvCxnSpPr>
        <p:spPr bwMode="auto">
          <a:xfrm flipV="1">
            <a:off x="2300288" y="3924300"/>
            <a:ext cx="2043112" cy="20955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63" name="Rectangle 11"/>
          <p:cNvSpPr>
            <a:spLocks noChangeArrowheads="1"/>
          </p:cNvSpPr>
          <p:nvPr/>
        </p:nvSpPr>
        <p:spPr bwMode="auto">
          <a:xfrm>
            <a:off x="456042" y="1184701"/>
            <a:ext cx="2549096" cy="8309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/>
            <a:r>
              <a:rPr lang="es-MX" altLang="en-US" b="1" i="1" dirty="0"/>
              <a:t>TMF </a:t>
            </a:r>
            <a:r>
              <a:rPr lang="es-MX" altLang="en-US" b="1" i="1" dirty="0" err="1"/>
              <a:t>Raman</a:t>
            </a:r>
            <a:r>
              <a:rPr lang="es-MX" altLang="en-US" b="1" i="1" dirty="0"/>
              <a:t> lidar</a:t>
            </a:r>
            <a:br>
              <a:rPr lang="es-MX" altLang="en-US" b="1" i="1" dirty="0"/>
            </a:br>
            <a:r>
              <a:rPr lang="es-MX" altLang="en-US" b="1" i="1" dirty="0" err="1"/>
              <a:t>Optimized</a:t>
            </a:r>
            <a:r>
              <a:rPr lang="es-MX" altLang="en-US" b="1" i="1" dirty="0"/>
              <a:t> </a:t>
            </a:r>
            <a:r>
              <a:rPr lang="es-MX" altLang="en-US" b="1" i="1" dirty="0" err="1"/>
              <a:t>for</a:t>
            </a:r>
            <a:br>
              <a:rPr lang="es-MX" altLang="en-US" b="1" i="1" dirty="0"/>
            </a:br>
            <a:r>
              <a:rPr lang="es-MX" altLang="en-US" b="1" i="1" dirty="0"/>
              <a:t>UTLS </a:t>
            </a:r>
            <a:r>
              <a:rPr lang="es-MX" altLang="en-US" b="1" i="1" dirty="0" err="1"/>
              <a:t>measurements</a:t>
            </a:r>
            <a:endParaRPr lang="en-US" altLang="en-US" b="1" i="1" dirty="0"/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838200" y="5105400"/>
            <a:ext cx="2166938" cy="8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>
                <a:solidFill>
                  <a:srgbClr val="0000CC"/>
                </a:solidFill>
                <a:sym typeface="Wingdings" pitchFamily="2" charset="2"/>
              </a:rPr>
              <a:t>Good for UT</a:t>
            </a:r>
            <a:br>
              <a:rPr lang="en-US" altLang="en-US" b="1">
                <a:solidFill>
                  <a:srgbClr val="0000CC"/>
                </a:solidFill>
                <a:sym typeface="Wingdings" pitchFamily="2" charset="2"/>
              </a:rPr>
            </a:br>
            <a:r>
              <a:rPr lang="en-US" altLang="en-US" b="1">
                <a:solidFill>
                  <a:srgbClr val="0000CC"/>
                </a:solidFill>
                <a:sym typeface="Wingdings" pitchFamily="2" charset="2"/>
              </a:rPr>
              <a:t>(+/-5% diff.</a:t>
            </a:r>
            <a:br>
              <a:rPr lang="en-US" altLang="en-US" b="1">
                <a:solidFill>
                  <a:srgbClr val="0000CC"/>
                </a:solidFill>
                <a:sym typeface="Wingdings" pitchFamily="2" charset="2"/>
              </a:rPr>
            </a:br>
            <a:r>
              <a:rPr lang="en-US" altLang="en-US" b="1">
                <a:solidFill>
                  <a:srgbClr val="0000CC"/>
                </a:solidFill>
                <a:sym typeface="Wingdings" pitchFamily="2" charset="2"/>
              </a:rPr>
              <a:t>with Frost-Point)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296025" y="4800600"/>
            <a:ext cx="2390775" cy="723900"/>
          </a:xfrm>
          <a:prstGeom prst="ellipse">
            <a:avLst/>
          </a:prstGeom>
          <a:solidFill>
            <a:schemeClr val="tx1">
              <a:alpha val="0"/>
            </a:schemeClr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en-US" altLang="en-US"/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V="1">
            <a:off x="2514600" y="5257800"/>
            <a:ext cx="3781425" cy="5715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67" name="Rectangle 16"/>
          <p:cNvSpPr>
            <a:spLocks noChangeArrowheads="1"/>
          </p:cNvSpPr>
          <p:nvPr/>
        </p:nvSpPr>
        <p:spPr bwMode="auto">
          <a:xfrm>
            <a:off x="3511550" y="1600200"/>
            <a:ext cx="18224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>
                <a:sym typeface="Wingdings" pitchFamily="2" charset="2"/>
              </a:rPr>
              <a:t>Average 9 profiles</a:t>
            </a:r>
            <a:br>
              <a:rPr lang="en-US" altLang="en-US" sz="1400" i="1">
                <a:sym typeface="Wingdings" pitchFamily="2" charset="2"/>
              </a:rPr>
            </a:br>
            <a:r>
              <a:rPr lang="en-US" altLang="en-US" sz="1400" i="1">
                <a:sym typeface="Wingdings" pitchFamily="2" charset="2"/>
              </a:rPr>
              <a:t>MOHAVE 2009</a:t>
            </a:r>
            <a:br>
              <a:rPr lang="en-US" altLang="en-US" sz="1400" i="1">
                <a:sym typeface="Wingdings" pitchFamily="2" charset="2"/>
              </a:rPr>
            </a:br>
            <a:r>
              <a:rPr lang="en-US" altLang="en-US" sz="1400" i="1">
                <a:sym typeface="Wingdings" pitchFamily="2" charset="2"/>
              </a:rPr>
              <a:t>campaign</a:t>
            </a:r>
            <a:endParaRPr lang="en-US" altLang="en-US" sz="1400" i="1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04800" y="6211888"/>
            <a:ext cx="489902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b="1">
                <a:solidFill>
                  <a:srgbClr val="FF0000"/>
                </a:solidFill>
                <a:sym typeface="Wingdings" pitchFamily="2" charset="2"/>
              </a:rPr>
              <a:t> Long integration times required for LS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6775070" y="6223879"/>
            <a:ext cx="2140330" cy="3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>
                <a:solidFill>
                  <a:srgbClr val="006600"/>
                </a:solidFill>
                <a:sym typeface="Wingdings" pitchFamily="2" charset="2"/>
              </a:rPr>
              <a:t>(Leblanc et al., 2012)</a:t>
            </a:r>
            <a:endParaRPr lang="en-US" altLang="en-US" sz="1400" i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8" grpId="0"/>
      <p:bldP spid="9" grpId="0" animBg="1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1617313" y="212725"/>
            <a:ext cx="562365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/>
              <a:t>TMF Tropospheric Ozone and Water vapor</a:t>
            </a: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649091"/>
              </p:ext>
            </p:extLst>
          </p:nvPr>
        </p:nvGraphicFramePr>
        <p:xfrm>
          <a:off x="76200" y="0"/>
          <a:ext cx="8991600" cy="340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0" name="CorelDRAW" r:id="rId4" imgW="9305544" imgH="3526917" progId="CorelDRAW.Graphic.12">
                  <p:embed/>
                </p:oleObj>
              </mc:Choice>
              <mc:Fallback>
                <p:oleObj name="CorelDRAW" r:id="rId4" imgW="9305544" imgH="3526917" progId="CorelDRAW.Graphic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8991600" cy="340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743200" y="3352800"/>
            <a:ext cx="4114800" cy="3222625"/>
            <a:chOff x="1728" y="2112"/>
            <a:chExt cx="2592" cy="2030"/>
          </a:xfrm>
        </p:grpSpPr>
        <p:grpSp>
          <p:nvGrpSpPr>
            <p:cNvPr id="20512" name="Group 4"/>
            <p:cNvGrpSpPr>
              <a:grpSpLocks/>
            </p:cNvGrpSpPr>
            <p:nvPr/>
          </p:nvGrpSpPr>
          <p:grpSpPr bwMode="auto">
            <a:xfrm>
              <a:off x="1728" y="2112"/>
              <a:ext cx="2592" cy="2030"/>
              <a:chOff x="1728" y="2112"/>
              <a:chExt cx="2592" cy="2030"/>
            </a:xfrm>
          </p:grpSpPr>
          <p:pic>
            <p:nvPicPr>
              <p:cNvPr id="20514" name="Picture 5" descr="TropoSchemeCroppe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" y="2112"/>
                <a:ext cx="2592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15" name="Rectangle 6"/>
              <p:cNvSpPr>
                <a:spLocks noChangeArrowheads="1"/>
              </p:cNvSpPr>
              <p:nvPr/>
            </p:nvSpPr>
            <p:spPr bwMode="auto">
              <a:xfrm>
                <a:off x="1728" y="3984"/>
                <a:ext cx="2352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1pPr>
                <a:lvl2pPr marL="742950" indent="-285750"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2pPr>
                <a:lvl3pPr marL="1143000" indent="-228600"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3pPr>
                <a:lvl4pPr marL="1600200" indent="-228600"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4pPr>
                <a:lvl5pPr marL="2057400" indent="-228600"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9pPr>
              </a:lstStyle>
              <a:p>
                <a:endParaRPr lang="en-US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0516" name="Line 7"/>
              <p:cNvSpPr>
                <a:spLocks noChangeShapeType="1"/>
              </p:cNvSpPr>
              <p:nvPr/>
            </p:nvSpPr>
            <p:spPr bwMode="auto">
              <a:xfrm>
                <a:off x="1968" y="3984"/>
                <a:ext cx="2064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7" name="Rectangle 8"/>
              <p:cNvSpPr>
                <a:spLocks noChangeArrowheads="1"/>
              </p:cNvSpPr>
              <p:nvPr/>
            </p:nvSpPr>
            <p:spPr bwMode="auto">
              <a:xfrm>
                <a:off x="1872" y="3985"/>
                <a:ext cx="231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1pPr>
                <a:lvl2pPr marL="742950" indent="-285750"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2pPr>
                <a:lvl3pPr marL="1143000" indent="-228600"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3pPr>
                <a:lvl4pPr marL="1600200" indent="-228600"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4pPr>
                <a:lvl5pPr marL="2057400" indent="-228600"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en-US" altLang="en-US" sz="1000" b="1">
                    <a:latin typeface="Arial" charset="0"/>
                    <a:sym typeface="Wingdings" pitchFamily="2" charset="2"/>
                  </a:rPr>
                  <a:t>EQ</a:t>
                </a:r>
              </a:p>
            </p:txBody>
          </p:sp>
          <p:sp>
            <p:nvSpPr>
              <p:cNvPr id="20518" name="Rectangle 9"/>
              <p:cNvSpPr>
                <a:spLocks noChangeArrowheads="1"/>
              </p:cNvSpPr>
              <p:nvPr/>
            </p:nvSpPr>
            <p:spPr bwMode="auto">
              <a:xfrm>
                <a:off x="2928" y="3969"/>
                <a:ext cx="29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1pPr>
                <a:lvl2pPr marL="742950" indent="-285750"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2pPr>
                <a:lvl3pPr marL="1143000" indent="-228600"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3pPr>
                <a:lvl4pPr marL="1600200" indent="-228600"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4pPr>
                <a:lvl5pPr marL="2057400" indent="-228600"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en-US" altLang="en-US" sz="1200" b="1">
                    <a:solidFill>
                      <a:srgbClr val="FF0000"/>
                    </a:solidFill>
                    <a:latin typeface="Arial" charset="0"/>
                    <a:sym typeface="Wingdings" pitchFamily="2" charset="2"/>
                  </a:rPr>
                  <a:t>34N</a:t>
                </a:r>
              </a:p>
            </p:txBody>
          </p:sp>
          <p:sp>
            <p:nvSpPr>
              <p:cNvPr id="20519" name="Rectangle 10"/>
              <p:cNvSpPr>
                <a:spLocks noChangeArrowheads="1"/>
              </p:cNvSpPr>
              <p:nvPr/>
            </p:nvSpPr>
            <p:spPr bwMode="auto">
              <a:xfrm>
                <a:off x="3792" y="3985"/>
                <a:ext cx="284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1pPr>
                <a:lvl2pPr marL="742950" indent="-285750"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2pPr>
                <a:lvl3pPr marL="1143000" indent="-228600"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3pPr>
                <a:lvl4pPr marL="1600200" indent="-228600"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4pPr>
                <a:lvl5pPr marL="2057400" indent="-228600"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Verdana" pitchFamily="34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en-US" altLang="en-US" sz="1000" b="1">
                    <a:latin typeface="Arial" charset="0"/>
                    <a:sym typeface="Wingdings" pitchFamily="2" charset="2"/>
                  </a:rPr>
                  <a:t>Pole</a:t>
                </a:r>
              </a:p>
            </p:txBody>
          </p:sp>
        </p:grpSp>
        <p:sp>
          <p:nvSpPr>
            <p:cNvPr id="20513" name="Rectangle 11"/>
            <p:cNvSpPr>
              <a:spLocks noChangeArrowheads="1"/>
            </p:cNvSpPr>
            <p:nvPr/>
          </p:nvSpPr>
          <p:spPr bwMode="auto">
            <a:xfrm>
              <a:off x="2496" y="2150"/>
              <a:ext cx="12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rgbClr val="000000"/>
                  </a:solidFill>
                  <a:latin typeface="Verdana" pitchFamily="34" charset="0"/>
                </a:defRPr>
              </a:lvl1pPr>
              <a:lvl2pPr marL="742950" indent="-285750">
                <a:defRPr sz="1600">
                  <a:solidFill>
                    <a:srgbClr val="000000"/>
                  </a:solidFill>
                  <a:latin typeface="Verdana" pitchFamily="34" charset="0"/>
                </a:defRPr>
              </a:lvl2pPr>
              <a:lvl3pPr marL="1143000" indent="-228600">
                <a:defRPr sz="1600">
                  <a:solidFill>
                    <a:srgbClr val="000000"/>
                  </a:solidFill>
                  <a:latin typeface="Verdana" pitchFamily="34" charset="0"/>
                </a:defRPr>
              </a:lvl3pPr>
              <a:lvl4pPr marL="1600200" indent="-228600">
                <a:defRPr sz="1600">
                  <a:solidFill>
                    <a:srgbClr val="000000"/>
                  </a:solidFill>
                  <a:latin typeface="Verdana" pitchFamily="34" charset="0"/>
                </a:defRPr>
              </a:lvl4pPr>
              <a:lvl5pPr marL="2057400" indent="-228600">
                <a:defRPr sz="1600">
                  <a:solidFill>
                    <a:srgbClr val="000000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en-US" altLang="en-US" sz="1000" b="1" i="1">
                  <a:solidFill>
                    <a:srgbClr val="FF0000"/>
                  </a:solidFill>
                  <a:latin typeface="Arial" charset="0"/>
                </a:rPr>
                <a:t>Adapted from Hegglin, 2009</a:t>
              </a:r>
            </a:p>
          </p:txBody>
        </p:sp>
      </p:grp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105662" y="997505"/>
            <a:ext cx="380104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altLang="en-US" sz="1400" b="1" dirty="0">
                <a:solidFill>
                  <a:srgbClr val="0000CC"/>
                </a:solidFill>
              </a:rPr>
              <a:t>O</a:t>
            </a:r>
            <a:r>
              <a:rPr lang="en-US" altLang="en-US" sz="1400" b="1" baseline="-25000" dirty="0">
                <a:solidFill>
                  <a:srgbClr val="0000CC"/>
                </a:solidFill>
              </a:rPr>
              <a:t>3</a:t>
            </a:r>
            <a:r>
              <a:rPr lang="en-US" altLang="en-US" sz="1400" b="1" dirty="0">
                <a:solidFill>
                  <a:srgbClr val="0000CC"/>
                </a:solidFill>
              </a:rPr>
              <a:t> &amp; H</a:t>
            </a:r>
            <a:r>
              <a:rPr lang="en-US" altLang="en-US" sz="1400" b="1" baseline="-25000" dirty="0">
                <a:solidFill>
                  <a:srgbClr val="0000CC"/>
                </a:solidFill>
              </a:rPr>
              <a:t>2</a:t>
            </a:r>
            <a:r>
              <a:rPr lang="en-US" altLang="en-US" sz="1400" b="1" dirty="0">
                <a:solidFill>
                  <a:srgbClr val="0000CC"/>
                </a:solidFill>
              </a:rPr>
              <a:t>O lidar observations</a:t>
            </a:r>
            <a:br>
              <a:rPr lang="en-US" altLang="en-US" sz="1400" b="1" dirty="0">
                <a:solidFill>
                  <a:srgbClr val="0000CC"/>
                </a:solidFill>
              </a:rPr>
            </a:br>
            <a:r>
              <a:rPr lang="en-US" altLang="en-US" sz="1400" b="1" dirty="0">
                <a:solidFill>
                  <a:srgbClr val="0000CC"/>
                </a:solidFill>
              </a:rPr>
              <a:t>of a stratospheric intrusion</a:t>
            </a:r>
            <a:br>
              <a:rPr lang="en-US" altLang="en-US" sz="1400" b="1" dirty="0">
                <a:solidFill>
                  <a:srgbClr val="0000CC"/>
                </a:solidFill>
              </a:rPr>
            </a:br>
            <a:r>
              <a:rPr lang="en-US" altLang="en-US" sz="1400" b="1" dirty="0">
                <a:solidFill>
                  <a:srgbClr val="0000CC"/>
                </a:solidFill>
              </a:rPr>
              <a:t>during the MOHAVE 2009 Campaign</a:t>
            </a:r>
          </a:p>
        </p:txBody>
      </p:sp>
      <p:pic>
        <p:nvPicPr>
          <p:cNvPr id="13" name="Picture 13" descr="O3H2O_18Oc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3352800"/>
            <a:ext cx="26050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O3H2O_20Oc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3352800"/>
            <a:ext cx="26019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572000" y="60198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spcAft>
                <a:spcPct val="50000"/>
              </a:spcAft>
            </a:pPr>
            <a:r>
              <a:rPr lang="en-US" altLang="en-US" b="1">
                <a:solidFill>
                  <a:srgbClr val="FF0000"/>
                </a:solidFill>
                <a:latin typeface="Arial" charset="0"/>
              </a:rPr>
              <a:t>TMF</a:t>
            </a:r>
            <a:endParaRPr lang="en-US" alt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4495800" y="4724400"/>
            <a:ext cx="304800" cy="762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5029200" y="4724400"/>
            <a:ext cx="304800" cy="762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2209800" y="2209800"/>
            <a:ext cx="304800" cy="3048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6705600" y="2209800"/>
            <a:ext cx="304800" cy="3048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2438400" y="2087563"/>
            <a:ext cx="533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spcAft>
                <a:spcPct val="50000"/>
              </a:spcAft>
            </a:pPr>
            <a:r>
              <a:rPr lang="en-US" altLang="en-US" sz="1200" b="1">
                <a:latin typeface="Arial" charset="0"/>
              </a:rPr>
              <a:t>TMF</a:t>
            </a:r>
          </a:p>
        </p:txBody>
      </p:sp>
      <p:sp>
        <p:nvSpPr>
          <p:cNvPr id="21" name="Freeform 21"/>
          <p:cNvSpPr>
            <a:spLocks/>
          </p:cNvSpPr>
          <p:nvPr/>
        </p:nvSpPr>
        <p:spPr bwMode="auto">
          <a:xfrm>
            <a:off x="1447800" y="1828800"/>
            <a:ext cx="1143000" cy="482600"/>
          </a:xfrm>
          <a:custGeom>
            <a:avLst/>
            <a:gdLst>
              <a:gd name="T0" fmla="*/ 0 w 720"/>
              <a:gd name="T1" fmla="*/ 2147483647 h 304"/>
              <a:gd name="T2" fmla="*/ 2147483647 w 720"/>
              <a:gd name="T3" fmla="*/ 2147483647 h 304"/>
              <a:gd name="T4" fmla="*/ 2147483647 w 720"/>
              <a:gd name="T5" fmla="*/ 2147483647 h 304"/>
              <a:gd name="T6" fmla="*/ 2147483647 w 720"/>
              <a:gd name="T7" fmla="*/ 2147483647 h 304"/>
              <a:gd name="T8" fmla="*/ 2147483647 w 720"/>
              <a:gd name="T9" fmla="*/ 2147483647 h 304"/>
              <a:gd name="T10" fmla="*/ 2147483647 w 720"/>
              <a:gd name="T11" fmla="*/ 2147483647 h 304"/>
              <a:gd name="T12" fmla="*/ 2147483647 w 720"/>
              <a:gd name="T13" fmla="*/ 0 h 3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04">
                <a:moveTo>
                  <a:pt x="0" y="96"/>
                </a:moveTo>
                <a:cubicBezTo>
                  <a:pt x="8" y="152"/>
                  <a:pt x="16" y="208"/>
                  <a:pt x="48" y="240"/>
                </a:cubicBezTo>
                <a:cubicBezTo>
                  <a:pt x="80" y="272"/>
                  <a:pt x="144" y="280"/>
                  <a:pt x="192" y="288"/>
                </a:cubicBezTo>
                <a:cubicBezTo>
                  <a:pt x="240" y="296"/>
                  <a:pt x="296" y="304"/>
                  <a:pt x="336" y="288"/>
                </a:cubicBezTo>
                <a:cubicBezTo>
                  <a:pt x="376" y="272"/>
                  <a:pt x="392" y="232"/>
                  <a:pt x="432" y="192"/>
                </a:cubicBezTo>
                <a:cubicBezTo>
                  <a:pt x="472" y="152"/>
                  <a:pt x="528" y="80"/>
                  <a:pt x="576" y="48"/>
                </a:cubicBezTo>
                <a:cubicBezTo>
                  <a:pt x="624" y="16"/>
                  <a:pt x="696" y="8"/>
                  <a:pt x="720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838200" y="2239963"/>
            <a:ext cx="1219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spcAft>
                <a:spcPct val="50000"/>
              </a:spcAft>
            </a:pPr>
            <a:r>
              <a:rPr lang="en-US" altLang="en-US" sz="1200" b="1">
                <a:latin typeface="Arial" charset="0"/>
              </a:rPr>
              <a:t>tropopause</a:t>
            </a:r>
          </a:p>
        </p:txBody>
      </p:sp>
      <p:sp>
        <p:nvSpPr>
          <p:cNvPr id="23" name="Freeform 23"/>
          <p:cNvSpPr>
            <a:spLocks/>
          </p:cNvSpPr>
          <p:nvPr/>
        </p:nvSpPr>
        <p:spPr bwMode="auto">
          <a:xfrm>
            <a:off x="6692900" y="2133600"/>
            <a:ext cx="317500" cy="330200"/>
          </a:xfrm>
          <a:custGeom>
            <a:avLst/>
            <a:gdLst>
              <a:gd name="T0" fmla="*/ 2147483647 w 200"/>
              <a:gd name="T1" fmla="*/ 0 h 208"/>
              <a:gd name="T2" fmla="*/ 2147483647 w 200"/>
              <a:gd name="T3" fmla="*/ 2147483647 h 208"/>
              <a:gd name="T4" fmla="*/ 2147483647 w 200"/>
              <a:gd name="T5" fmla="*/ 2147483647 h 208"/>
              <a:gd name="T6" fmla="*/ 2147483647 w 200"/>
              <a:gd name="T7" fmla="*/ 2147483647 h 208"/>
              <a:gd name="T8" fmla="*/ 2147483647 w 200"/>
              <a:gd name="T9" fmla="*/ 2147483647 h 208"/>
              <a:gd name="T10" fmla="*/ 2147483647 w 200"/>
              <a:gd name="T11" fmla="*/ 2147483647 h 208"/>
              <a:gd name="T12" fmla="*/ 2147483647 w 200"/>
              <a:gd name="T13" fmla="*/ 2147483647 h 208"/>
              <a:gd name="T14" fmla="*/ 2147483647 w 200"/>
              <a:gd name="T15" fmla="*/ 0 h 2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0" h="208">
                <a:moveTo>
                  <a:pt x="8" y="0"/>
                </a:moveTo>
                <a:cubicBezTo>
                  <a:pt x="8" y="16"/>
                  <a:pt x="8" y="32"/>
                  <a:pt x="8" y="48"/>
                </a:cubicBezTo>
                <a:cubicBezTo>
                  <a:pt x="8" y="64"/>
                  <a:pt x="0" y="72"/>
                  <a:pt x="8" y="96"/>
                </a:cubicBezTo>
                <a:cubicBezTo>
                  <a:pt x="16" y="120"/>
                  <a:pt x="40" y="176"/>
                  <a:pt x="56" y="192"/>
                </a:cubicBezTo>
                <a:cubicBezTo>
                  <a:pt x="72" y="208"/>
                  <a:pt x="88" y="200"/>
                  <a:pt x="104" y="192"/>
                </a:cubicBezTo>
                <a:cubicBezTo>
                  <a:pt x="120" y="184"/>
                  <a:pt x="144" y="168"/>
                  <a:pt x="152" y="144"/>
                </a:cubicBezTo>
                <a:cubicBezTo>
                  <a:pt x="160" y="120"/>
                  <a:pt x="144" y="72"/>
                  <a:pt x="152" y="48"/>
                </a:cubicBezTo>
                <a:cubicBezTo>
                  <a:pt x="160" y="24"/>
                  <a:pt x="192" y="8"/>
                  <a:pt x="200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2438400" y="2438400"/>
            <a:ext cx="1981200" cy="2362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H="1">
            <a:off x="5181600" y="2514600"/>
            <a:ext cx="1600200" cy="2209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H="1">
            <a:off x="2057400" y="2514600"/>
            <a:ext cx="304800" cy="2667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 flipH="1">
            <a:off x="1143000" y="2514600"/>
            <a:ext cx="1143000" cy="2819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1676400" y="5410200"/>
            <a:ext cx="381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1828800" y="5135563"/>
            <a:ext cx="533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spcAft>
                <a:spcPct val="50000"/>
              </a:spcAft>
            </a:pPr>
            <a:r>
              <a:rPr lang="en-US" altLang="en-US" sz="1200" b="1">
                <a:latin typeface="Arial" charset="0"/>
              </a:rPr>
              <a:t>Wet</a:t>
            </a:r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 flipH="1">
            <a:off x="533400" y="5410200"/>
            <a:ext cx="228600" cy="0"/>
          </a:xfrm>
          <a:prstGeom prst="line">
            <a:avLst/>
          </a:prstGeom>
          <a:noFill/>
          <a:ln w="28575">
            <a:solidFill>
              <a:srgbClr val="FF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685800" y="5257800"/>
            <a:ext cx="914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spcAft>
                <a:spcPct val="50000"/>
              </a:spcAft>
            </a:pPr>
            <a:r>
              <a:rPr lang="en-US" altLang="en-US" sz="1200" b="1">
                <a:latin typeface="Arial" charset="0"/>
              </a:rPr>
              <a:t>O3-poor</a:t>
            </a:r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6934200" y="2514600"/>
            <a:ext cx="762000" cy="2743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7543800" y="5257800"/>
            <a:ext cx="533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spcAft>
                <a:spcPct val="50000"/>
              </a:spcAft>
            </a:pPr>
            <a:r>
              <a:rPr lang="en-US" altLang="en-US" sz="1200" b="1">
                <a:latin typeface="Arial" charset="0"/>
              </a:rPr>
              <a:t>Dry</a:t>
            </a: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6705600" y="5105400"/>
            <a:ext cx="914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spcAft>
                <a:spcPct val="50000"/>
              </a:spcAft>
            </a:pPr>
            <a:r>
              <a:rPr lang="en-US" altLang="en-US" sz="1200" b="1">
                <a:latin typeface="Arial" charset="0"/>
              </a:rPr>
              <a:t>O3-rich</a:t>
            </a:r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6858000" y="2514600"/>
            <a:ext cx="152400" cy="2590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>
            <a:off x="7086600" y="5410200"/>
            <a:ext cx="381000" cy="0"/>
          </a:xfrm>
          <a:prstGeom prst="line">
            <a:avLst/>
          </a:prstGeom>
          <a:noFill/>
          <a:ln w="28575">
            <a:solidFill>
              <a:srgbClr val="FF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 flipH="1">
            <a:off x="7467600" y="55626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2286000" y="4419600"/>
            <a:ext cx="1676400" cy="546100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spcAft>
                <a:spcPct val="50000"/>
              </a:spcAft>
            </a:pPr>
            <a:r>
              <a:rPr lang="en-US" altLang="en-US" sz="1400" b="1">
                <a:latin typeface="Arial" charset="0"/>
              </a:rPr>
              <a:t>Sensing</a:t>
            </a:r>
            <a:br>
              <a:rPr lang="en-US" altLang="en-US" sz="1400" b="1">
                <a:latin typeface="Arial" charset="0"/>
              </a:rPr>
            </a:br>
            <a:r>
              <a:rPr lang="en-US" altLang="en-US" sz="1400" b="1">
                <a:latin typeface="Arial" charset="0"/>
              </a:rPr>
              <a:t>subtropical UT</a:t>
            </a:r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5638800" y="4206875"/>
            <a:ext cx="1295400" cy="758825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spcAft>
                <a:spcPct val="50000"/>
              </a:spcAft>
            </a:pPr>
            <a:r>
              <a:rPr lang="en-US" altLang="en-US" sz="1400" b="1">
                <a:latin typeface="Arial" charset="0"/>
              </a:rPr>
              <a:t>Sensing</a:t>
            </a:r>
            <a:br>
              <a:rPr lang="en-US" altLang="en-US" sz="1400" b="1">
                <a:latin typeface="Arial" charset="0"/>
              </a:rPr>
            </a:br>
            <a:r>
              <a:rPr lang="en-US" altLang="en-US" sz="1400" b="1">
                <a:latin typeface="Arial" charset="0"/>
              </a:rPr>
              <a:t>extratropical LMS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\\LAB3\PUBLIC\New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576" y="1590346"/>
            <a:ext cx="54848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381921" y="265698"/>
            <a:ext cx="39324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b="1" dirty="0"/>
              <a:t>JPL-TMF Lidar Group Home Base</a:t>
            </a:r>
            <a:endParaRPr lang="en-US" b="1" i="1" dirty="0"/>
          </a:p>
        </p:txBody>
      </p:sp>
      <p:cxnSp>
        <p:nvCxnSpPr>
          <p:cNvPr id="27652" name="Straight Arrow Connector 7"/>
          <p:cNvCxnSpPr>
            <a:cxnSpLocks noChangeShapeType="1"/>
            <a:stCxn id="17" idx="3"/>
          </p:cNvCxnSpPr>
          <p:nvPr/>
        </p:nvCxnSpPr>
        <p:spPr bwMode="auto">
          <a:xfrm>
            <a:off x="1951176" y="3036332"/>
            <a:ext cx="1319213" cy="36933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53" name="Straight Arrow Connector 8"/>
          <p:cNvCxnSpPr>
            <a:cxnSpLocks noChangeShapeType="1"/>
          </p:cNvCxnSpPr>
          <p:nvPr/>
        </p:nvCxnSpPr>
        <p:spPr bwMode="auto">
          <a:xfrm>
            <a:off x="1760762" y="1905000"/>
            <a:ext cx="1104814" cy="82834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2667000"/>
            <a:ext cx="195117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FF0000"/>
                </a:solidFill>
              </a:rPr>
              <a:t>2005-present</a:t>
            </a:r>
            <a:r>
              <a:rPr lang="en-US" sz="1400" b="1" i="1" dirty="0">
                <a:solidFill>
                  <a:srgbClr val="0000CC"/>
                </a:solidFill>
              </a:rPr>
              <a:t>:</a:t>
            </a:r>
            <a:br>
              <a:rPr lang="en-US" sz="1400" b="1" i="1" dirty="0">
                <a:solidFill>
                  <a:srgbClr val="0000CC"/>
                </a:solidFill>
              </a:rPr>
            </a:br>
            <a:r>
              <a:rPr lang="en-US" sz="1400" b="1" i="1" dirty="0">
                <a:solidFill>
                  <a:srgbClr val="0000CC"/>
                </a:solidFill>
              </a:rPr>
              <a:t>Water vapor lidar</a:t>
            </a:r>
            <a:br>
              <a:rPr lang="en-US" sz="1400" b="1" i="1" dirty="0">
                <a:solidFill>
                  <a:srgbClr val="0000CC"/>
                </a:solidFill>
              </a:rPr>
            </a:br>
            <a:r>
              <a:rPr lang="en-US" sz="1400" b="1" i="1" dirty="0">
                <a:solidFill>
                  <a:srgbClr val="0000CC"/>
                </a:solidFill>
              </a:rPr>
              <a:t>(NDACC)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457200" y="1318736"/>
            <a:ext cx="13035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sz="1400" b="1" i="1" dirty="0"/>
              <a:t>Microwave</a:t>
            </a:r>
            <a:br>
              <a:rPr lang="en-US" sz="1400" b="1" i="1" dirty="0"/>
            </a:br>
            <a:r>
              <a:rPr lang="en-US" sz="1400" b="1" i="1" dirty="0"/>
              <a:t>radiometer</a:t>
            </a:r>
            <a:br>
              <a:rPr lang="en-US" sz="1400" b="1" i="1" dirty="0"/>
            </a:br>
            <a:r>
              <a:rPr lang="en-US" sz="1400" b="1" i="1" dirty="0"/>
              <a:t>(NDACC)</a:t>
            </a: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3886200" y="952033"/>
            <a:ext cx="42659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FF0000"/>
                </a:solidFill>
              </a:rPr>
              <a:t>1988-present</a:t>
            </a:r>
            <a:r>
              <a:rPr lang="en-US" sz="1400" b="1" i="1" dirty="0">
                <a:solidFill>
                  <a:srgbClr val="0000CC"/>
                </a:solidFill>
              </a:rPr>
              <a:t>: Stratospheric ozone,</a:t>
            </a:r>
            <a:br>
              <a:rPr lang="en-US" sz="1400" b="1" i="1" dirty="0">
                <a:solidFill>
                  <a:srgbClr val="0000CC"/>
                </a:solidFill>
              </a:rPr>
            </a:br>
            <a:r>
              <a:rPr lang="en-US" sz="1400" b="1" i="1" dirty="0">
                <a:solidFill>
                  <a:srgbClr val="0000CC"/>
                </a:solidFill>
              </a:rPr>
              <a:t>aerosols and temperature lidar (NDACC)</a:t>
            </a: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335822" y="3868400"/>
            <a:ext cx="162416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FF0000"/>
                </a:solidFill>
              </a:rPr>
              <a:t>1999-present</a:t>
            </a:r>
            <a:r>
              <a:rPr lang="en-US" sz="1400" b="1" i="1" dirty="0">
                <a:solidFill>
                  <a:srgbClr val="0000CC"/>
                </a:solidFill>
              </a:rPr>
              <a:t>:</a:t>
            </a:r>
            <a:br>
              <a:rPr lang="en-US" sz="1400" b="1" i="1" dirty="0">
                <a:solidFill>
                  <a:srgbClr val="0000CC"/>
                </a:solidFill>
              </a:rPr>
            </a:br>
            <a:r>
              <a:rPr lang="en-US" sz="1400" b="1" i="1" dirty="0">
                <a:solidFill>
                  <a:srgbClr val="0000CC"/>
                </a:solidFill>
              </a:rPr>
              <a:t>Tropospheric</a:t>
            </a:r>
            <a:br>
              <a:rPr lang="en-US" sz="1400" b="1" i="1" dirty="0">
                <a:solidFill>
                  <a:srgbClr val="0000CC"/>
                </a:solidFill>
              </a:rPr>
            </a:br>
            <a:r>
              <a:rPr lang="en-US" sz="1400" b="1" i="1" dirty="0">
                <a:solidFill>
                  <a:srgbClr val="0000CC"/>
                </a:solidFill>
              </a:rPr>
              <a:t>ozone lidar</a:t>
            </a:r>
            <a:br>
              <a:rPr lang="en-US" sz="1400" b="1" i="1" dirty="0">
                <a:solidFill>
                  <a:srgbClr val="0000CC"/>
                </a:solidFill>
              </a:rPr>
            </a:br>
            <a:r>
              <a:rPr lang="en-US" sz="1400" b="1" i="1" dirty="0">
                <a:solidFill>
                  <a:srgbClr val="0000CC"/>
                </a:solidFill>
              </a:rPr>
              <a:t>(NDACC)</a:t>
            </a:r>
          </a:p>
        </p:txBody>
      </p:sp>
      <p:cxnSp>
        <p:nvCxnSpPr>
          <p:cNvPr id="27659" name="Straight Arrow Connector 27"/>
          <p:cNvCxnSpPr>
            <a:cxnSpLocks noChangeShapeType="1"/>
          </p:cNvCxnSpPr>
          <p:nvPr/>
        </p:nvCxnSpPr>
        <p:spPr bwMode="auto">
          <a:xfrm flipV="1">
            <a:off x="1998801" y="4838371"/>
            <a:ext cx="2208213" cy="37623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350976" y="5084058"/>
            <a:ext cx="16450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sz="1400" b="1" i="1" dirty="0"/>
              <a:t>Surface</a:t>
            </a:r>
            <a:br>
              <a:rPr lang="en-US" sz="1400" b="1" i="1" dirty="0"/>
            </a:br>
            <a:r>
              <a:rPr lang="en-US" sz="1400" b="1" i="1" dirty="0"/>
              <a:t>ozone monitor</a:t>
            </a:r>
          </a:p>
        </p:txBody>
      </p:sp>
      <p:cxnSp>
        <p:nvCxnSpPr>
          <p:cNvPr id="27661" name="Straight Arrow Connector 32"/>
          <p:cNvCxnSpPr>
            <a:cxnSpLocks noChangeShapeType="1"/>
          </p:cNvCxnSpPr>
          <p:nvPr/>
        </p:nvCxnSpPr>
        <p:spPr bwMode="auto">
          <a:xfrm flipV="1">
            <a:off x="1917014" y="4104948"/>
            <a:ext cx="2290000" cy="24050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7716461" y="2320349"/>
            <a:ext cx="1386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sz="1400" b="1" i="1" dirty="0"/>
              <a:t>ECC</a:t>
            </a:r>
            <a:br>
              <a:rPr lang="en-US" sz="1400" b="1" i="1" dirty="0"/>
            </a:br>
            <a:r>
              <a:rPr lang="en-US" sz="1400" b="1" i="1" dirty="0"/>
              <a:t>ozonesonde</a:t>
            </a: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7726382" y="3536722"/>
            <a:ext cx="13051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sz="1400" b="1" i="1" dirty="0"/>
              <a:t>PTU</a:t>
            </a:r>
            <a:br>
              <a:rPr lang="en-US" sz="1400" b="1" i="1" dirty="0"/>
            </a:br>
            <a:r>
              <a:rPr lang="en-US" sz="1400" b="1" i="1" dirty="0"/>
              <a:t>radiosonde</a:t>
            </a:r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7690360" y="4844483"/>
            <a:ext cx="136768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sz="1400" b="1" i="1" dirty="0"/>
              <a:t>Frost-point</a:t>
            </a:r>
            <a:br>
              <a:rPr lang="en-US" sz="1400" b="1" i="1" dirty="0"/>
            </a:br>
            <a:r>
              <a:rPr lang="en-US" sz="1400" b="1" i="1" dirty="0"/>
              <a:t>hygrometer</a:t>
            </a:r>
            <a:br>
              <a:rPr lang="en-US" sz="1400" b="1" i="1" dirty="0"/>
            </a:br>
            <a:r>
              <a:rPr lang="en-US" sz="1400" b="1" i="1" dirty="0"/>
              <a:t>sonde</a:t>
            </a:r>
          </a:p>
        </p:txBody>
      </p:sp>
      <p:cxnSp>
        <p:nvCxnSpPr>
          <p:cNvPr id="27666" name="Straight Arrow Connector 40"/>
          <p:cNvCxnSpPr>
            <a:cxnSpLocks noChangeShapeType="1"/>
          </p:cNvCxnSpPr>
          <p:nvPr/>
        </p:nvCxnSpPr>
        <p:spPr bwMode="auto">
          <a:xfrm flipH="1">
            <a:off x="6294576" y="2777399"/>
            <a:ext cx="1431806" cy="163234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67" name="Straight Arrow Connector 41"/>
          <p:cNvCxnSpPr>
            <a:cxnSpLocks noChangeShapeType="1"/>
          </p:cNvCxnSpPr>
          <p:nvPr/>
        </p:nvCxnSpPr>
        <p:spPr bwMode="auto">
          <a:xfrm flipH="1" flipV="1">
            <a:off x="6294576" y="4743121"/>
            <a:ext cx="1349375" cy="28257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68" name="Straight Arrow Connector 42"/>
          <p:cNvCxnSpPr>
            <a:cxnSpLocks noChangeShapeType="1"/>
          </p:cNvCxnSpPr>
          <p:nvPr/>
        </p:nvCxnSpPr>
        <p:spPr bwMode="auto">
          <a:xfrm flipH="1">
            <a:off x="6294576" y="3868400"/>
            <a:ext cx="1431806" cy="69374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69" name="Straight Arrow Connector 57"/>
          <p:cNvCxnSpPr>
            <a:cxnSpLocks noChangeShapeType="1"/>
          </p:cNvCxnSpPr>
          <p:nvPr/>
        </p:nvCxnSpPr>
        <p:spPr bwMode="auto">
          <a:xfrm flipH="1">
            <a:off x="5723076" y="1475253"/>
            <a:ext cx="47914" cy="260429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70" name="Straight Arrow Connector 59"/>
          <p:cNvCxnSpPr>
            <a:cxnSpLocks noChangeShapeType="1"/>
          </p:cNvCxnSpPr>
          <p:nvPr/>
        </p:nvCxnSpPr>
        <p:spPr bwMode="auto">
          <a:xfrm flipH="1">
            <a:off x="2209800" y="1407784"/>
            <a:ext cx="611327" cy="49721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2322608" y="1140023"/>
            <a:ext cx="11063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sz="1400" b="1" i="1" dirty="0"/>
              <a:t>GPS </a:t>
            </a:r>
            <a:r>
              <a:rPr lang="en-US" sz="1400" b="1" i="1" dirty="0" err="1"/>
              <a:t>TPW</a:t>
            </a:r>
            <a:endParaRPr lang="en-US" sz="14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2" grpId="0"/>
      <p:bldP spid="26" grpId="0"/>
      <p:bldP spid="31" grpId="0"/>
      <p:bldP spid="38" grpId="0"/>
      <p:bldP spid="39" grpId="0"/>
      <p:bldP spid="40" grpId="0"/>
      <p:bldP spid="6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383084" y="212725"/>
            <a:ext cx="6611105" cy="3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/>
              <a:t>H</a:t>
            </a:r>
            <a:r>
              <a:rPr lang="en-US" altLang="en-US" sz="1800" b="1" baseline="-25000" dirty="0"/>
              <a:t>2</a:t>
            </a:r>
            <a:r>
              <a:rPr lang="en-US" altLang="en-US" sz="1800" b="1" dirty="0"/>
              <a:t>O Raman Lidar for UTLS Long-Term Monitoring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3D106B-503F-4EA6-8427-1460072886D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" r="2753"/>
          <a:stretch/>
        </p:blipFill>
        <p:spPr bwMode="auto">
          <a:xfrm>
            <a:off x="2362200" y="1371983"/>
            <a:ext cx="6781800" cy="49447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1257814-61B3-4D3D-A093-8B07F89BE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70" y="850015"/>
            <a:ext cx="34884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57200" eaLnBrk="1" hangingPunct="1">
              <a:spcAft>
                <a:spcPts val="0"/>
              </a:spcAft>
              <a:defRPr/>
            </a:pPr>
            <a:r>
              <a:rPr lang="en-US" sz="1200" i="1" dirty="0"/>
              <a:t>Top panel: CALIOP aerosol scattering ratio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09AD1C5-B180-4EF7-8E2C-8D6B834F2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70" y="1115199"/>
            <a:ext cx="385233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57200" eaLnBrk="1" hangingPunct="1">
              <a:spcAft>
                <a:spcPts val="0"/>
              </a:spcAft>
              <a:defRPr/>
            </a:pPr>
            <a:r>
              <a:rPr lang="en-US" sz="1200" i="1" dirty="0"/>
              <a:t>Second panel: H2O VMR from TMF Raman lidar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E21A0208-3659-4FC6-AE57-E41B60F8A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6248400"/>
            <a:ext cx="5419725" cy="30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ct val="30000"/>
              </a:spcBef>
              <a:buFont typeface="Wingdings" panose="05000000000000000000" pitchFamily="2" charset="2"/>
              <a:buChar char="è"/>
            </a:pPr>
            <a:r>
              <a:rPr lang="en-US" altLang="en-US" sz="1400" b="1" dirty="0">
                <a:solidFill>
                  <a:srgbClr val="0000CC"/>
                </a:solidFill>
                <a:sym typeface="Wingdings" pitchFamily="2" charset="2"/>
              </a:rPr>
              <a:t>New “chronic” source: wildfires (through </a:t>
            </a:r>
            <a:r>
              <a:rPr lang="en-US" altLang="en-US" sz="1400" b="1" dirty="0" err="1">
                <a:solidFill>
                  <a:srgbClr val="0000CC"/>
                </a:solidFill>
                <a:sym typeface="Wingdings" pitchFamily="2" charset="2"/>
              </a:rPr>
              <a:t>PyCb</a:t>
            </a:r>
            <a:r>
              <a:rPr lang="en-US" altLang="en-US" sz="1400" b="1" dirty="0">
                <a:solidFill>
                  <a:srgbClr val="0000CC"/>
                </a:solidFill>
                <a:sym typeface="Wingdings" pitchFamily="2" charset="2"/>
              </a:rPr>
              <a:t>) </a:t>
            </a:r>
            <a:endParaRPr lang="en-US" altLang="en-US" sz="1400" dirty="0">
              <a:solidFill>
                <a:srgbClr val="0000CC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AB13C49-F6E1-4689-B660-DDC04FC5B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538" y="838200"/>
            <a:ext cx="35990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57200" eaLnBrk="1" hangingPunct="1">
              <a:spcAft>
                <a:spcPts val="0"/>
              </a:spcAft>
              <a:defRPr/>
            </a:pPr>
            <a:r>
              <a:rPr lang="en-US" sz="1200" i="1" dirty="0"/>
              <a:t>Third panel: H2O VMR from TMF radiosonde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8376FFE-5930-483D-AC2C-A8771156F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538" y="1114426"/>
            <a:ext cx="30332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57200" eaLnBrk="1" hangingPunct="1">
              <a:spcAft>
                <a:spcPts val="0"/>
              </a:spcAft>
              <a:defRPr/>
            </a:pPr>
            <a:r>
              <a:rPr lang="en-US" sz="1200" i="1" dirty="0"/>
              <a:t>Bottom panel: lidar-sonde difference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1A587DC-B0BE-4180-A650-59D500C56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833" y="2270853"/>
            <a:ext cx="251383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57200" eaLnBrk="1" hangingPunct="1">
              <a:spcAft>
                <a:spcPts val="0"/>
              </a:spcAft>
              <a:defRPr/>
            </a:pPr>
            <a:r>
              <a:rPr lang="en-US" sz="1400" i="1" dirty="0"/>
              <a:t>H2O high bias correlated</a:t>
            </a:r>
          </a:p>
          <a:p>
            <a:pPr defTabSz="457200" eaLnBrk="1" hangingPunct="1">
              <a:spcAft>
                <a:spcPts val="0"/>
              </a:spcAft>
              <a:defRPr/>
            </a:pPr>
            <a:r>
              <a:rPr lang="en-US" sz="1400" i="1" dirty="0"/>
              <a:t>with biogenic aerosols,</a:t>
            </a:r>
          </a:p>
          <a:p>
            <a:pPr defTabSz="457200" eaLnBrk="1" hangingPunct="1">
              <a:spcAft>
                <a:spcPts val="0"/>
              </a:spcAft>
              <a:defRPr/>
            </a:pPr>
            <a:r>
              <a:rPr lang="en-US" sz="1400" i="1" dirty="0"/>
              <a:t>not with volcanic aerosols</a:t>
            </a: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B69F7E51-DB1E-4B3D-8B06-2FD3FBD9D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0352" y="6248400"/>
            <a:ext cx="2884123" cy="30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>
                <a:solidFill>
                  <a:srgbClr val="006600"/>
                </a:solidFill>
                <a:sym typeface="Wingdings" pitchFamily="2" charset="2"/>
              </a:rPr>
              <a:t>(Chouza et al., in prep. 2022)</a:t>
            </a:r>
            <a:endParaRPr lang="en-US" altLang="en-US" sz="1400" i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400729" y="88611"/>
            <a:ext cx="6575839" cy="67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/>
              <a:t>H</a:t>
            </a:r>
            <a:r>
              <a:rPr lang="en-US" altLang="en-US" sz="1800" b="1" baseline="-25000" dirty="0"/>
              <a:t>2</a:t>
            </a:r>
            <a:r>
              <a:rPr lang="en-US" altLang="en-US" sz="1800" b="1" dirty="0"/>
              <a:t>O Raman Lidar in UV:</a:t>
            </a:r>
            <a:br>
              <a:rPr lang="en-US" altLang="en-US" sz="1800" b="1" dirty="0"/>
            </a:br>
            <a:r>
              <a:rPr lang="en-US" altLang="en-US" sz="1800" b="1" dirty="0"/>
              <a:t>Need aerosol fluorescence correction in the UTLS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E21A0208-3659-4FC6-AE57-E41B60F8A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431926"/>
            <a:ext cx="7162800" cy="101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ct val="30000"/>
              </a:spcBef>
              <a:buFont typeface="Wingdings" panose="05000000000000000000" pitchFamily="2" charset="2"/>
              <a:buChar char="è"/>
            </a:pPr>
            <a:r>
              <a:rPr lang="en-US" altLang="en-US" sz="1400" b="1" dirty="0">
                <a:solidFill>
                  <a:srgbClr val="0000CC"/>
                </a:solidFill>
                <a:sym typeface="Wingdings" pitchFamily="2" charset="2"/>
              </a:rPr>
              <a:t>NDACC H2O Lidar long-term measurement strategy needs to be re-considered:</a:t>
            </a:r>
            <a:br>
              <a:rPr lang="en-US" altLang="en-US" sz="1400" b="1" dirty="0">
                <a:solidFill>
                  <a:srgbClr val="0000CC"/>
                </a:solidFill>
                <a:sym typeface="Wingdings" pitchFamily="2" charset="2"/>
              </a:rPr>
            </a:br>
            <a:r>
              <a:rPr lang="en-US" altLang="en-US" sz="1400" b="1" dirty="0">
                <a:solidFill>
                  <a:srgbClr val="0000CC"/>
                </a:solidFill>
                <a:sym typeface="Wingdings" pitchFamily="2" charset="2"/>
              </a:rPr>
              <a:t>Option 1: Apply (improved) fluorescence correction</a:t>
            </a:r>
            <a:br>
              <a:rPr lang="en-US" altLang="en-US" sz="1400" b="1" dirty="0">
                <a:solidFill>
                  <a:srgbClr val="0000CC"/>
                </a:solidFill>
                <a:sym typeface="Wingdings" pitchFamily="2" charset="2"/>
              </a:rPr>
            </a:br>
            <a:r>
              <a:rPr lang="en-US" altLang="en-US" sz="1400" b="1" dirty="0">
                <a:solidFill>
                  <a:srgbClr val="0000CC"/>
                </a:solidFill>
                <a:sym typeface="Wingdings" pitchFamily="2" charset="2"/>
              </a:rPr>
              <a:t>Option 2: Forget UV (355 nm), use 532 nm emission instead</a:t>
            </a:r>
            <a:endParaRPr lang="en-US" altLang="en-US" sz="1400" dirty="0">
              <a:solidFill>
                <a:srgbClr val="0000CC"/>
              </a:solidFill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B69F7E51-DB1E-4B3D-8B06-2FD3FBD9D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9877" y="5787408"/>
            <a:ext cx="2884123" cy="30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1400" i="1" dirty="0">
                <a:solidFill>
                  <a:srgbClr val="006600"/>
                </a:solidFill>
                <a:sym typeface="Wingdings" pitchFamily="2" charset="2"/>
              </a:rPr>
              <a:t>(Chouza et al., in prep. 2022)</a:t>
            </a:r>
            <a:endParaRPr lang="en-US" altLang="en-US" sz="1400" i="1" dirty="0">
              <a:solidFill>
                <a:srgbClr val="0066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2871F6-0BD2-45DB-8FA9-E901E8A82E9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397" y="845086"/>
            <a:ext cx="6444403" cy="456511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11A587DC-B0BE-4180-A650-59D500C56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219200"/>
            <a:ext cx="282641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57200" eaLnBrk="1" hangingPunct="1">
              <a:spcAft>
                <a:spcPts val="0"/>
              </a:spcAft>
              <a:defRPr/>
            </a:pPr>
            <a:r>
              <a:rPr lang="en-US" sz="1400" i="1" dirty="0"/>
              <a:t>Fluorescence contamination </a:t>
            </a:r>
          </a:p>
          <a:p>
            <a:pPr defTabSz="457200" eaLnBrk="1" hangingPunct="1">
              <a:spcAft>
                <a:spcPts val="0"/>
              </a:spcAft>
              <a:defRPr/>
            </a:pPr>
            <a:r>
              <a:rPr lang="en-US" sz="1400" i="1" dirty="0"/>
              <a:t>by biogenic aerosols is a new</a:t>
            </a:r>
            <a:br>
              <a:rPr lang="en-US" sz="1400" i="1" dirty="0"/>
            </a:br>
            <a:r>
              <a:rPr lang="en-US" sz="1400" i="1" dirty="0"/>
              <a:t>reality</a:t>
            </a:r>
          </a:p>
          <a:p>
            <a:pPr defTabSz="457200" eaLnBrk="1" hangingPunct="1">
              <a:spcAft>
                <a:spcPts val="0"/>
              </a:spcAft>
              <a:defRPr/>
            </a:pPr>
            <a:endParaRPr lang="en-US" sz="1400" i="1" dirty="0"/>
          </a:p>
          <a:p>
            <a:pPr defTabSz="457200" eaLnBrk="1" hangingPunct="1">
              <a:spcAft>
                <a:spcPts val="0"/>
              </a:spcAft>
              <a:defRPr/>
            </a:pPr>
            <a:r>
              <a:rPr lang="en-US" sz="1400" i="1" dirty="0"/>
              <a:t>New correction technique</a:t>
            </a:r>
            <a:br>
              <a:rPr lang="en-US" sz="1400" i="1" dirty="0"/>
            </a:br>
            <a:r>
              <a:rPr lang="en-US" sz="1400" i="1" dirty="0"/>
              <a:t>developed at JPL-TMF</a:t>
            </a:r>
          </a:p>
        </p:txBody>
      </p:sp>
    </p:spTree>
    <p:extLst>
      <p:ext uri="{BB962C8B-B14F-4D97-AF65-F5344CB8AC3E}">
        <p14:creationId xmlns:p14="http://schemas.microsoft.com/office/powerpoint/2010/main" val="125496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87313" y="242693"/>
            <a:ext cx="5925020" cy="3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algn="ctr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algn="ctr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algn="ctr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algn="ctr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Future Activities of the JPL-TMF Lidar Group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79561" y="2726108"/>
            <a:ext cx="7984878" cy="80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>
                <a:solidFill>
                  <a:srgbClr val="0000CC"/>
                </a:solidFill>
              </a:rPr>
              <a:t>Design and build new mobile, autonomous tropospheric ozone lidar:</a:t>
            </a:r>
            <a:br>
              <a:rPr lang="en-US" altLang="en-US" sz="1400" b="1" dirty="0">
                <a:solidFill>
                  <a:srgbClr val="0000CC"/>
                </a:solidFill>
              </a:rPr>
            </a:br>
            <a:r>
              <a:rPr lang="en-US" altLang="en-US" sz="1400" i="1" dirty="0"/>
              <a:t>- Use tropospheric ozone experience of the past 20 years and more recent</a:t>
            </a:r>
            <a:br>
              <a:rPr lang="en-US" altLang="en-US" sz="1400" i="1" dirty="0"/>
            </a:br>
            <a:r>
              <a:rPr lang="en-US" altLang="en-US" sz="1400" i="1" dirty="0"/>
              <a:t>  automation experience to deploy and run ozone lidar on the field without attendance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59683" y="3861283"/>
            <a:ext cx="8404865" cy="101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>
                <a:solidFill>
                  <a:srgbClr val="0000CC"/>
                </a:solidFill>
              </a:rPr>
              <a:t>Design and build new cloud/aerosol lidar capability:</a:t>
            </a:r>
            <a:br>
              <a:rPr lang="en-US" altLang="en-US" sz="1400" b="1" i="1" dirty="0"/>
            </a:br>
            <a:r>
              <a:rPr lang="en-US" altLang="en-US" sz="1400" i="1" dirty="0"/>
              <a:t>- Driven by 1) increase in wildfire activity and 2) climate science needs (Decadal Survey)</a:t>
            </a:r>
            <a:br>
              <a:rPr lang="en-US" altLang="en-US" sz="1400" i="1" dirty="0"/>
            </a:br>
            <a:r>
              <a:rPr lang="en-US" altLang="en-US" sz="1400" i="1" dirty="0"/>
              <a:t>- Aerosol capability needs multi-wavelength, including 532 nm </a:t>
            </a:r>
            <a:r>
              <a:rPr lang="en-US" altLang="en-US" sz="1400" i="1" dirty="0">
                <a:sym typeface="Wingdings" panose="05000000000000000000" pitchFamily="2" charset="2"/>
              </a:rPr>
              <a:t> new H2O Raman lidar</a:t>
            </a:r>
            <a:br>
              <a:rPr lang="en-US" altLang="en-US" sz="1400" i="1" dirty="0"/>
            </a:br>
            <a:r>
              <a:rPr lang="en-US" altLang="en-US" sz="1400" i="1" dirty="0"/>
              <a:t>- High lidar expertise within the TMF Lidar Group should be used to address those needs</a:t>
            </a:r>
            <a:endParaRPr lang="en-US" altLang="en-US" sz="600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79561" y="1186745"/>
            <a:ext cx="7590539" cy="125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>
                <a:solidFill>
                  <a:srgbClr val="0000CC"/>
                </a:solidFill>
              </a:rPr>
              <a:t>Continue long-term monitoring by lidar:</a:t>
            </a:r>
            <a:br>
              <a:rPr lang="en-US" altLang="en-US" sz="1400" b="1" dirty="0">
                <a:solidFill>
                  <a:srgbClr val="0000CC"/>
                </a:solidFill>
              </a:rPr>
            </a:br>
            <a:r>
              <a:rPr lang="en-US" altLang="en-US" sz="1400" i="1" dirty="0"/>
              <a:t>- Ozone, temperature, aerosol, and water vapor lidar measurements will continue</a:t>
            </a:r>
            <a:br>
              <a:rPr lang="en-US" altLang="en-US" sz="1400" i="1" dirty="0"/>
            </a:br>
            <a:r>
              <a:rPr lang="en-US" altLang="en-US" sz="1400" i="1" dirty="0"/>
              <a:t>- Shortage of satellite upper atmosphere observations is expected in near future</a:t>
            </a:r>
            <a:br>
              <a:rPr lang="en-US" altLang="en-US" sz="1400" i="1" dirty="0"/>
            </a:br>
            <a:r>
              <a:rPr lang="en-US" altLang="en-US" sz="1400" i="1" dirty="0"/>
              <a:t>   </a:t>
            </a:r>
            <a:r>
              <a:rPr lang="en-US" altLang="en-US" sz="1400" i="1" dirty="0">
                <a:sym typeface="Wingdings" panose="05000000000000000000" pitchFamily="2" charset="2"/>
              </a:rPr>
              <a:t> </a:t>
            </a:r>
            <a:r>
              <a:rPr lang="en-US" altLang="en-US" sz="1400" i="1" dirty="0"/>
              <a:t>continuation of ground-based measurements is essential to guarantee future</a:t>
            </a:r>
            <a:br>
              <a:rPr lang="en-US" altLang="en-US" sz="1400" i="1" dirty="0"/>
            </a:br>
            <a:r>
              <a:rPr lang="en-US" altLang="en-US" sz="1400" i="1" dirty="0"/>
              <a:t>       monitoring of atmospheric composition without any gap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276600" y="5257800"/>
            <a:ext cx="1720343" cy="3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algn="ctr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algn="ctr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algn="ctr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algn="ctr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FF0000"/>
                </a:solidFill>
                <a:latin typeface="Verdana" pitchFamily="34" charset="0"/>
              </a:rPr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160C3A-56E0-490F-81F3-C4B3A573072C}"/>
              </a:ext>
            </a:extLst>
          </p:cNvPr>
          <p:cNvSpPr/>
          <p:nvPr/>
        </p:nvSpPr>
        <p:spPr>
          <a:xfrm>
            <a:off x="838200" y="5669450"/>
            <a:ext cx="6959729" cy="338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defRPr/>
            </a:pPr>
            <a:r>
              <a:rPr lang="en-US" altLang="en-US" dirty="0"/>
              <a:t>Visit the JPL-TMF Lidar Group website: </a:t>
            </a:r>
            <a:r>
              <a:rPr lang="en-US" altLang="en-US" dirty="0">
                <a:hlinkClick r:id="rId3"/>
              </a:rPr>
              <a:t>https://lidar.jpl.nasa.gov/</a:t>
            </a:r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95821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816866" y="265698"/>
            <a:ext cx="5062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b="1" dirty="0"/>
              <a:t>Also managed by the JPL-TMF Lidar Group</a:t>
            </a:r>
            <a:endParaRPr lang="en-US" b="1" i="1" dirty="0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748867" y="952033"/>
            <a:ext cx="80903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FF0000"/>
                </a:solidFill>
              </a:rPr>
              <a:t>1993-present</a:t>
            </a:r>
            <a:r>
              <a:rPr lang="en-US" sz="1400" b="1" i="1" dirty="0">
                <a:solidFill>
                  <a:srgbClr val="0000CC"/>
                </a:solidFill>
              </a:rPr>
              <a:t>: Stratospheric ozone, aerosols and temperature lidar (NDACC)</a:t>
            </a:r>
          </a:p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0000CC"/>
                </a:solidFill>
              </a:rPr>
              <a:t>At Mauna Loa Observatory, Hawaii (MLO)</a:t>
            </a: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748867" y="5877580"/>
            <a:ext cx="78999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457200" eaLnBrk="1" hangingPunct="1"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The TMF Lidar Group (4.5 FTE) manages 15 long-term atmospheric products,</a:t>
            </a:r>
            <a:br>
              <a:rPr lang="en-US" sz="1400" b="1" dirty="0">
                <a:solidFill>
                  <a:srgbClr val="FF0000"/>
                </a:solidFill>
              </a:rPr>
            </a:br>
            <a:r>
              <a:rPr lang="en-US" sz="1400" b="1" dirty="0">
                <a:solidFill>
                  <a:srgbClr val="FF0000"/>
                </a:solidFill>
              </a:rPr>
              <a:t>including 8 products archived at NDACC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0F703-4762-40DA-B8BC-0C7BDD1408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21337"/>
            <a:ext cx="5480212" cy="4110159"/>
          </a:xfrm>
          <a:prstGeom prst="rect">
            <a:avLst/>
          </a:prstGeom>
        </p:spPr>
      </p:pic>
      <p:cxnSp>
        <p:nvCxnSpPr>
          <p:cNvPr id="27669" name="Straight Arrow Connector 57"/>
          <p:cNvCxnSpPr>
            <a:cxnSpLocks noChangeShapeType="1"/>
            <a:stCxn id="22" idx="2"/>
          </p:cNvCxnSpPr>
          <p:nvPr/>
        </p:nvCxnSpPr>
        <p:spPr bwMode="auto">
          <a:xfrm>
            <a:off x="4794034" y="1475253"/>
            <a:ext cx="235167" cy="180134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952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6"/>
          <p:cNvSpPr>
            <a:spLocks noChangeArrowheads="1"/>
          </p:cNvSpPr>
          <p:nvPr/>
        </p:nvSpPr>
        <p:spPr bwMode="auto">
          <a:xfrm>
            <a:off x="3049400" y="212725"/>
            <a:ext cx="2284600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/>
              <a:t>What is NDACC?</a:t>
            </a:r>
          </a:p>
        </p:txBody>
      </p:sp>
      <p:sp>
        <p:nvSpPr>
          <p:cNvPr id="71" name="Rectangle 16"/>
          <p:cNvSpPr>
            <a:spLocks noChangeArrowheads="1"/>
          </p:cNvSpPr>
          <p:nvPr/>
        </p:nvSpPr>
        <p:spPr bwMode="auto">
          <a:xfrm>
            <a:off x="593026" y="2396222"/>
            <a:ext cx="7957948" cy="27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  <a:defRPr/>
            </a:pPr>
            <a:r>
              <a:rPr lang="en-US" altLang="en-US" sz="1400" b="1" dirty="0">
                <a:solidFill>
                  <a:srgbClr val="0000CC"/>
                </a:solidFill>
              </a:rPr>
              <a:t>Network for the Detection of Atmospheric Composition Change</a:t>
            </a:r>
            <a:br>
              <a:rPr lang="en-US" altLang="en-US" sz="1400" b="1" dirty="0">
                <a:solidFill>
                  <a:srgbClr val="0000CC"/>
                </a:solidFill>
              </a:rPr>
            </a:br>
            <a:r>
              <a:rPr lang="en-US" altLang="en-US" sz="1400" b="1" dirty="0">
                <a:solidFill>
                  <a:srgbClr val="0000CC"/>
                </a:solidFill>
              </a:rPr>
              <a:t>(formerly known as “NDSC”)</a:t>
            </a:r>
          </a:p>
          <a:p>
            <a:pPr marL="342900" indent="-342900">
              <a:lnSpc>
                <a:spcPct val="110000"/>
              </a:lnSpc>
              <a:spcBef>
                <a:spcPct val="30000"/>
              </a:spcBef>
              <a:buFontTx/>
              <a:buAutoNum type="arabicPeriod"/>
              <a:defRPr/>
            </a:pPr>
            <a:r>
              <a:rPr lang="en-US" altLang="en-US" sz="1400" dirty="0"/>
              <a:t>International network of 70+ high-quality, remote-sensing research stations</a:t>
            </a:r>
          </a:p>
          <a:p>
            <a:pPr marL="342900" indent="-342900">
              <a:lnSpc>
                <a:spcPct val="110000"/>
              </a:lnSpc>
              <a:spcBef>
                <a:spcPct val="30000"/>
              </a:spcBef>
              <a:buFontTx/>
              <a:buAutoNum type="arabicPeriod"/>
              <a:defRPr/>
            </a:pPr>
            <a:r>
              <a:rPr lang="en-US" altLang="en-US" sz="1400" dirty="0"/>
              <a:t>Observe and understand the physical and chemical state of the stratosphere</a:t>
            </a:r>
            <a:br>
              <a:rPr lang="en-US" altLang="en-US" sz="1400" dirty="0"/>
            </a:br>
            <a:r>
              <a:rPr lang="en-US" altLang="en-US" sz="1400" dirty="0"/>
              <a:t>and upper troposphere </a:t>
            </a:r>
          </a:p>
          <a:p>
            <a:pPr marL="342900" indent="-342900">
              <a:lnSpc>
                <a:spcPct val="110000"/>
              </a:lnSpc>
              <a:spcBef>
                <a:spcPct val="30000"/>
              </a:spcBef>
              <a:buFontTx/>
              <a:buAutoNum type="arabicPeriod"/>
              <a:defRPr/>
            </a:pPr>
            <a:r>
              <a:rPr lang="en-US" altLang="en-US" sz="1400" dirty="0"/>
              <a:t>Assess the impact of stratosphere changes on the underlying troposphere</a:t>
            </a:r>
            <a:br>
              <a:rPr lang="en-US" altLang="en-US" sz="1400" dirty="0"/>
            </a:br>
            <a:r>
              <a:rPr lang="en-US" altLang="en-US" sz="1400" dirty="0"/>
              <a:t>and on global climate</a:t>
            </a:r>
          </a:p>
          <a:p>
            <a:pPr marL="342900" indent="-342900">
              <a:lnSpc>
                <a:spcPct val="110000"/>
              </a:lnSpc>
              <a:spcBef>
                <a:spcPct val="30000"/>
              </a:spcBef>
              <a:buFontTx/>
              <a:buAutoNum type="arabicPeriod"/>
              <a:defRPr/>
            </a:pPr>
            <a:r>
              <a:rPr lang="en-US" altLang="en-US" sz="1400" dirty="0"/>
              <a:t>Detect trends in overall atmospheric composition and understand their impacts</a:t>
            </a:r>
            <a:br>
              <a:rPr lang="en-US" altLang="en-US" sz="1400" dirty="0"/>
            </a:br>
            <a:r>
              <a:rPr lang="en-US" altLang="en-US" sz="1400" dirty="0"/>
              <a:t>on the stratosphere and troposphere</a:t>
            </a:r>
          </a:p>
          <a:p>
            <a:pPr marL="342900" indent="-342900">
              <a:lnSpc>
                <a:spcPct val="110000"/>
              </a:lnSpc>
              <a:spcBef>
                <a:spcPct val="30000"/>
              </a:spcBef>
              <a:buFontTx/>
              <a:buAutoNum type="arabicPeriod"/>
              <a:defRPr/>
            </a:pPr>
            <a:r>
              <a:rPr lang="en-US" altLang="en-US" sz="1400" dirty="0"/>
              <a:t>Establish links between climate change and atmospheric composition</a:t>
            </a:r>
          </a:p>
        </p:txBody>
      </p:sp>
      <p:pic>
        <p:nvPicPr>
          <p:cNvPr id="3079" name="Picture 7" descr="C:\www\ndacc-lwg\NDACC_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800" y="838200"/>
            <a:ext cx="2132200" cy="157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625AD958-FC98-467B-997E-71466A8F9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591" y="5414030"/>
            <a:ext cx="8100038" cy="91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  <a:defRPr/>
            </a:pPr>
            <a:r>
              <a:rPr lang="en-US" altLang="en-US" sz="1400" dirty="0"/>
              <a:t>NDACC Website: </a:t>
            </a:r>
            <a:r>
              <a:rPr lang="en-US" altLang="en-US" sz="1400" dirty="0">
                <a:hlinkClick r:id="rId4"/>
              </a:rPr>
              <a:t>http://www.ndaccdemo.org/</a:t>
            </a:r>
            <a:r>
              <a:rPr lang="en-US" altLang="en-US" sz="1400" dirty="0"/>
              <a:t> </a:t>
            </a:r>
          </a:p>
          <a:p>
            <a:pPr>
              <a:lnSpc>
                <a:spcPct val="110000"/>
              </a:lnSpc>
              <a:spcBef>
                <a:spcPct val="30000"/>
              </a:spcBef>
              <a:defRPr/>
            </a:pPr>
            <a:r>
              <a:rPr lang="en-US" altLang="en-US" sz="1400" dirty="0"/>
              <a:t>NDACC Data Handling Center: </a:t>
            </a:r>
            <a:r>
              <a:rPr lang="en-US" altLang="en-US" sz="1400" dirty="0">
                <a:hlinkClick r:id="rId5"/>
              </a:rPr>
              <a:t>https://www-air.larc.nasa.gov/missions/ndacc/</a:t>
            </a:r>
            <a:r>
              <a:rPr lang="en-US" altLang="en-US" sz="1400" dirty="0"/>
              <a:t> </a:t>
            </a:r>
          </a:p>
          <a:p>
            <a:pPr>
              <a:lnSpc>
                <a:spcPct val="110000"/>
              </a:lnSpc>
              <a:spcBef>
                <a:spcPct val="30000"/>
              </a:spcBef>
              <a:defRPr/>
            </a:pPr>
            <a:r>
              <a:rPr lang="en-US" altLang="en-US" sz="1400" dirty="0"/>
              <a:t>NDACC Lidar Working Group website: </a:t>
            </a:r>
            <a:r>
              <a:rPr lang="en-US" altLang="en-US" sz="1400" dirty="0">
                <a:hlinkClick r:id="rId6"/>
              </a:rPr>
              <a:t>https://lidar.jpl.nasa.gov/ndacc/index_ndacc.php</a:t>
            </a:r>
            <a:r>
              <a:rPr lang="en-US" altLang="en-US" sz="1400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228600" y="868363"/>
            <a:ext cx="8763000" cy="5684837"/>
            <a:chOff x="685800" y="1550988"/>
            <a:chExt cx="8305800" cy="5002213"/>
          </a:xfrm>
        </p:grpSpPr>
        <p:pic>
          <p:nvPicPr>
            <p:cNvPr id="7" name="Picture 5" descr="NDACCmap_Lidar_Only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550988"/>
              <a:ext cx="8305800" cy="50022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Isosceles Triangle 1"/>
            <p:cNvSpPr>
              <a:spLocks noChangeAspect="1"/>
            </p:cNvSpPr>
            <p:nvPr/>
          </p:nvSpPr>
          <p:spPr bwMode="auto">
            <a:xfrm>
              <a:off x="2971400" y="2911545"/>
              <a:ext cx="72224" cy="62859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accent4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0" name="Isosceles Triangle 22"/>
            <p:cNvSpPr>
              <a:spLocks noChangeAspect="1"/>
            </p:cNvSpPr>
            <p:nvPr/>
          </p:nvSpPr>
          <p:spPr bwMode="auto">
            <a:xfrm>
              <a:off x="4810112" y="3006533"/>
              <a:ext cx="70719" cy="6565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accent4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691531" y="2742523"/>
              <a:ext cx="559739" cy="2165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r>
                <a:rPr lang="en-US" sz="800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London</a:t>
              </a: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4539270" y="3061011"/>
              <a:ext cx="469458" cy="2151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r>
                <a:rPr lang="en-US" sz="8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Rome</a:t>
              </a: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2610278" y="3260764"/>
              <a:ext cx="640991" cy="189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r>
                <a:rPr lang="en-US" sz="8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Huntsville</a:t>
              </a: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4352691" y="2749508"/>
              <a:ext cx="556729" cy="189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r>
                <a:rPr lang="en-US" sz="8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Payerne</a:t>
              </a:r>
            </a:p>
          </p:txBody>
        </p:sp>
      </p:grp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7391400" y="2743200"/>
            <a:ext cx="114300" cy="682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" name="Isosceles Triangle 22"/>
          <p:cNvSpPr>
            <a:spLocks noChangeAspect="1"/>
          </p:cNvSpPr>
          <p:nvPr/>
        </p:nvSpPr>
        <p:spPr bwMode="auto">
          <a:xfrm>
            <a:off x="4684713" y="2535238"/>
            <a:ext cx="76200" cy="7302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fr-FR" altLang="en-US"/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654550" y="2597150"/>
            <a:ext cx="5794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en-US" sz="800" b="1">
                <a:solidFill>
                  <a:srgbClr val="FF0000"/>
                </a:solidFill>
                <a:latin typeface="Arial" charset="0"/>
                <a:cs typeface="Arial" charset="0"/>
              </a:rPr>
              <a:t>Potenza</a:t>
            </a:r>
          </a:p>
        </p:txBody>
      </p:sp>
      <p:sp>
        <p:nvSpPr>
          <p:cNvPr id="21" name="Isosceles Triangle 22"/>
          <p:cNvSpPr>
            <a:spLocks noChangeAspect="1"/>
          </p:cNvSpPr>
          <p:nvPr/>
        </p:nvSpPr>
        <p:spPr bwMode="auto">
          <a:xfrm>
            <a:off x="4495800" y="2393950"/>
            <a:ext cx="74613" cy="7461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fr-FR" altLang="en-US"/>
          </a:p>
        </p:txBody>
      </p:sp>
      <p:sp>
        <p:nvSpPr>
          <p:cNvPr id="22" name="Isosceles Triangle 23"/>
          <p:cNvSpPr>
            <a:spLocks noChangeAspect="1"/>
          </p:cNvSpPr>
          <p:nvPr/>
        </p:nvSpPr>
        <p:spPr bwMode="auto">
          <a:xfrm>
            <a:off x="2362200" y="2776538"/>
            <a:ext cx="74613" cy="7143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fr-FR" altLang="en-US"/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6096000" y="5784850"/>
            <a:ext cx="6810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FF0000"/>
                </a:solidFill>
              </a:rPr>
              <a:t>Dome C</a:t>
            </a:r>
          </a:p>
        </p:txBody>
      </p:sp>
      <p:cxnSp>
        <p:nvCxnSpPr>
          <p:cNvPr id="26" name="Straight Connector 2"/>
          <p:cNvCxnSpPr>
            <a:cxnSpLocks noChangeShapeType="1"/>
          </p:cNvCxnSpPr>
          <p:nvPr/>
        </p:nvCxnSpPr>
        <p:spPr bwMode="auto">
          <a:xfrm>
            <a:off x="6018213" y="6110288"/>
            <a:ext cx="8159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Freeform 28"/>
          <p:cNvSpPr/>
          <p:nvPr/>
        </p:nvSpPr>
        <p:spPr bwMode="auto">
          <a:xfrm>
            <a:off x="7415213" y="2751138"/>
            <a:ext cx="19050" cy="53975"/>
          </a:xfrm>
          <a:custGeom>
            <a:avLst/>
            <a:gdLst>
              <a:gd name="connsiteX0" fmla="*/ 17260 w 19753"/>
              <a:gd name="connsiteY0" fmla="*/ 0 h 54769"/>
              <a:gd name="connsiteX1" fmla="*/ 5354 w 19753"/>
              <a:gd name="connsiteY1" fmla="*/ 16669 h 54769"/>
              <a:gd name="connsiteX2" fmla="*/ 5354 w 19753"/>
              <a:gd name="connsiteY2" fmla="*/ 54769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53" h="54769">
                <a:moveTo>
                  <a:pt x="17260" y="0"/>
                </a:moveTo>
                <a:cubicBezTo>
                  <a:pt x="20627" y="16829"/>
                  <a:pt x="23482" y="10626"/>
                  <a:pt x="5354" y="16669"/>
                </a:cubicBezTo>
                <a:cubicBezTo>
                  <a:pt x="-6694" y="20685"/>
                  <a:pt x="5354" y="42069"/>
                  <a:pt x="5354" y="54769"/>
                </a:cubicBezTo>
              </a:path>
            </a:pathLst>
          </a:custGeom>
          <a:noFill/>
          <a:ln w="952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" name="Rectangle 57"/>
          <p:cNvSpPr>
            <a:spLocks noChangeArrowheads="1"/>
          </p:cNvSpPr>
          <p:nvPr/>
        </p:nvSpPr>
        <p:spPr bwMode="auto">
          <a:xfrm>
            <a:off x="5943600" y="6048375"/>
            <a:ext cx="915988" cy="12382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" name="Isosceles Triangle 58"/>
          <p:cNvSpPr>
            <a:spLocks noChangeArrowheads="1"/>
          </p:cNvSpPr>
          <p:nvPr/>
        </p:nvSpPr>
        <p:spPr bwMode="auto">
          <a:xfrm>
            <a:off x="6858000" y="6084888"/>
            <a:ext cx="76200" cy="87312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2" name="Isosceles Triangle 59"/>
          <p:cNvSpPr>
            <a:spLocks noChangeArrowheads="1"/>
          </p:cNvSpPr>
          <p:nvPr/>
        </p:nvSpPr>
        <p:spPr bwMode="auto">
          <a:xfrm>
            <a:off x="6553200" y="5951538"/>
            <a:ext cx="76200" cy="8413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Isosceles Triangle 22"/>
          <p:cNvSpPr>
            <a:spLocks noChangeAspect="1"/>
          </p:cNvSpPr>
          <p:nvPr/>
        </p:nvSpPr>
        <p:spPr bwMode="auto">
          <a:xfrm>
            <a:off x="4830763" y="1866900"/>
            <a:ext cx="74612" cy="7461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fr-FR" altLang="en-US"/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4905375" y="1773238"/>
            <a:ext cx="8524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FF0000"/>
                </a:solidFill>
              </a:rPr>
              <a:t>Sodankyla</a:t>
            </a:r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2719388" y="5943600"/>
            <a:ext cx="35290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>
                <a:solidFill>
                  <a:srgbClr val="FF0000"/>
                </a:solidFill>
              </a:rPr>
              <a:t>Deep tropics not covered!</a:t>
            </a:r>
          </a:p>
        </p:txBody>
      </p:sp>
      <p:sp>
        <p:nvSpPr>
          <p:cNvPr id="41" name="Oval 2"/>
          <p:cNvSpPr>
            <a:spLocks noChangeArrowheads="1"/>
          </p:cNvSpPr>
          <p:nvPr/>
        </p:nvSpPr>
        <p:spPr bwMode="auto">
          <a:xfrm>
            <a:off x="533400" y="3352800"/>
            <a:ext cx="8001000" cy="990600"/>
          </a:xfrm>
          <a:prstGeom prst="ellipse">
            <a:avLst/>
          </a:prstGeom>
          <a:solidFill>
            <a:srgbClr val="FFFF00">
              <a:alpha val="16862"/>
            </a:srgbClr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en-US" altLang="en-US"/>
          </a:p>
        </p:txBody>
      </p:sp>
      <p:cxnSp>
        <p:nvCxnSpPr>
          <p:cNvPr id="42" name="Straight Arrow Connector 41"/>
          <p:cNvCxnSpPr>
            <a:cxnSpLocks noChangeShapeType="1"/>
          </p:cNvCxnSpPr>
          <p:nvPr/>
        </p:nvCxnSpPr>
        <p:spPr bwMode="auto">
          <a:xfrm flipH="1" flipV="1">
            <a:off x="4191000" y="4391025"/>
            <a:ext cx="103188" cy="155257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2063698" y="212725"/>
            <a:ext cx="5368777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/>
              <a:t>NDACC Lidars: (Almost) Global Network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376878" y="4668249"/>
            <a:ext cx="2520241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FF0000"/>
                </a:solidFill>
              </a:rPr>
              <a:t>TMF and MLO are</a:t>
            </a:r>
            <a:br>
              <a:rPr lang="en-US" altLang="en-US" sz="1800" b="1" dirty="0">
                <a:solidFill>
                  <a:srgbClr val="FF0000"/>
                </a:solidFill>
              </a:rPr>
            </a:br>
            <a:r>
              <a:rPr lang="en-US" altLang="en-US" sz="1800" b="1" dirty="0">
                <a:solidFill>
                  <a:srgbClr val="FF0000"/>
                </a:solidFill>
              </a:rPr>
              <a:t>the 2 NDACC sites</a:t>
            </a:r>
            <a:br>
              <a:rPr lang="en-US" altLang="en-US" sz="1800" b="1" dirty="0">
                <a:solidFill>
                  <a:srgbClr val="FF0000"/>
                </a:solidFill>
              </a:rPr>
            </a:br>
            <a:r>
              <a:rPr lang="en-US" altLang="en-US" sz="1800" b="1" dirty="0">
                <a:solidFill>
                  <a:srgbClr val="FF0000"/>
                </a:solidFill>
              </a:rPr>
              <a:t>managed by the</a:t>
            </a:r>
            <a:br>
              <a:rPr lang="en-US" altLang="en-US" sz="1800" b="1" dirty="0">
                <a:solidFill>
                  <a:srgbClr val="FF0000"/>
                </a:solidFill>
              </a:rPr>
            </a:br>
            <a:r>
              <a:rPr lang="en-US" altLang="en-US" sz="1800" b="1" dirty="0">
                <a:solidFill>
                  <a:srgbClr val="FF0000"/>
                </a:solidFill>
              </a:rPr>
              <a:t>TMF Lidar Group</a:t>
            </a:r>
          </a:p>
        </p:txBody>
      </p:sp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457200" y="2450306"/>
            <a:ext cx="1420813" cy="1054894"/>
          </a:xfrm>
          <a:prstGeom prst="ellipse">
            <a:avLst/>
          </a:prstGeom>
          <a:solidFill>
            <a:srgbClr val="FFFF00">
              <a:alpha val="16862"/>
            </a:srgbClr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en-US" altLang="en-US"/>
          </a:p>
        </p:txBody>
      </p: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 flipH="1" flipV="1">
            <a:off x="1064418" y="3505201"/>
            <a:ext cx="51594" cy="1142999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22965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 animBg="1"/>
      <p:bldP spid="27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6"/>
          <p:cNvSpPr>
            <a:spLocks noChangeArrowheads="1"/>
          </p:cNvSpPr>
          <p:nvPr/>
        </p:nvSpPr>
        <p:spPr bwMode="auto">
          <a:xfrm>
            <a:off x="3441700" y="212725"/>
            <a:ext cx="2041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/>
              <a:t>What is Lidar?</a:t>
            </a:r>
          </a:p>
        </p:txBody>
      </p:sp>
      <p:sp>
        <p:nvSpPr>
          <p:cNvPr id="71" name="Rectangle 16"/>
          <p:cNvSpPr>
            <a:spLocks noChangeArrowheads="1"/>
          </p:cNvSpPr>
          <p:nvPr/>
        </p:nvSpPr>
        <p:spPr bwMode="auto">
          <a:xfrm>
            <a:off x="381000" y="1500188"/>
            <a:ext cx="8672513" cy="14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  <a:defRPr/>
            </a:pPr>
            <a:r>
              <a:rPr lang="en-US" altLang="en-US" sz="1400" b="1" dirty="0">
                <a:solidFill>
                  <a:srgbClr val="0000CC"/>
                </a:solidFill>
              </a:rPr>
              <a:t>Lidar (</a:t>
            </a:r>
            <a:r>
              <a:rPr lang="en-US" altLang="en-US" sz="1400" b="1" dirty="0" err="1">
                <a:solidFill>
                  <a:srgbClr val="0000CC"/>
                </a:solidFill>
              </a:rPr>
              <a:t>LIght</a:t>
            </a:r>
            <a:r>
              <a:rPr lang="en-US" altLang="en-US" sz="1400" b="1" dirty="0">
                <a:solidFill>
                  <a:srgbClr val="0000CC"/>
                </a:solidFill>
              </a:rPr>
              <a:t> Detection And Ranging) is an active remote sensing technique</a:t>
            </a:r>
          </a:p>
          <a:p>
            <a:pPr marL="342900" indent="-342900">
              <a:lnSpc>
                <a:spcPct val="110000"/>
              </a:lnSpc>
              <a:spcBef>
                <a:spcPct val="30000"/>
              </a:spcBef>
              <a:buFontTx/>
              <a:buAutoNum type="arabicPeriod"/>
              <a:defRPr/>
            </a:pPr>
            <a:r>
              <a:rPr lang="en-US" altLang="en-US" sz="1400" dirty="0"/>
              <a:t>One or more laser beam(s) sent in the atmosphere</a:t>
            </a:r>
          </a:p>
          <a:p>
            <a:pPr marL="342900" indent="-342900">
              <a:lnSpc>
                <a:spcPct val="110000"/>
              </a:lnSpc>
              <a:spcBef>
                <a:spcPct val="30000"/>
              </a:spcBef>
              <a:buFontTx/>
              <a:buAutoNum type="arabicPeriod"/>
              <a:defRPr/>
            </a:pPr>
            <a:r>
              <a:rPr lang="en-US" altLang="en-US" sz="1400" dirty="0"/>
              <a:t>Laser light backscattered by atmospheric molecules and particles, collected by telescope</a:t>
            </a:r>
          </a:p>
          <a:p>
            <a:pPr marL="342900" indent="-342900">
              <a:lnSpc>
                <a:spcPct val="110000"/>
              </a:lnSpc>
              <a:spcBef>
                <a:spcPct val="30000"/>
              </a:spcBef>
              <a:buFontTx/>
              <a:buAutoNum type="arabicPeriod"/>
              <a:defRPr/>
            </a:pPr>
            <a:r>
              <a:rPr lang="en-US" altLang="en-US" sz="1400" dirty="0"/>
              <a:t>Amount of light (raw lidar signal) analyzed as a function of time, i.e., altitude</a:t>
            </a:r>
            <a:br>
              <a:rPr lang="en-US" altLang="en-US" sz="1400" dirty="0"/>
            </a:br>
            <a:r>
              <a:rPr lang="en-US" altLang="en-US" sz="1400" dirty="0"/>
              <a:t>(high temporal and vertical resolution)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381000" y="3405188"/>
            <a:ext cx="8429625" cy="14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  <a:defRPr/>
            </a:pPr>
            <a:r>
              <a:rPr lang="en-US" altLang="en-US" sz="1400" b="1" dirty="0">
                <a:solidFill>
                  <a:srgbClr val="0000CC"/>
                </a:solidFill>
              </a:rPr>
              <a:t>Lidar atmospheric composition applications:</a:t>
            </a:r>
          </a:p>
          <a:p>
            <a:pPr marL="342900" indent="-342900">
              <a:lnSpc>
                <a:spcPct val="110000"/>
              </a:lnSpc>
              <a:spcBef>
                <a:spcPct val="30000"/>
              </a:spcBef>
              <a:buFontTx/>
              <a:buAutoNum type="arabicPeriod"/>
              <a:defRPr/>
            </a:pPr>
            <a:r>
              <a:rPr lang="en-US" altLang="en-US" sz="1400" dirty="0"/>
              <a:t>Vertical profiles of ozone, water vapor, temperature, wind, cloud and aerosol properties</a:t>
            </a:r>
            <a:br>
              <a:rPr lang="en-US" altLang="en-US" sz="1400" dirty="0"/>
            </a:br>
            <a:r>
              <a:rPr lang="en-US" altLang="en-US" sz="1400" dirty="0"/>
              <a:t>(also, CO</a:t>
            </a:r>
            <a:r>
              <a:rPr lang="en-US" altLang="en-US" sz="1400" baseline="-25000" dirty="0"/>
              <a:t>2</a:t>
            </a:r>
            <a:r>
              <a:rPr lang="en-US" altLang="en-US" sz="1400" dirty="0"/>
              <a:t>, </a:t>
            </a:r>
            <a:r>
              <a:rPr lang="en-US" altLang="en-US" sz="1400" dirty="0" err="1"/>
              <a:t>CH</a:t>
            </a:r>
            <a:r>
              <a:rPr lang="en-US" altLang="en-US" sz="1400" baseline="-25000" dirty="0" err="1"/>
              <a:t>4</a:t>
            </a:r>
            <a:r>
              <a:rPr lang="en-US" altLang="en-US" sz="1400" dirty="0"/>
              <a:t>, NO</a:t>
            </a:r>
            <a:r>
              <a:rPr lang="en-US" altLang="en-US" sz="1400" baseline="-25000" dirty="0"/>
              <a:t>2</a:t>
            </a:r>
            <a:r>
              <a:rPr lang="en-US" altLang="en-US" sz="1400" dirty="0"/>
              <a:t>, and more)</a:t>
            </a:r>
          </a:p>
          <a:p>
            <a:pPr marL="342900" indent="-342900">
              <a:lnSpc>
                <a:spcPct val="110000"/>
              </a:lnSpc>
              <a:spcBef>
                <a:spcPct val="30000"/>
              </a:spcBef>
              <a:buFontTx/>
              <a:buAutoNum type="arabicPeriod"/>
              <a:defRPr/>
            </a:pPr>
            <a:r>
              <a:rPr lang="en-US" altLang="en-US" sz="1400" dirty="0"/>
              <a:t>Temporal resolution can range from seconds to days</a:t>
            </a:r>
          </a:p>
          <a:p>
            <a:pPr marL="342900" indent="-342900">
              <a:lnSpc>
                <a:spcPct val="110000"/>
              </a:lnSpc>
              <a:spcBef>
                <a:spcPct val="30000"/>
              </a:spcBef>
              <a:buFontTx/>
              <a:buAutoNum type="arabicPeriod"/>
              <a:defRPr/>
            </a:pPr>
            <a:r>
              <a:rPr lang="en-US" altLang="en-US" sz="1400" dirty="0"/>
              <a:t>Vertical resolution can range from meters to a few kilometers</a:t>
            </a:r>
          </a:p>
        </p:txBody>
      </p:sp>
    </p:spTree>
    <p:extLst>
      <p:ext uri="{BB962C8B-B14F-4D97-AF65-F5344CB8AC3E}">
        <p14:creationId xmlns:p14="http://schemas.microsoft.com/office/powerpoint/2010/main" val="2728802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ActiveRemoteSens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7363"/>
            <a:ext cx="8458200" cy="464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66283" y="228522"/>
            <a:ext cx="2262158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algn="ctr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algn="ctr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algn="ctr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algn="ctr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30000"/>
              </a:spcBef>
            </a:pPr>
            <a:r>
              <a:rPr lang="en-US" altLang="en-US" sz="1800" b="1" dirty="0">
                <a:solidFill>
                  <a:srgbClr val="000000"/>
                </a:solidFill>
                <a:latin typeface="Verdana" pitchFamily="34" charset="0"/>
              </a:rPr>
              <a:t>Lidar Specificity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43000" y="825500"/>
            <a:ext cx="3733800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/>
              <a:t>1. Active remote sensing:</a:t>
            </a:r>
            <a:br>
              <a:rPr lang="en-US" altLang="en-US" sz="1400" i="1" dirty="0"/>
            </a:br>
            <a:r>
              <a:rPr lang="en-US" altLang="en-US" sz="1400" i="1" dirty="0"/>
              <a:t>Signals sampled as a function of time,</a:t>
            </a:r>
            <a:br>
              <a:rPr lang="en-US" altLang="en-US" sz="1400" i="1" dirty="0"/>
            </a:br>
            <a:r>
              <a:rPr lang="en-US" altLang="en-US" sz="1400" i="1" dirty="0"/>
              <a:t>i.e., geometric altitude</a:t>
            </a:r>
            <a:br>
              <a:rPr lang="en-US" altLang="en-US" sz="1400" i="1" dirty="0"/>
            </a:br>
            <a:r>
              <a:rPr lang="en-US" altLang="en-US" sz="1400" i="1" dirty="0">
                <a:solidFill>
                  <a:srgbClr val="0000CC"/>
                </a:solidFill>
                <a:sym typeface="Wingdings" pitchFamily="2" charset="2"/>
              </a:rPr>
              <a:t> </a:t>
            </a:r>
            <a:r>
              <a:rPr lang="en-US" altLang="en-US" sz="1400" i="1" dirty="0">
                <a:solidFill>
                  <a:srgbClr val="0000CC"/>
                </a:solidFill>
              </a:rPr>
              <a:t>High sampling resolution (~meters)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029200" y="3846513"/>
            <a:ext cx="4114800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/>
              <a:t>4. Backscatter:</a:t>
            </a:r>
            <a:br>
              <a:rPr lang="en-US" altLang="en-US" sz="1400" i="1" dirty="0"/>
            </a:br>
            <a:r>
              <a:rPr lang="en-US" altLang="en-US" sz="1400" i="1" dirty="0"/>
              <a:t>Collected signal is proportional to the number of backscattering molecules</a:t>
            </a:r>
            <a:br>
              <a:rPr lang="en-US" altLang="en-US" sz="1400" i="1" dirty="0"/>
            </a:br>
            <a:r>
              <a:rPr lang="en-US" altLang="en-US" sz="1400" i="1" dirty="0">
                <a:solidFill>
                  <a:srgbClr val="0000CC"/>
                </a:solidFill>
                <a:sym typeface="Wingdings" pitchFamily="2" charset="2"/>
              </a:rPr>
              <a:t> </a:t>
            </a:r>
            <a:r>
              <a:rPr lang="en-US" altLang="en-US" sz="1400" i="1" dirty="0">
                <a:solidFill>
                  <a:srgbClr val="0000CC"/>
                </a:solidFill>
              </a:rPr>
              <a:t>Intensity decreases exponentially with altitude (5+ orders of magnitude in 20 km)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105400" y="825500"/>
            <a:ext cx="38862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 dirty="0"/>
              <a:t>2. Eulerian measurement:</a:t>
            </a:r>
            <a:br>
              <a:rPr lang="en-US" altLang="en-US" sz="1400" i="1" dirty="0"/>
            </a:br>
            <a:r>
              <a:rPr lang="en-US" altLang="en-US" sz="1400" i="1" dirty="0"/>
              <a:t>Signals reflect the temporal evolution of the atmosphere at a fixed location</a:t>
            </a:r>
            <a:br>
              <a:rPr lang="en-US" altLang="en-US" sz="1400" i="1" dirty="0"/>
            </a:br>
            <a:r>
              <a:rPr lang="en-US" altLang="en-US" sz="1400" i="1" dirty="0">
                <a:solidFill>
                  <a:srgbClr val="0000CC"/>
                </a:solidFill>
                <a:sym typeface="Wingdings" pitchFamily="2" charset="2"/>
              </a:rPr>
              <a:t> Produce “2D curtain plots” at various timescales</a:t>
            </a:r>
            <a:r>
              <a:rPr lang="en-US" altLang="en-US" sz="1400" i="1" dirty="0">
                <a:solidFill>
                  <a:srgbClr val="0000CC"/>
                </a:solidFill>
              </a:rPr>
              <a:t> (alt. vs. time)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029200" y="2209800"/>
            <a:ext cx="40386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1400" b="1"/>
              <a:t>3. Integration/averaging:</a:t>
            </a:r>
            <a:br>
              <a:rPr lang="en-US" altLang="en-US" sz="1400" i="1"/>
            </a:br>
            <a:r>
              <a:rPr lang="en-US" altLang="en-US" sz="1400" i="1"/>
              <a:t>Signals may be acquired continuously for hours/days at a time</a:t>
            </a:r>
            <a:br>
              <a:rPr lang="en-US" altLang="en-US" sz="1400" i="1"/>
            </a:br>
            <a:r>
              <a:rPr lang="en-US" altLang="en-US" sz="1400" i="1">
                <a:solidFill>
                  <a:srgbClr val="0000CC"/>
                </a:solidFill>
                <a:sym typeface="Wingdings" pitchFamily="2" charset="2"/>
              </a:rPr>
              <a:t>Large number of profile averaging options, and therefore science applications</a:t>
            </a:r>
            <a:br>
              <a:rPr lang="en-US" altLang="en-US" sz="1400" i="1">
                <a:solidFill>
                  <a:srgbClr val="0000CC"/>
                </a:solidFill>
                <a:sym typeface="Wingdings" pitchFamily="2" charset="2"/>
              </a:rPr>
            </a:br>
            <a:r>
              <a:rPr lang="en-US" altLang="en-US" sz="1400" i="1">
                <a:solidFill>
                  <a:srgbClr val="0000CC"/>
                </a:solidFill>
                <a:sym typeface="Wingdings" pitchFamily="2" charset="2"/>
              </a:rPr>
              <a:t> Wide range of associated uncertainties</a:t>
            </a:r>
            <a:endParaRPr lang="en-US" altLang="en-US" sz="1400" i="1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01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TL_2009">
  <a:themeElements>
    <a:clrScheme name="TL_2009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L_2009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triangle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TL_2009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L_2009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L_2009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L_2009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L_2009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L_2009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L_2009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L_2009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25338</TotalTime>
  <Words>3488</Words>
  <Application>Microsoft Office PowerPoint</Application>
  <PresentationFormat>On-screen Show (4:3)</PresentationFormat>
  <Paragraphs>386</Paragraphs>
  <Slides>42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ＭＳ Ｐゴシック</vt:lpstr>
      <vt:lpstr>Arial</vt:lpstr>
      <vt:lpstr>KoPub돋움체 Bold</vt:lpstr>
      <vt:lpstr>Symbol</vt:lpstr>
      <vt:lpstr>Tahoma</vt:lpstr>
      <vt:lpstr>Verdana</vt:lpstr>
      <vt:lpstr>Wingdings</vt:lpstr>
      <vt:lpstr>TL_2009</vt:lpstr>
      <vt:lpstr>Equation</vt:lpstr>
      <vt:lpstr>Acrobat Document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Thierry Leblanc</dc:creator>
  <cp:lastModifiedBy>Thierry Leblanc</cp:lastModifiedBy>
  <cp:revision>1334</cp:revision>
  <dcterms:created xsi:type="dcterms:W3CDTF">2009-06-03T19:25:50Z</dcterms:created>
  <dcterms:modified xsi:type="dcterms:W3CDTF">2022-02-22T19:21:46Z</dcterms:modified>
</cp:coreProperties>
</file>