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9"/>
  </p:notesMasterIdLst>
  <p:sldIdLst>
    <p:sldId id="544" r:id="rId2"/>
    <p:sldId id="591" r:id="rId3"/>
    <p:sldId id="592" r:id="rId4"/>
    <p:sldId id="593" r:id="rId5"/>
    <p:sldId id="594" r:id="rId6"/>
    <p:sldId id="596" r:id="rId7"/>
    <p:sldId id="597" r:id="rId8"/>
    <p:sldId id="598" r:id="rId9"/>
    <p:sldId id="599" r:id="rId10"/>
    <p:sldId id="611" r:id="rId11"/>
    <p:sldId id="602" r:id="rId12"/>
    <p:sldId id="614" r:id="rId13"/>
    <p:sldId id="612" r:id="rId14"/>
    <p:sldId id="613" r:id="rId15"/>
    <p:sldId id="615" r:id="rId16"/>
    <p:sldId id="616" r:id="rId17"/>
    <p:sldId id="625" r:id="rId18"/>
    <p:sldId id="600" r:id="rId19"/>
    <p:sldId id="601" r:id="rId20"/>
    <p:sldId id="621" r:id="rId21"/>
    <p:sldId id="617" r:id="rId22"/>
    <p:sldId id="619" r:id="rId23"/>
    <p:sldId id="618" r:id="rId24"/>
    <p:sldId id="620" r:id="rId25"/>
    <p:sldId id="622" r:id="rId26"/>
    <p:sldId id="623" r:id="rId27"/>
    <p:sldId id="624" r:id="rId28"/>
  </p:sldIdLst>
  <p:sldSz cx="12192000" cy="6858000"/>
  <p:notesSz cx="6858000" cy="9144000"/>
  <p:defaultTextStyle>
    <a:defPPr>
      <a:defRPr lang="nl-B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00"/>
    <a:srgbClr val="0000FF"/>
    <a:srgbClr val="5AC4DD"/>
    <a:srgbClr val="F5F192"/>
    <a:srgbClr val="FD29FC"/>
    <a:srgbClr val="5182BB"/>
    <a:srgbClr val="264F75"/>
    <a:srgbClr val="446DDE"/>
    <a:srgbClr val="0F7E12"/>
    <a:srgbClr val="8016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 autoAdjust="0"/>
    <p:restoredTop sz="93741" autoAdjust="0"/>
  </p:normalViewPr>
  <p:slideViewPr>
    <p:cSldViewPr>
      <p:cViewPr varScale="1">
        <p:scale>
          <a:sx n="120" d="100"/>
          <a:sy n="120" d="100"/>
        </p:scale>
        <p:origin x="14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2" d="100"/>
          <a:sy n="82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9201DEB-2C77-4BA3-BB3D-812F56DC8E9B}" type="datetimeFigureOut">
              <a:rPr lang="nl-BE"/>
              <a:pPr>
                <a:defRPr/>
              </a:pPr>
              <a:t>8/09/2022</a:t>
            </a:fld>
            <a:endParaRPr lang="nl-B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nl-BE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582B918-6FF9-4344-9A80-985DBCA52803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8352889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82B918-6FF9-4344-9A80-985DBCA52803}" type="slidenum">
              <a:rPr lang="nl-BE"/>
              <a:pPr>
                <a:defRPr/>
              </a:pPr>
              <a:t>1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09777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6">
            <a:extLst>
              <a:ext uri="{FF2B5EF4-FFF2-40B4-BE49-F238E27FC236}">
                <a16:creationId xmlns:a16="http://schemas.microsoft.com/office/drawing/2014/main" id="{11DA1FCA-909D-AC44-92F1-E87568592644}"/>
              </a:ext>
            </a:extLst>
          </p:cNvPr>
          <p:cNvSpPr/>
          <p:nvPr userDrawn="1"/>
        </p:nvSpPr>
        <p:spPr>
          <a:xfrm>
            <a:off x="0" y="13145"/>
            <a:ext cx="12192000" cy="6858001"/>
          </a:xfrm>
          <a:prstGeom prst="rect">
            <a:avLst/>
          </a:prstGeom>
          <a:solidFill>
            <a:srgbClr val="62C4D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F0E48E2-D27D-2A40-85DB-199CCB2B32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7401" y="3336"/>
            <a:ext cx="2462130" cy="6851323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Title 1"/>
          <p:cNvSpPr>
            <a:spLocks noGrp="1"/>
          </p:cNvSpPr>
          <p:nvPr>
            <p:ph type="ctrTitle"/>
          </p:nvPr>
        </p:nvSpPr>
        <p:spPr>
          <a:xfrm>
            <a:off x="2841262" y="1689446"/>
            <a:ext cx="6783129" cy="816169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5F192"/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nl-BE" dirty="0"/>
          </a:p>
        </p:txBody>
      </p:sp>
      <p:sp>
        <p:nvSpPr>
          <p:cNvPr id="30" name="Subtitle 2"/>
          <p:cNvSpPr>
            <a:spLocks noGrp="1"/>
          </p:cNvSpPr>
          <p:nvPr userDrawn="1">
            <p:ph type="subTitle" idx="1"/>
          </p:nvPr>
        </p:nvSpPr>
        <p:spPr>
          <a:xfrm>
            <a:off x="2841261" y="3039961"/>
            <a:ext cx="6783131" cy="1148977"/>
          </a:xfrm>
          <a:prstGeom prst="rect">
            <a:avLst/>
          </a:prstGeom>
          <a:noFill/>
          <a:effectLst>
            <a:outerShdw sx="1000" sy="1000" algn="ctr" rotWithShape="0">
              <a:srgbClr val="000000"/>
            </a:outerShdw>
          </a:effectLst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effectLst/>
                <a:latin typeface="+mn-lt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nl-BE" dirty="0"/>
          </a:p>
        </p:txBody>
      </p:sp>
      <p:sp>
        <p:nvSpPr>
          <p:cNvPr id="12" name="TextBox 16">
            <a:extLst>
              <a:ext uri="{FF2B5EF4-FFF2-40B4-BE49-F238E27FC236}">
                <a16:creationId xmlns:a16="http://schemas.microsoft.com/office/drawing/2014/main" id="{C5DE7E1E-F476-5349-B5AE-AF1A25409227}"/>
              </a:ext>
            </a:extLst>
          </p:cNvPr>
          <p:cNvSpPr txBox="1"/>
          <p:nvPr userDrawn="1"/>
        </p:nvSpPr>
        <p:spPr>
          <a:xfrm>
            <a:off x="285488" y="3932490"/>
            <a:ext cx="227028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sz="1400" kern="0">
                <a:latin typeface="Calibri"/>
                <a:cs typeface="Calibri"/>
                <a:sym typeface="Calibri"/>
              </a:rPr>
              <a:t>Atmosphere Monitoring</a:t>
            </a:r>
          </a:p>
        </p:txBody>
      </p:sp>
      <p:pic>
        <p:nvPicPr>
          <p:cNvPr id="13" name="Picture 2" descr="Picture 2">
            <a:extLst>
              <a:ext uri="{FF2B5EF4-FFF2-40B4-BE49-F238E27FC236}">
                <a16:creationId xmlns:a16="http://schemas.microsoft.com/office/drawing/2014/main" id="{C55241A7-45F8-384B-AFA6-9F912FB55A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5488" y="1950081"/>
            <a:ext cx="2270287" cy="213674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Picture 17" descr="Picture 17">
            <a:extLst>
              <a:ext uri="{FF2B5EF4-FFF2-40B4-BE49-F238E27FC236}">
                <a16:creationId xmlns:a16="http://schemas.microsoft.com/office/drawing/2014/main" id="{CB6E2B5F-C242-2D43-A0C4-0F6AC7262F5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28487" y="4850824"/>
            <a:ext cx="1384285" cy="516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18" descr="Picture 18">
            <a:extLst>
              <a:ext uri="{FF2B5EF4-FFF2-40B4-BE49-F238E27FC236}">
                <a16:creationId xmlns:a16="http://schemas.microsoft.com/office/drawing/2014/main" id="{A1AF4EC2-5906-C944-8841-7C2DC3A59E1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04" y="4355721"/>
            <a:ext cx="1521653" cy="4017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19" descr="Picture 19">
            <a:extLst>
              <a:ext uri="{FF2B5EF4-FFF2-40B4-BE49-F238E27FC236}">
                <a16:creationId xmlns:a16="http://schemas.microsoft.com/office/drawing/2014/main" id="{541B7A53-723C-E040-A508-6CAFE00DE5F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178" y="5578770"/>
            <a:ext cx="1662902" cy="2869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2857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44448"/>
            <a:ext cx="10656656" cy="13683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54FF34-1EDD-49C3-A0CF-8637DF03B2E1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80095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D0823F-9157-4389-B691-1BA576051084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234673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556947"/>
            <a:ext cx="2844800" cy="30105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‹#›</a:t>
            </a:fld>
            <a:endParaRPr lang="nl-BE" dirty="0"/>
          </a:p>
        </p:txBody>
      </p: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07C402F7-385D-144C-9612-E747106532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381" y="0"/>
            <a:ext cx="2995247" cy="68580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5ECC8895-DF5D-D74A-A58E-30CA851C63D1}"/>
              </a:ext>
            </a:extLst>
          </p:cNvPr>
          <p:cNvSpPr/>
          <p:nvPr/>
        </p:nvSpPr>
        <p:spPr>
          <a:xfrm>
            <a:off x="-93831" y="1"/>
            <a:ext cx="3000697" cy="6858000"/>
          </a:xfrm>
          <a:prstGeom prst="rect">
            <a:avLst/>
          </a:prstGeom>
          <a:gradFill flip="none" rotWithShape="1">
            <a:gsLst>
              <a:gs pos="0">
                <a:srgbClr val="949CC8">
                  <a:alpha val="0"/>
                </a:srgbClr>
              </a:gs>
              <a:gs pos="78000">
                <a:srgbClr val="FFFFFF"/>
              </a:gs>
            </a:gsLst>
            <a:lin ang="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4E4E106D-BB0F-C548-B11F-CCA288CC979E}"/>
              </a:ext>
            </a:extLst>
          </p:cNvPr>
          <p:cNvSpPr/>
          <p:nvPr/>
        </p:nvSpPr>
        <p:spPr>
          <a:xfrm>
            <a:off x="-88381" y="1"/>
            <a:ext cx="2995247" cy="6858000"/>
          </a:xfrm>
          <a:prstGeom prst="rect">
            <a:avLst/>
          </a:prstGeom>
          <a:solidFill>
            <a:srgbClr val="FFFFFF">
              <a:alpha val="48000"/>
            </a:srgb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Straight Connector 14">
            <a:extLst>
              <a:ext uri="{FF2B5EF4-FFF2-40B4-BE49-F238E27FC236}">
                <a16:creationId xmlns:a16="http://schemas.microsoft.com/office/drawing/2014/main" id="{A335143B-D292-AD4E-8017-F7FCE7EA6D39}"/>
              </a:ext>
            </a:extLst>
          </p:cNvPr>
          <p:cNvSpPr/>
          <p:nvPr userDrawn="1"/>
        </p:nvSpPr>
        <p:spPr>
          <a:xfrm flipH="1">
            <a:off x="698715" y="1556791"/>
            <a:ext cx="0" cy="4791830"/>
          </a:xfrm>
          <a:prstGeom prst="line">
            <a:avLst/>
          </a:prstGeom>
          <a:ln w="57150">
            <a:solidFill>
              <a:srgbClr val="5AC4DD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608D1F99-4AF5-4F4B-AFC2-67D914BAC8F8}"/>
              </a:ext>
            </a:extLst>
          </p:cNvPr>
          <p:cNvSpPr txBox="1"/>
          <p:nvPr userDrawn="1"/>
        </p:nvSpPr>
        <p:spPr>
          <a:xfrm>
            <a:off x="131301" y="972016"/>
            <a:ext cx="1144148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1100">
                <a:solidFill>
                  <a:srgbClr val="31859C"/>
                </a:solidFill>
              </a:defRPr>
            </a:pPr>
            <a:r>
              <a:rPr sz="1600"/>
              <a:t>Atmosphere</a:t>
            </a:r>
          </a:p>
          <a:p>
            <a:pPr algn="ctr">
              <a:defRPr sz="1100">
                <a:solidFill>
                  <a:srgbClr val="31859C"/>
                </a:solidFill>
              </a:defRPr>
            </a:pPr>
            <a:r>
              <a:rPr sz="1600"/>
              <a:t>Monitoring</a:t>
            </a:r>
          </a:p>
        </p:txBody>
      </p:sp>
      <p:pic>
        <p:nvPicPr>
          <p:cNvPr id="26" name="Picture 2" descr="Picture 2">
            <a:extLst>
              <a:ext uri="{FF2B5EF4-FFF2-40B4-BE49-F238E27FC236}">
                <a16:creationId xmlns:a16="http://schemas.microsoft.com/office/drawing/2014/main" id="{B1D6D833-06BE-BB4B-A710-EEF5CBD783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318" y="163616"/>
            <a:ext cx="912114" cy="86144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8238" y="1052737"/>
            <a:ext cx="10271814" cy="5448607"/>
          </a:xfrm>
          <a:noFill/>
          <a:ln>
            <a:noFill/>
          </a:ln>
        </p:spPr>
        <p:txBody>
          <a:bodyPr/>
          <a:lstStyle>
            <a:lvl1pPr>
              <a:defRPr sz="2800">
                <a:solidFill>
                  <a:schemeClr val="tx1"/>
                </a:solidFill>
                <a:effectLst/>
              </a:defRPr>
            </a:lvl1pPr>
            <a:lvl2pPr>
              <a:defRPr sz="2800">
                <a:solidFill>
                  <a:schemeClr val="tx1"/>
                </a:solidFill>
                <a:effectLst/>
              </a:defRPr>
            </a:lvl2pPr>
            <a:lvl3pPr>
              <a:defRPr sz="2800">
                <a:solidFill>
                  <a:schemeClr val="tx1"/>
                </a:solidFill>
                <a:effectLst/>
              </a:defRPr>
            </a:lvl3pPr>
            <a:lvl4pPr>
              <a:defRPr sz="2800">
                <a:solidFill>
                  <a:schemeClr val="tx1"/>
                </a:solidFill>
                <a:effectLst/>
              </a:defRPr>
            </a:lvl4pPr>
            <a:lvl5pPr>
              <a:defRPr sz="2800"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558238" y="332655"/>
            <a:ext cx="10271814" cy="523365"/>
          </a:xfrm>
          <a:prstGeom prst="rect">
            <a:avLst/>
          </a:prstGeom>
          <a:solidFill>
            <a:srgbClr val="5AC4DD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66723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93219-7261-4680-814E-1D3245F4FCCA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79133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44448"/>
            <a:ext cx="10656656" cy="13683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C1F0B-2B2A-49E8-AC41-34471AA7693B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849434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44448"/>
            <a:ext cx="10656656" cy="136832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BAB45-B3EF-4015-BEB9-F4DFF081CB15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10454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28" y="44448"/>
            <a:ext cx="10656656" cy="136832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EFE063-60F4-4A49-A01A-662D37ECC790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6228738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DC81FF-D83F-41E6-B641-86F65B27E6A6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95839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BD6E-965C-4EE0-84C3-E7D838B54BB8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59995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  <a:endParaRPr lang="nl-BE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BCBB1-5104-4ABE-B31F-D59EADB47161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153542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31806" y="6512324"/>
            <a:ext cx="7008284" cy="30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 dirty="0"/>
              <a:t>Q. Errera, EGU 2014</a:t>
            </a:r>
            <a:endParaRPr lang="nl-B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514173" y="6520260"/>
            <a:ext cx="3189817" cy="2931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rgbClr val="002060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nl-BE" dirty="0"/>
              <a:t>Vienna, 1 May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11840" y="6512324"/>
            <a:ext cx="2844800" cy="30105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1"/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7FAB0FAE-F169-484D-8E1D-076F5F78C501}" type="slidenum">
              <a:rPr lang="nl-BE" smtClean="0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39350" y="1340769"/>
            <a:ext cx="11590701" cy="5160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  <a:endParaRPr lang="nl-BE" altLang="nl-BE"/>
          </a:p>
        </p:txBody>
      </p:sp>
      <p:sp>
        <p:nvSpPr>
          <p:cNvPr id="9" name="Title 1"/>
          <p:cNvSpPr txBox="1">
            <a:spLocks/>
          </p:cNvSpPr>
          <p:nvPr userDrawn="1"/>
        </p:nvSpPr>
        <p:spPr bwMode="auto">
          <a:xfrm>
            <a:off x="1967541" y="44448"/>
            <a:ext cx="8640960" cy="1368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002060"/>
                </a:solidFill>
                <a:latin typeface="Gill Sans MT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rgbClr val="002060"/>
                </a:solidFill>
                <a:latin typeface="Gill Sans MT" pitchFamily="34" charset="0"/>
              </a:defRPr>
            </a:lvl9pPr>
          </a:lstStyle>
          <a:p>
            <a:endParaRPr lang="en-US" sz="2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Gill Sans M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Gill Sans M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Gill Sans M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002060"/>
          </a:solidFill>
          <a:latin typeface="Gill Sans M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rgbClr val="002060"/>
          </a:solidFill>
          <a:latin typeface="Gill Sans MT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phere.copernicus.eu/eqa-reports-global-services" TargetMode="External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lobal-evaluation.atmosphere.copernicus.eu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tmosphere.copernicus.eu/monitoring-ozone-layer" TargetMode="External"/><Relationship Id="rId5" Type="http://schemas.openxmlformats.org/officeDocument/2006/relationships/image" Target="../media/image41.tiff"/><Relationship Id="rId4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tmosphere.copernicus.eu/sites/default/files/2022-07/Flemming_GAMS_GA_2022.pdf" TargetMode="External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pernicus.eu/en" TargetMode="External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copernicus.eu/en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38A33E-C6FA-9C45-A3AF-D87575D7A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7568" y="1689446"/>
            <a:ext cx="7416824" cy="816169"/>
          </a:xfrm>
        </p:spPr>
        <p:txBody>
          <a:bodyPr/>
          <a:lstStyle/>
          <a:p>
            <a:r>
              <a:rPr lang="en-US"/>
              <a:t>The Copernicus Atmosphere Monitoring Service (CAMS) stratospheric ozone</a:t>
            </a:r>
            <a:r>
              <a:rPr lang="fr-BE"/>
              <a:t> </a:t>
            </a:r>
            <a:br>
              <a:rPr lang="fr-BE"/>
            </a:b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DB34257-062D-524A-AD63-CCE58143B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95600" y="3861048"/>
            <a:ext cx="6840760" cy="1148977"/>
          </a:xfrm>
        </p:spPr>
        <p:txBody>
          <a:bodyPr/>
          <a:lstStyle/>
          <a:p>
            <a:r>
              <a:rPr lang="en-US"/>
              <a:t>Quentin Errera </a:t>
            </a:r>
          </a:p>
          <a:p>
            <a:r>
              <a:rPr lang="en-US"/>
              <a:t>&amp; the CAMS Evaluation and Quality Control team </a:t>
            </a:r>
          </a:p>
          <a:p>
            <a:r>
              <a:rPr lang="fr-BE"/>
              <a:t>23-Aug-2022</a:t>
            </a:r>
          </a:p>
        </p:txBody>
      </p:sp>
    </p:spTree>
    <p:extLst>
      <p:ext uri="{BB962C8B-B14F-4D97-AF65-F5344CB8AC3E}">
        <p14:creationId xmlns:p14="http://schemas.microsoft.com/office/powerpoint/2010/main" val="7577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855130-5AF9-3843-9871-2415A5A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10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C44D6E-1B54-384E-A7E9-8FF9FC2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3F415C-E74D-8D47-A042-24621CF7355C}"/>
              </a:ext>
            </a:extLst>
          </p:cNvPr>
          <p:cNvSpPr txBox="1"/>
          <p:nvPr/>
        </p:nvSpPr>
        <p:spPr>
          <a:xfrm>
            <a:off x="911424" y="3212976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IASI TC during April 2022</a:t>
            </a:r>
          </a:p>
        </p:txBody>
      </p:sp>
      <p:pic>
        <p:nvPicPr>
          <p:cNvPr id="17" name="Espace réservé du contenu 16">
            <a:extLst>
              <a:ext uri="{FF2B5EF4-FFF2-40B4-BE49-F238E27FC236}">
                <a16:creationId xmlns:a16="http://schemas.microsoft.com/office/drawing/2014/main" id="{41DF3E6B-AB3C-F143-8638-15AB70532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7728" y="1108646"/>
            <a:ext cx="7938275" cy="5548969"/>
          </a:xfrm>
        </p:spPr>
      </p:pic>
    </p:spTree>
    <p:extLst>
      <p:ext uri="{BB962C8B-B14F-4D97-AF65-F5344CB8AC3E}">
        <p14:creationId xmlns:p14="http://schemas.microsoft.com/office/powerpoint/2010/main" val="55472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FAC8746-E8ED-854E-A4BC-8CEEC137F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11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3B7628A3-9243-9240-9A94-591BA39C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Observations for CAMS global product validation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E6321AC3-A99E-A14C-A687-7ED5529ACC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14936" y="1529340"/>
            <a:ext cx="9577064" cy="435428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7DBAC41-0E30-BA4E-AA1B-5DCAC563CB07}"/>
              </a:ext>
            </a:extLst>
          </p:cNvPr>
          <p:cNvSpPr txBox="1"/>
          <p:nvPr/>
        </p:nvSpPr>
        <p:spPr>
          <a:xfrm>
            <a:off x="911424" y="3212976"/>
            <a:ext cx="2016224" cy="14773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NDACC FTIR stratospheric column upto MAM2022</a:t>
            </a:r>
          </a:p>
        </p:txBody>
      </p:sp>
    </p:spTree>
    <p:extLst>
      <p:ext uri="{BB962C8B-B14F-4D97-AF65-F5344CB8AC3E}">
        <p14:creationId xmlns:p14="http://schemas.microsoft.com/office/powerpoint/2010/main" val="29381506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855130-5AF9-3843-9871-2415A5A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12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C44D6E-1B54-384E-A7E9-8FF9FC2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C9C89F-D2A8-2846-A232-765330703457}"/>
              </a:ext>
            </a:extLst>
          </p:cNvPr>
          <p:cNvSpPr txBox="1"/>
          <p:nvPr/>
        </p:nvSpPr>
        <p:spPr>
          <a:xfrm>
            <a:off x="1459706" y="2062554"/>
            <a:ext cx="184562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/>
              <a:t>o3sondes</a:t>
            </a:r>
          </a:p>
          <a:p>
            <a:pPr algn="r"/>
            <a:r>
              <a:rPr lang="en-US">
                <a:solidFill>
                  <a:srgbClr val="FF0000"/>
                </a:solidFill>
              </a:rPr>
              <a:t>CAMS analysis</a:t>
            </a:r>
          </a:p>
          <a:p>
            <a:pPr algn="r"/>
            <a:r>
              <a:rPr lang="en-US">
                <a:solidFill>
                  <a:srgbClr val="0000FF"/>
                </a:solidFill>
              </a:rPr>
              <a:t>CAMS control run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2B124BD-17A2-084A-B832-5605D0110BC0}"/>
              </a:ext>
            </a:extLst>
          </p:cNvPr>
          <p:cNvSpPr txBox="1"/>
          <p:nvPr/>
        </p:nvSpPr>
        <p:spPr>
          <a:xfrm>
            <a:off x="1641248" y="4939462"/>
            <a:ext cx="166407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>
                <a:solidFill>
                  <a:srgbClr val="FF0000"/>
                </a:solidFill>
              </a:rPr>
              <a:t>CAMS an - o3s</a:t>
            </a:r>
          </a:p>
          <a:p>
            <a:pPr algn="r"/>
            <a:r>
              <a:rPr lang="en-US">
                <a:solidFill>
                  <a:srgbClr val="0000FF"/>
                </a:solidFill>
              </a:rPr>
              <a:t>CAMS cr - o3s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3F415C-E74D-8D47-A042-24621CF7355C}"/>
              </a:ext>
            </a:extLst>
          </p:cNvPr>
          <p:cNvSpPr txBox="1"/>
          <p:nvPr/>
        </p:nvSpPr>
        <p:spPr>
          <a:xfrm>
            <a:off x="911424" y="3501008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o3sondes during MAM2022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E4C7467F-DE0A-8D4E-BEAF-91BD49FA0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5720" y="1340767"/>
            <a:ext cx="8345886" cy="5216179"/>
          </a:xfrm>
        </p:spPr>
      </p:pic>
    </p:spTree>
    <p:extLst>
      <p:ext uri="{BB962C8B-B14F-4D97-AF65-F5344CB8AC3E}">
        <p14:creationId xmlns:p14="http://schemas.microsoft.com/office/powerpoint/2010/main" val="142012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855130-5AF9-3843-9871-2415A5A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13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C44D6E-1B54-384E-A7E9-8FF9FC294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3F415C-E74D-8D47-A042-24621CF7355C}"/>
              </a:ext>
            </a:extLst>
          </p:cNvPr>
          <p:cNvSpPr txBox="1"/>
          <p:nvPr/>
        </p:nvSpPr>
        <p:spPr>
          <a:xfrm>
            <a:off x="911424" y="3085485"/>
            <a:ext cx="2016224" cy="120032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Mauna Loa NDACC lidar since 2016</a:t>
            </a:r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5DB4E842-41D6-E248-B894-D94E8CB27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016" y="1315391"/>
            <a:ext cx="8352928" cy="4740519"/>
          </a:xfrm>
        </p:spPr>
      </p:pic>
    </p:spTree>
    <p:extLst>
      <p:ext uri="{BB962C8B-B14F-4D97-AF65-F5344CB8AC3E}">
        <p14:creationId xmlns:p14="http://schemas.microsoft.com/office/powerpoint/2010/main" val="319148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5855130-5AF9-3843-9871-2415A5A24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14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CC44D6E-1B54-384E-A7E9-8FF9FC294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8238" y="332655"/>
            <a:ext cx="2953586" cy="1728193"/>
          </a:xfrm>
        </p:spPr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13F415C-E74D-8D47-A042-24621CF7355C}"/>
              </a:ext>
            </a:extLst>
          </p:cNvPr>
          <p:cNvSpPr txBox="1"/>
          <p:nvPr/>
        </p:nvSpPr>
        <p:spPr>
          <a:xfrm>
            <a:off x="1621662" y="3095262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SAGE-III/ISS v5.2 during MAM2022</a:t>
            </a:r>
          </a:p>
        </p:txBody>
      </p:sp>
      <p:pic>
        <p:nvPicPr>
          <p:cNvPr id="10" name="Espace réservé du contenu 9">
            <a:extLst>
              <a:ext uri="{FF2B5EF4-FFF2-40B4-BE49-F238E27FC236}">
                <a16:creationId xmlns:a16="http://schemas.microsoft.com/office/drawing/2014/main" id="{D626031A-CE01-3340-AA6A-9EDF0D9766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1824" y="0"/>
            <a:ext cx="7574350" cy="6858000"/>
          </a:xfrm>
        </p:spPr>
      </p:pic>
    </p:spTree>
    <p:extLst>
      <p:ext uri="{BB962C8B-B14F-4D97-AF65-F5344CB8AC3E}">
        <p14:creationId xmlns:p14="http://schemas.microsoft.com/office/powerpoint/2010/main" val="1716535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2A8E20F-9081-6D4B-8829-528944350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15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36F491E6-EF6E-854F-89EA-3256867EC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9656" y="928028"/>
            <a:ext cx="9134430" cy="5885348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55E70621-334B-3A41-B85C-33C5EE860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CC1937D-BE08-8C4A-A2D4-2344F4FA141C}"/>
              </a:ext>
            </a:extLst>
          </p:cNvPr>
          <p:cNvSpPr txBox="1"/>
          <p:nvPr/>
        </p:nvSpPr>
        <p:spPr>
          <a:xfrm>
            <a:off x="925518" y="2947372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limb profiles in MAM2022</a:t>
            </a:r>
          </a:p>
        </p:txBody>
      </p:sp>
    </p:spTree>
    <p:extLst>
      <p:ext uri="{BB962C8B-B14F-4D97-AF65-F5344CB8AC3E}">
        <p14:creationId xmlns:p14="http://schemas.microsoft.com/office/powerpoint/2010/main" val="1213510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69DB79-330C-D84A-8301-FAC4941A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16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ECAB8B5-E3E9-BF48-B537-E98D6D377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615" b="1282"/>
          <a:stretch/>
        </p:blipFill>
        <p:spPr>
          <a:xfrm>
            <a:off x="2927648" y="856019"/>
            <a:ext cx="8225873" cy="6001981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860FF6E-3C57-5E40-B23E-61A6CE51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246519-1A67-DA44-BC66-BDF4A3942DA0}"/>
              </a:ext>
            </a:extLst>
          </p:cNvPr>
          <p:cNvSpPr txBox="1"/>
          <p:nvPr/>
        </p:nvSpPr>
        <p:spPr>
          <a:xfrm>
            <a:off x="10972547" y="1340768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1-3 hPa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ECCE46-7827-CB49-A2D8-A5863458BC81}"/>
              </a:ext>
            </a:extLst>
          </p:cNvPr>
          <p:cNvSpPr txBox="1"/>
          <p:nvPr/>
        </p:nvSpPr>
        <p:spPr>
          <a:xfrm>
            <a:off x="10978992" y="2348880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3-10 hPa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E5DB5D-A30D-B24D-830C-B47A69390739}"/>
              </a:ext>
            </a:extLst>
          </p:cNvPr>
          <p:cNvSpPr txBox="1"/>
          <p:nvPr/>
        </p:nvSpPr>
        <p:spPr>
          <a:xfrm>
            <a:off x="10985437" y="3434169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10-30 hPa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8FF2BFA-0A36-D147-AB4B-7523D7167963}"/>
              </a:ext>
            </a:extLst>
          </p:cNvPr>
          <p:cNvSpPr txBox="1"/>
          <p:nvPr/>
        </p:nvSpPr>
        <p:spPr>
          <a:xfrm>
            <a:off x="10985437" y="4463546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30-70 hPa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37627EE-58D3-4B4B-8011-AC920AA5CBB3}"/>
              </a:ext>
            </a:extLst>
          </p:cNvPr>
          <p:cNvSpPr txBox="1"/>
          <p:nvPr/>
        </p:nvSpPr>
        <p:spPr>
          <a:xfrm>
            <a:off x="10985437" y="5461025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70-100 hPa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22E475-4C35-6C47-9909-977744697638}"/>
              </a:ext>
            </a:extLst>
          </p:cNvPr>
          <p:cNvSpPr txBox="1"/>
          <p:nvPr/>
        </p:nvSpPr>
        <p:spPr>
          <a:xfrm>
            <a:off x="767408" y="2972504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limb profiles in since 2018</a:t>
            </a:r>
          </a:p>
        </p:txBody>
      </p:sp>
    </p:spTree>
    <p:extLst>
      <p:ext uri="{BB962C8B-B14F-4D97-AF65-F5344CB8AC3E}">
        <p14:creationId xmlns:p14="http://schemas.microsoft.com/office/powerpoint/2010/main" val="4110172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269DB79-330C-D84A-8301-FAC4941A1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17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AECAB8B5-E3E9-BF48-B537-E98D6D377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7728" y="2462612"/>
            <a:ext cx="5357395" cy="2232248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860FF6E-3C57-5E40-B23E-61A6CE518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stratospheric ozone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9E5DB5D-A30D-B24D-830C-B47A69390739}"/>
              </a:ext>
            </a:extLst>
          </p:cNvPr>
          <p:cNvSpPr txBox="1"/>
          <p:nvPr/>
        </p:nvSpPr>
        <p:spPr>
          <a:xfrm>
            <a:off x="9005122" y="3439978"/>
            <a:ext cx="1213008" cy="33855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1600"/>
              <a:t>10-30 hPa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322E475-4C35-6C47-9909-977744697638}"/>
              </a:ext>
            </a:extLst>
          </p:cNvPr>
          <p:cNvSpPr txBox="1"/>
          <p:nvPr/>
        </p:nvSpPr>
        <p:spPr>
          <a:xfrm>
            <a:off x="767408" y="2972504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limb profiles in since 2018</a:t>
            </a:r>
          </a:p>
        </p:txBody>
      </p:sp>
      <p:pic>
        <p:nvPicPr>
          <p:cNvPr id="13" name="Espace réservé du contenu 5">
            <a:extLst>
              <a:ext uri="{FF2B5EF4-FFF2-40B4-BE49-F238E27FC236}">
                <a16:creationId xmlns:a16="http://schemas.microsoft.com/office/drawing/2014/main" id="{46E44D41-621A-244E-8D9F-63460B5267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7727" y="4621502"/>
            <a:ext cx="5357395" cy="648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Espace réservé du contenu 5">
            <a:extLst>
              <a:ext uri="{FF2B5EF4-FFF2-40B4-BE49-F238E27FC236}">
                <a16:creationId xmlns:a16="http://schemas.microsoft.com/office/drawing/2014/main" id="{4787A7F4-E9E8-5447-88B9-7040FBD202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63552" y="5632637"/>
            <a:ext cx="8640959" cy="396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Espace réservé du contenu 5">
            <a:extLst>
              <a:ext uri="{FF2B5EF4-FFF2-40B4-BE49-F238E27FC236}">
                <a16:creationId xmlns:a16="http://schemas.microsoft.com/office/drawing/2014/main" id="{51DFC1E7-0E24-E24D-BE58-19A28D0FC62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7706" y="2389254"/>
            <a:ext cx="360040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Espace réservé du contenu 5">
            <a:extLst>
              <a:ext uri="{FF2B5EF4-FFF2-40B4-BE49-F238E27FC236}">
                <a16:creationId xmlns:a16="http://schemas.microsoft.com/office/drawing/2014/main" id="{C9899AC0-51F2-4445-8001-CD8139A917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47727" y="2209234"/>
            <a:ext cx="5357395" cy="3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40D5680B-1E2D-684B-B078-060BA7786A7A}"/>
              </a:ext>
            </a:extLst>
          </p:cNvPr>
          <p:cNvSpPr txBox="1"/>
          <p:nvPr/>
        </p:nvSpPr>
        <p:spPr>
          <a:xfrm>
            <a:off x="3215680" y="1230136"/>
            <a:ext cx="158417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Switch from L60 to L137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9D775179-F24C-EF48-B72A-38324921AABF}"/>
              </a:ext>
            </a:extLst>
          </p:cNvPr>
          <p:cNvCxnSpPr>
            <a:stCxn id="3" idx="2"/>
          </p:cNvCxnSpPr>
          <p:nvPr/>
        </p:nvCxnSpPr>
        <p:spPr>
          <a:xfrm>
            <a:off x="4007768" y="1876467"/>
            <a:ext cx="1944216" cy="1096037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8678D2A3-1D20-2749-9CB0-1CFB06C6D215}"/>
              </a:ext>
            </a:extLst>
          </p:cNvPr>
          <p:cNvSpPr txBox="1"/>
          <p:nvPr/>
        </p:nvSpPr>
        <p:spPr>
          <a:xfrm>
            <a:off x="7420946" y="1232140"/>
            <a:ext cx="306754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Update O3 climatology used in the linearized scheme</a:t>
            </a: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1AA49DB3-2788-894B-AF40-95A85D86DCC6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7248128" y="1878471"/>
            <a:ext cx="1706589" cy="109403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894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96A1D7B-F57E-4248-9421-F25B05FE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18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F45177-F46A-9E43-B415-20D83AE3C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global evaluation reports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6AF84E-5993-4E49-98B9-2BFE0EAF9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1052736"/>
            <a:ext cx="3989832" cy="566124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Espace réservé du contenu 1">
            <a:extLst>
              <a:ext uri="{FF2B5EF4-FFF2-40B4-BE49-F238E27FC236}">
                <a16:creationId xmlns:a16="http://schemas.microsoft.com/office/drawing/2014/main" id="{D46B8655-696D-514E-9B52-93A13A670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9816" y="980728"/>
            <a:ext cx="7560840" cy="5448607"/>
          </a:xfrm>
        </p:spPr>
        <p:txBody>
          <a:bodyPr/>
          <a:lstStyle/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CAMS-global real-time forecast/analyses validation reports</a:t>
            </a:r>
          </a:p>
          <a:p>
            <a:r>
              <a:rPr lang="en-US" sz="2000"/>
              <a:t>Every 3 months</a:t>
            </a:r>
          </a:p>
          <a:p>
            <a:r>
              <a:rPr lang="en-US" sz="2000"/>
              <a:t>Evaluation of forecasts/analyses plus control run (without DA)</a:t>
            </a:r>
          </a:p>
          <a:p>
            <a:r>
              <a:rPr lang="en-US" sz="2000"/>
              <a:t>Reactive gases, aerosols and greenhouse gases</a:t>
            </a:r>
          </a:p>
          <a:p>
            <a:r>
              <a:rPr lang="en-US" sz="2000"/>
              <a:t>Event studies</a:t>
            </a:r>
          </a:p>
          <a:p>
            <a:r>
              <a:rPr lang="en-US" sz="2000"/>
              <a:t>About 200 pp of figures &amp; validation results</a:t>
            </a:r>
          </a:p>
          <a:p>
            <a:r>
              <a:rPr lang="en-US" sz="2000"/>
              <a:t>Stand-alone summary</a:t>
            </a:r>
          </a:p>
          <a:p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Need for “real-time” observations, available  </a:t>
            </a:r>
          </a:p>
          <a:p>
            <a:pPr marL="0" indent="0">
              <a:buNone/>
            </a:pPr>
            <a:r>
              <a:rPr lang="en-US" sz="2000"/>
              <a:t>within 1 month after sensing</a:t>
            </a:r>
          </a:p>
          <a:p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Importance of quarterly updates:</a:t>
            </a:r>
          </a:p>
          <a:p>
            <a:pPr marL="0" indent="0">
              <a:buNone/>
            </a:pPr>
            <a:r>
              <a:rPr lang="en-US" sz="2000"/>
              <a:t>document the latest upgrade of the CAMS system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>
                <a:solidFill>
                  <a:srgbClr val="FF0000"/>
                </a:solidFill>
              </a:rPr>
              <a:t>Similar report for CAMS reanalysis (every year) and preoperational versions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8E4070-282C-D846-995A-E7DDF7631824}"/>
              </a:ext>
            </a:extLst>
          </p:cNvPr>
          <p:cNvSpPr/>
          <p:nvPr/>
        </p:nvSpPr>
        <p:spPr>
          <a:xfrm>
            <a:off x="386060" y="5013176"/>
            <a:ext cx="345638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>
                <a:effectLst/>
                <a:latin typeface="Arial" panose="020B0604020202020204" pitchFamily="34" charset="0"/>
              </a:rPr>
              <a:t>doi: </a:t>
            </a:r>
            <a:r>
              <a:rPr lang="fr-BE">
                <a:effectLst/>
                <a:latin typeface="Times New Roman" panose="02020603050405020304" pitchFamily="18" charset="0"/>
              </a:rPr>
              <a:t>10.24380/9z4h-5niy</a:t>
            </a:r>
          </a:p>
          <a:p>
            <a:r>
              <a:rPr lang="en-US">
                <a:hlinkClick r:id="rId3"/>
              </a:rPr>
              <a:t>https://atmosphere.copernicus.eu/eqa-reports-global-services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16103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DDB5A777-9D89-D746-BA45-F3B08328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19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D4B7E6-08D1-E044-BC83-2A216DEB0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8238" y="1052737"/>
            <a:ext cx="6193946" cy="5448607"/>
          </a:xfrm>
        </p:spPr>
        <p:txBody>
          <a:bodyPr/>
          <a:lstStyle/>
          <a:p>
            <a:r>
              <a:rPr lang="en-US"/>
              <a:t>Online intercomparison between CAMS-NRT and 60 independent datasets</a:t>
            </a:r>
          </a:p>
          <a:p>
            <a:r>
              <a:rPr lang="en-US"/>
              <a:t>Including</a:t>
            </a:r>
          </a:p>
          <a:p>
            <a:pPr lvl="1"/>
            <a:r>
              <a:rPr lang="en-US"/>
              <a:t>O3sondes</a:t>
            </a:r>
          </a:p>
          <a:p>
            <a:pPr lvl="1"/>
            <a:r>
              <a:rPr lang="en-US"/>
              <a:t>Aircraft O3</a:t>
            </a:r>
          </a:p>
          <a:p>
            <a:pPr lvl="1"/>
            <a:r>
              <a:rPr lang="en-US"/>
              <a:t>Sat. O3 TC</a:t>
            </a:r>
          </a:p>
          <a:p>
            <a:pPr lvl="1"/>
            <a:r>
              <a:rPr lang="en-US"/>
              <a:t>Lidar and MW groundbased</a:t>
            </a:r>
          </a:p>
          <a:p>
            <a:pPr lvl="1"/>
            <a:r>
              <a:rPr lang="en-US"/>
              <a:t>ACE-FTS and SAGE-III/ISS</a:t>
            </a:r>
          </a:p>
          <a:p>
            <a:r>
              <a:rPr lang="en-US" b="1"/>
              <a:t>Reducing SAGE-III/ISS L2 production time would be greatly appreciated</a:t>
            </a:r>
          </a:p>
          <a:p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5792B9D-56EC-6B43-A257-734051FCD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validation server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6BFD827-AFA2-E447-9558-0AFFA1915CD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3232" y="332655"/>
            <a:ext cx="4903926" cy="343110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62DD017-0DD2-E34A-B1DA-884A809A04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7859" y="3271250"/>
            <a:ext cx="4903925" cy="338257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3EA956A-28C6-0847-A292-3EB151614D50}"/>
              </a:ext>
            </a:extLst>
          </p:cNvPr>
          <p:cNvSpPr txBox="1"/>
          <p:nvPr/>
        </p:nvSpPr>
        <p:spPr>
          <a:xfrm>
            <a:off x="1127448" y="6381328"/>
            <a:ext cx="7776864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>
                <a:hlinkClick r:id="rId4"/>
              </a:rPr>
              <a:t>https://global-evaluation.atmosphere.copernicus.eu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0394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784BAB-0721-0442-8051-496996E53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3EA7591-1247-F143-991F-BD958B01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Introduction on CAMS</a:t>
            </a:r>
          </a:p>
          <a:p>
            <a:r>
              <a:rPr lang="en-US"/>
              <a:t>Introduction of the Evaluation and Quality Control (EQC) of CAMS global products</a:t>
            </a:r>
          </a:p>
          <a:p>
            <a:r>
              <a:rPr lang="en-US"/>
              <a:t>EQC of CAMS NRT stratospheric ozone</a:t>
            </a:r>
          </a:p>
          <a:p>
            <a:r>
              <a:rPr lang="en-US"/>
              <a:t>CAMS monitoring of the ozone hole</a:t>
            </a:r>
          </a:p>
          <a:p>
            <a:r>
              <a:rPr lang="en-US"/>
              <a:t>EQC of CAMS reanalysis</a:t>
            </a:r>
          </a:p>
          <a:p>
            <a:r>
              <a:rPr lang="en-US"/>
              <a:t>Future development in CAMS</a:t>
            </a:r>
          </a:p>
          <a:p>
            <a:r>
              <a:rPr lang="en-US"/>
              <a:t>Summary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EB39240-B1AF-144C-8E47-7334F84C4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6162135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639DF60-2D9A-364A-A18A-913FAED97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20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913B451-1B26-C94B-ABFE-586AD77B7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monitoring of the Antarctic ozone hole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A8E9D4A-6D83-9749-9E10-34D1783F9F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8" y="1052736"/>
            <a:ext cx="5951984" cy="23807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3E0CEA8-A783-FF47-B72D-8FDEBD8C9DE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8" y="3730741"/>
            <a:ext cx="5951984" cy="23807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BB6F2A4-BCBA-DC40-967E-D6487B15492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680" y="3730741"/>
            <a:ext cx="5951984" cy="23807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06986D2-6CA8-AC4A-8E6B-2EF802AF84A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0680" y="1052736"/>
            <a:ext cx="5951984" cy="238079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D160FEF-83BA-3941-9034-E4885D765C7E}"/>
              </a:ext>
            </a:extLst>
          </p:cNvPr>
          <p:cNvSpPr txBox="1"/>
          <p:nvPr/>
        </p:nvSpPr>
        <p:spPr>
          <a:xfrm>
            <a:off x="2551818" y="6262059"/>
            <a:ext cx="6923608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more info at </a:t>
            </a:r>
            <a:r>
              <a:rPr lang="en-US">
                <a:hlinkClick r:id="rId6"/>
              </a:rPr>
              <a:t>https://atmosphere.copernicus.eu/monitoring-ozone-layer</a:t>
            </a:r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36080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A8F5E1B3-55E9-0D48-BCB8-3484A0AD7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21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8DF2124-30FC-3049-A636-14BF854D5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1" indent="-342900">
              <a:buFont typeface="Arial" charset="0"/>
              <a:buChar char="•"/>
            </a:pPr>
            <a:r>
              <a:rPr lang="en-US" sz="2000"/>
              <a:t>IFS 42r1 (TM5 tropospheric chemistry, Linearized stratospheric ozone chemistry)</a:t>
            </a:r>
          </a:p>
          <a:p>
            <a:r>
              <a:rPr lang="en-US" sz="2000"/>
              <a:t>80 km horizontal resolution (T255), 60 levels from the surface to 0.1 hPa</a:t>
            </a:r>
          </a:p>
          <a:p>
            <a:endParaRPr lang="en-US" sz="20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ECD3BC2-E551-754F-8399-B0140381F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Reanalysis (Inness et al., ACP, 2019)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76ED92B-2A6B-DD49-B81F-A42A28C1BE3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584" y="1766963"/>
            <a:ext cx="7773462" cy="50741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C0D6E04-DFDE-7147-A1D6-2CC1901584D1}"/>
              </a:ext>
            </a:extLst>
          </p:cNvPr>
          <p:cNvSpPr/>
          <p:nvPr/>
        </p:nvSpPr>
        <p:spPr bwMode="auto">
          <a:xfrm>
            <a:off x="2367770" y="2204864"/>
            <a:ext cx="7757275" cy="576064"/>
          </a:xfrm>
          <a:prstGeom prst="rect">
            <a:avLst/>
          </a:prstGeom>
          <a:solidFill>
            <a:srgbClr val="92D050">
              <a:alpha val="30000"/>
            </a:srgb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1F5E4A-A5C4-B748-891A-BA7DABD1355D}"/>
              </a:ext>
            </a:extLst>
          </p:cNvPr>
          <p:cNvSpPr/>
          <p:nvPr/>
        </p:nvSpPr>
        <p:spPr bwMode="auto">
          <a:xfrm>
            <a:off x="2374902" y="2787801"/>
            <a:ext cx="7757275" cy="576064"/>
          </a:xfrm>
          <a:prstGeom prst="rect">
            <a:avLst/>
          </a:prstGeom>
          <a:solidFill>
            <a:srgbClr val="92D050">
              <a:alpha val="30000"/>
            </a:srgb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11534B-3D94-904D-827E-9B65E2541529}"/>
              </a:ext>
            </a:extLst>
          </p:cNvPr>
          <p:cNvSpPr/>
          <p:nvPr/>
        </p:nvSpPr>
        <p:spPr bwMode="auto">
          <a:xfrm>
            <a:off x="2353160" y="4878000"/>
            <a:ext cx="7757275" cy="1548000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1FC3C6-76A0-BF4A-9574-07A3702F45A3}"/>
              </a:ext>
            </a:extLst>
          </p:cNvPr>
          <p:cNvSpPr/>
          <p:nvPr/>
        </p:nvSpPr>
        <p:spPr bwMode="auto">
          <a:xfrm>
            <a:off x="2376000" y="6624000"/>
            <a:ext cx="7757275" cy="180000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863B91D-A4A2-C843-A608-B3EC588A60C7}"/>
              </a:ext>
            </a:extLst>
          </p:cNvPr>
          <p:cNvSpPr txBox="1"/>
          <p:nvPr/>
        </p:nvSpPr>
        <p:spPr>
          <a:xfrm>
            <a:off x="983431" y="2636912"/>
            <a:ext cx="1080119" cy="369332"/>
          </a:xfrm>
          <a:prstGeom prst="rect">
            <a:avLst/>
          </a:prstGeom>
          <a:solidFill>
            <a:srgbClr val="92D050">
              <a:alpha val="30000"/>
            </a:srgb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Profiles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52084BD-0230-9742-8C2A-8D3B91806885}"/>
              </a:ext>
            </a:extLst>
          </p:cNvPr>
          <p:cNvSpPr txBox="1"/>
          <p:nvPr/>
        </p:nvSpPr>
        <p:spPr>
          <a:xfrm>
            <a:off x="983444" y="3363865"/>
            <a:ext cx="1080107" cy="369332"/>
          </a:xfrm>
          <a:prstGeom prst="rect">
            <a:avLst/>
          </a:prstGeom>
          <a:solidFill>
            <a:schemeClr val="accent2">
              <a:lumMod val="75000"/>
              <a:alpha val="3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Part. Col.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5A9D24A-F969-B24A-B1DE-DA1E35C5733E}"/>
              </a:ext>
            </a:extLst>
          </p:cNvPr>
          <p:cNvSpPr txBox="1"/>
          <p:nvPr/>
        </p:nvSpPr>
        <p:spPr>
          <a:xfrm>
            <a:off x="983432" y="4090818"/>
            <a:ext cx="1080118" cy="369332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Tot. Col.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E6EDEB-A523-324D-A6C4-5E2F6A3044D9}"/>
              </a:ext>
            </a:extLst>
          </p:cNvPr>
          <p:cNvSpPr/>
          <p:nvPr/>
        </p:nvSpPr>
        <p:spPr bwMode="auto">
          <a:xfrm>
            <a:off x="2367770" y="3370738"/>
            <a:ext cx="7757275" cy="1490331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DECFC8-45E7-2D49-93F2-93CEFEECF184}"/>
              </a:ext>
            </a:extLst>
          </p:cNvPr>
          <p:cNvSpPr/>
          <p:nvPr/>
        </p:nvSpPr>
        <p:spPr bwMode="auto">
          <a:xfrm>
            <a:off x="2375663" y="6426000"/>
            <a:ext cx="7757275" cy="182997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C6B8550-7434-7946-A04A-E892A6FF229A}"/>
              </a:ext>
            </a:extLst>
          </p:cNvPr>
          <p:cNvSpPr/>
          <p:nvPr/>
        </p:nvSpPr>
        <p:spPr bwMode="auto">
          <a:xfrm>
            <a:off x="2365907" y="2008339"/>
            <a:ext cx="7757275" cy="196525"/>
          </a:xfrm>
          <a:prstGeom prst="rect">
            <a:avLst/>
          </a:prstGeom>
          <a:solidFill>
            <a:schemeClr val="accent6">
              <a:lumMod val="75000"/>
              <a:alpha val="30000"/>
            </a:schemeClr>
          </a:solidFill>
          <a:ln w="38100" algn="ctr">
            <a:noFill/>
            <a:round/>
            <a:headEnd/>
            <a:tailEnd/>
          </a:ln>
          <a:effectLst/>
        </p:spPr>
        <p:txBody>
          <a:bodyPr wrap="none" rtlCol="0" anchor="ctr"/>
          <a:lstStyle/>
          <a:p>
            <a:pPr algn="ctr"/>
            <a:endParaRPr lang="en-US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153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9DBFC-11BE-0C47-9EDF-E158CBFE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22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E69858D-8876-E548-A23A-495A56083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0805" y="1196752"/>
            <a:ext cx="10724765" cy="4680520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961F5DF-6F6B-C846-BA40-A4725456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Reanalysis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19CB874E-DC77-9443-8D1D-207537AF0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32143" y="5877272"/>
            <a:ext cx="10724765" cy="6480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C2EC64F3-D20A-1D41-93CF-244A862F6045}"/>
              </a:ext>
            </a:extLst>
          </p:cNvPr>
          <p:cNvSpPr txBox="1"/>
          <p:nvPr/>
        </p:nvSpPr>
        <p:spPr>
          <a:xfrm>
            <a:off x="-36716" y="4723980"/>
            <a:ext cx="1432143" cy="1477328"/>
          </a:xfrm>
          <a:prstGeom prst="rect">
            <a:avLst/>
          </a:prstGeom>
          <a:solidFill>
            <a:schemeClr val="bg1">
              <a:alpha val="5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From CAMS Reanalysis validation report 2003-2021</a:t>
            </a:r>
          </a:p>
        </p:txBody>
      </p:sp>
    </p:spTree>
    <p:extLst>
      <p:ext uri="{BB962C8B-B14F-4D97-AF65-F5344CB8AC3E}">
        <p14:creationId xmlns:p14="http://schemas.microsoft.com/office/powerpoint/2010/main" val="1206355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7519DBFC-11BE-0C47-9EDF-E158CBFE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23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5E69858D-8876-E548-A23A-495A56083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75007" y="2259809"/>
            <a:ext cx="6553350" cy="3096344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2961F5DF-6F6B-C846-BA40-A4725456D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Reanalysis</a:t>
            </a:r>
          </a:p>
        </p:txBody>
      </p:sp>
      <p:pic>
        <p:nvPicPr>
          <p:cNvPr id="8" name="Espace réservé du contenu 5">
            <a:extLst>
              <a:ext uri="{FF2B5EF4-FFF2-40B4-BE49-F238E27FC236}">
                <a16:creationId xmlns:a16="http://schemas.microsoft.com/office/drawing/2014/main" id="{19CB874E-DC77-9443-8D1D-207537AF04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74371" y="5373216"/>
            <a:ext cx="6553986" cy="7024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0256726-C3D4-BE41-975E-144C146AE7A6}"/>
              </a:ext>
            </a:extLst>
          </p:cNvPr>
          <p:cNvSpPr txBox="1"/>
          <p:nvPr/>
        </p:nvSpPr>
        <p:spPr>
          <a:xfrm>
            <a:off x="4690852" y="1166983"/>
            <a:ext cx="1512168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Start of MIPAS ESA_cci</a:t>
            </a:r>
          </a:p>
        </p:txBody>
      </p:sp>
      <p:pic>
        <p:nvPicPr>
          <p:cNvPr id="10" name="Espace réservé du contenu 5">
            <a:extLst>
              <a:ext uri="{FF2B5EF4-FFF2-40B4-BE49-F238E27FC236}">
                <a16:creationId xmlns:a16="http://schemas.microsoft.com/office/drawing/2014/main" id="{548D0D0D-A4BE-FC4E-B7F4-5435FF112D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893"/>
          <a:stretch/>
        </p:blipFill>
        <p:spPr bwMode="auto">
          <a:xfrm>
            <a:off x="2567608" y="6203889"/>
            <a:ext cx="8064896" cy="31963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8D62D9F3-AFAE-574F-8DE2-9C2B571E7935}"/>
              </a:ext>
            </a:extLst>
          </p:cNvPr>
          <p:cNvSpPr txBox="1"/>
          <p:nvPr/>
        </p:nvSpPr>
        <p:spPr>
          <a:xfrm>
            <a:off x="3359200" y="1166983"/>
            <a:ext cx="1149346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Start of MLS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0FF5192-78CD-7549-B310-11221BF7F6FD}"/>
              </a:ext>
            </a:extLst>
          </p:cNvPr>
          <p:cNvSpPr txBox="1"/>
          <p:nvPr/>
        </p:nvSpPr>
        <p:spPr>
          <a:xfrm>
            <a:off x="1958322" y="1166983"/>
            <a:ext cx="121857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End of MIPAS NRT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8EA0D40-9862-4A4C-942A-0A3B46F613C9}"/>
              </a:ext>
            </a:extLst>
          </p:cNvPr>
          <p:cNvSpPr txBox="1"/>
          <p:nvPr/>
        </p:nvSpPr>
        <p:spPr>
          <a:xfrm>
            <a:off x="6419425" y="1166983"/>
            <a:ext cx="1076062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End of ENVISAT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640FD35-630F-4043-993F-DB48F3AA49C0}"/>
              </a:ext>
            </a:extLst>
          </p:cNvPr>
          <p:cNvSpPr txBox="1"/>
          <p:nvPr/>
        </p:nvSpPr>
        <p:spPr>
          <a:xfrm>
            <a:off x="8182042" y="1121831"/>
            <a:ext cx="129170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/>
              <a:t>Switch MLS OL-&gt;NRT</a:t>
            </a: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0CAD112-6376-1848-93A0-0A4FA71F87CE}"/>
              </a:ext>
            </a:extLst>
          </p:cNvPr>
          <p:cNvCxnSpPr>
            <a:stCxn id="12" idx="2"/>
          </p:cNvCxnSpPr>
          <p:nvPr/>
        </p:nvCxnSpPr>
        <p:spPr>
          <a:xfrm>
            <a:off x="2567608" y="1813314"/>
            <a:ext cx="1255471" cy="1183638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C563A54-D408-1B46-8B1E-694B8201E071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3933873" y="1813314"/>
            <a:ext cx="0" cy="4464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48B43E18-9259-5045-BB51-F1A787C35364}"/>
              </a:ext>
            </a:extLst>
          </p:cNvPr>
          <p:cNvCxnSpPr>
            <a:cxnSpLocks/>
          </p:cNvCxnSpPr>
          <p:nvPr/>
        </p:nvCxnSpPr>
        <p:spPr>
          <a:xfrm flipH="1">
            <a:off x="4055018" y="1830377"/>
            <a:ext cx="1134326" cy="574756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AADFB5D-6E2B-0247-A6D0-1167077CFD0C}"/>
              </a:ext>
            </a:extLst>
          </p:cNvPr>
          <p:cNvCxnSpPr>
            <a:cxnSpLocks/>
          </p:cNvCxnSpPr>
          <p:nvPr/>
        </p:nvCxnSpPr>
        <p:spPr>
          <a:xfrm flipH="1">
            <a:off x="6419425" y="1834938"/>
            <a:ext cx="511644" cy="992302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AE75CB93-867B-BE41-89B3-DFEEBFAF30DF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8329713" y="1768162"/>
            <a:ext cx="498182" cy="114393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5353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5578DF-8B9C-D84A-A5CA-23E611CA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24</a:t>
            </a:fld>
            <a:endParaRPr lang="nl-BE" dirty="0"/>
          </a:p>
        </p:txBody>
      </p:sp>
      <p:pic>
        <p:nvPicPr>
          <p:cNvPr id="6" name="Espace réservé du contenu 5">
            <a:extLst>
              <a:ext uri="{FF2B5EF4-FFF2-40B4-BE49-F238E27FC236}">
                <a16:creationId xmlns:a16="http://schemas.microsoft.com/office/drawing/2014/main" id="{ED4694FB-F0A6-4C4C-AB8E-B07A9C4E8C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560" y="1324366"/>
            <a:ext cx="7848872" cy="5232581"/>
          </a:xfr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6B82682D-3C64-4547-8588-31F107BE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ozone using SAGE-III/ISS lunar occultations</a:t>
            </a:r>
          </a:p>
        </p:txBody>
      </p:sp>
    </p:spTree>
    <p:extLst>
      <p:ext uri="{BB962C8B-B14F-4D97-AF65-F5344CB8AC3E}">
        <p14:creationId xmlns:p14="http://schemas.microsoft.com/office/powerpoint/2010/main" val="2873645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85578DF-8B9C-D84A-A5CA-23E611CA5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25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6B82682D-3C64-4547-8588-31F107BE2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Evaluation of CAMS-NRT ozone using SAGE-III/ISS lunar occultations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0487D06-84C3-6641-A26E-55A1636991AA}"/>
              </a:ext>
            </a:extLst>
          </p:cNvPr>
          <p:cNvSpPr txBox="1"/>
          <p:nvPr/>
        </p:nvSpPr>
        <p:spPr>
          <a:xfrm>
            <a:off x="925518" y="2947372"/>
            <a:ext cx="2016224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Evaluation of CAMS vs limb profiles in SON2021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471AA56A-AF48-EF40-B600-B41BAF4EE9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1560" y="79674"/>
            <a:ext cx="6976968" cy="6732839"/>
          </a:xfrm>
        </p:spPr>
      </p:pic>
    </p:spTree>
    <p:extLst>
      <p:ext uri="{BB962C8B-B14F-4D97-AF65-F5344CB8AC3E}">
        <p14:creationId xmlns:p14="http://schemas.microsoft.com/office/powerpoint/2010/main" val="41362505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6E0013C-9877-0D46-9179-EBABF4CF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26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FB5134-0ECF-5B44-A4A9-9807747168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2642" y="1580792"/>
            <a:ext cx="6049930" cy="4872544"/>
          </a:xfrm>
          <a:solidFill>
            <a:schemeClr val="bg1"/>
          </a:solidFill>
        </p:spPr>
        <p:txBody>
          <a:bodyPr/>
          <a:lstStyle/>
          <a:p>
            <a:r>
              <a:rPr lang="en-US" sz="2400"/>
              <a:t>IFS 48r1 will be implemented operationaly in 2023 including BASCOE chemical scheme for the stratosphere (Huijnen et al., GMD, 2016), i.e.:</a:t>
            </a:r>
          </a:p>
          <a:p>
            <a:pPr lvl="1"/>
            <a:r>
              <a:rPr lang="en-US" sz="2400"/>
              <a:t>NO</a:t>
            </a:r>
            <a:r>
              <a:rPr lang="en-US" sz="2400" baseline="-25000"/>
              <a:t>y</a:t>
            </a:r>
            <a:r>
              <a:rPr lang="en-US" sz="2400"/>
              <a:t>, HO</a:t>
            </a:r>
            <a:r>
              <a:rPr lang="en-US" sz="2400" baseline="-25000"/>
              <a:t>x</a:t>
            </a:r>
            <a:r>
              <a:rPr lang="en-US" sz="2400"/>
              <a:t>, Cl</a:t>
            </a:r>
            <a:r>
              <a:rPr lang="en-US" sz="2400" baseline="-25000"/>
              <a:t>y</a:t>
            </a:r>
            <a:r>
              <a:rPr lang="en-US" sz="2400"/>
              <a:t>, Br</a:t>
            </a:r>
            <a:r>
              <a:rPr lang="en-US" sz="2400" baseline="-25000"/>
              <a:t>y</a:t>
            </a:r>
            <a:r>
              <a:rPr lang="en-US" sz="2400"/>
              <a:t> chemistry</a:t>
            </a:r>
          </a:p>
          <a:p>
            <a:pPr lvl="1"/>
            <a:r>
              <a:rPr lang="en-US" sz="2400"/>
              <a:t>N</a:t>
            </a:r>
            <a:r>
              <a:rPr lang="en-US" sz="2400" baseline="-25000"/>
              <a:t>2</a:t>
            </a:r>
            <a:r>
              <a:rPr lang="en-US" sz="2400"/>
              <a:t>O, CH</a:t>
            </a:r>
            <a:r>
              <a:rPr lang="en-US" sz="2400" baseline="-25000"/>
              <a:t>4</a:t>
            </a:r>
            <a:r>
              <a:rPr lang="en-US" sz="2400"/>
              <a:t>, CFCs, HCFc… emissions and stratospheric loss</a:t>
            </a:r>
          </a:p>
          <a:p>
            <a:pPr lvl="1"/>
            <a:r>
              <a:rPr lang="en-US" sz="2400"/>
              <a:t>PSC parameterization</a:t>
            </a:r>
          </a:p>
          <a:p>
            <a:r>
              <a:rPr lang="en-US" sz="2400"/>
              <a:t>New reanalysis 2003-present with stratospheric chemistry is planned in 2024</a:t>
            </a:r>
          </a:p>
          <a:p>
            <a:r>
              <a:rPr lang="en-US" sz="2400"/>
              <a:t>Validation of CAMS stratosphere will be extended to NO</a:t>
            </a:r>
            <a:r>
              <a:rPr lang="en-US" sz="2400" baseline="-25000"/>
              <a:t>y</a:t>
            </a:r>
            <a:r>
              <a:rPr lang="en-US" sz="2400"/>
              <a:t>, Cl</a:t>
            </a:r>
            <a:r>
              <a:rPr lang="en-US" sz="2400" baseline="-25000"/>
              <a:t>y</a:t>
            </a:r>
            <a:r>
              <a:rPr lang="en-US" sz="2400"/>
              <a:t>, H</a:t>
            </a:r>
            <a:r>
              <a:rPr lang="en-US" sz="2400" baseline="-25000"/>
              <a:t>2</a:t>
            </a:r>
            <a:r>
              <a:rPr lang="en-US" sz="2400"/>
              <a:t>O, CH</a:t>
            </a:r>
            <a:r>
              <a:rPr lang="en-US" sz="2400" baseline="-25000"/>
              <a:t>4</a:t>
            </a:r>
            <a:r>
              <a:rPr lang="en-US" sz="2400"/>
              <a:t> &amp; CFCs</a:t>
            </a:r>
          </a:p>
          <a:p>
            <a:pPr lvl="1"/>
            <a:endParaRPr lang="en-US" sz="24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FA40CE64-A5D4-E740-BDB7-1035E3BEE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Future development in CAMS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3E77985-2D1D-874F-821B-21BB70097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2572" y="1124744"/>
            <a:ext cx="4976075" cy="489258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BF20E4F-0B52-2C4B-8B4C-E9D655AD164C}"/>
              </a:ext>
            </a:extLst>
          </p:cNvPr>
          <p:cNvSpPr txBox="1"/>
          <p:nvPr/>
        </p:nvSpPr>
        <p:spPr>
          <a:xfrm>
            <a:off x="7176120" y="6038396"/>
            <a:ext cx="4824535" cy="64633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/>
              <a:t>Figure from J. Flemming, talk at CAMS GA 2022 </a:t>
            </a:r>
            <a:r>
              <a:rPr lang="en-US" sz="1200">
                <a:hlinkClick r:id="rId3"/>
              </a:rPr>
              <a:t>https://atmosphere.copernicus.eu/sites/default/files/2022-07/Flemming_GAMS_GA_2022.pdf</a:t>
            </a:r>
            <a:r>
              <a:rPr lang="en-US" sz="12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08645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1EC0CF2-6F50-9C43-865E-C169F07E2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27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AAE5E09-C97C-7042-BC50-B1C2CCEAD9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CAMS (NRT and reanalysis) stratospheric ozone agree well againts independent observations</a:t>
            </a:r>
          </a:p>
          <a:p>
            <a:r>
              <a:rPr lang="en-US"/>
              <a:t>SAGE-III/ISS are very important in CAMS ozone validation</a:t>
            </a:r>
          </a:p>
          <a:p>
            <a:r>
              <a:rPr lang="en-US"/>
              <a:t>Improving the timelyness would be very much appreciated by CAMS</a:t>
            </a:r>
          </a:p>
          <a:p>
            <a:endParaRPr lang="en-US"/>
          </a:p>
          <a:p>
            <a:r>
              <a:rPr lang="en-US"/>
              <a:t>CAMS will be extended to stratospheric composition beyond ozone (</a:t>
            </a:r>
            <a:r>
              <a:rPr lang="en-US">
                <a:solidFill>
                  <a:prstClr val="black"/>
                </a:solidFill>
              </a:rPr>
              <a:t>NO</a:t>
            </a:r>
            <a:r>
              <a:rPr lang="en-US" baseline="-25000">
                <a:solidFill>
                  <a:prstClr val="black"/>
                </a:solidFill>
              </a:rPr>
              <a:t>y</a:t>
            </a:r>
            <a:r>
              <a:rPr lang="en-US">
                <a:solidFill>
                  <a:prstClr val="black"/>
                </a:solidFill>
              </a:rPr>
              <a:t>, HO</a:t>
            </a:r>
            <a:r>
              <a:rPr lang="en-US" baseline="-25000">
                <a:solidFill>
                  <a:prstClr val="black"/>
                </a:solidFill>
              </a:rPr>
              <a:t>x</a:t>
            </a:r>
            <a:r>
              <a:rPr lang="en-US">
                <a:solidFill>
                  <a:prstClr val="black"/>
                </a:solidFill>
              </a:rPr>
              <a:t>, Cl</a:t>
            </a:r>
            <a:r>
              <a:rPr lang="en-US" baseline="-25000">
                <a:solidFill>
                  <a:prstClr val="black"/>
                </a:solidFill>
              </a:rPr>
              <a:t>y</a:t>
            </a:r>
            <a:r>
              <a:rPr lang="en-US">
                <a:solidFill>
                  <a:prstClr val="black"/>
                </a:solidFill>
              </a:rPr>
              <a:t>, Br</a:t>
            </a:r>
            <a:r>
              <a:rPr lang="en-US" baseline="-25000">
                <a:solidFill>
                  <a:prstClr val="black"/>
                </a:solidFill>
              </a:rPr>
              <a:t>y</a:t>
            </a:r>
            <a:r>
              <a:rPr lang="en-US">
                <a:solidFill>
                  <a:prstClr val="black"/>
                </a:solidFill>
              </a:rPr>
              <a:t>, N</a:t>
            </a:r>
            <a:r>
              <a:rPr lang="en-US" baseline="-25000">
                <a:solidFill>
                  <a:prstClr val="black"/>
                </a:solidFill>
              </a:rPr>
              <a:t>2</a:t>
            </a:r>
            <a:r>
              <a:rPr lang="en-US">
                <a:solidFill>
                  <a:prstClr val="black"/>
                </a:solidFill>
              </a:rPr>
              <a:t>O, CH</a:t>
            </a:r>
            <a:r>
              <a:rPr lang="en-US" baseline="-25000">
                <a:solidFill>
                  <a:prstClr val="black"/>
                </a:solidFill>
              </a:rPr>
              <a:t>4</a:t>
            </a:r>
            <a:r>
              <a:rPr lang="en-US">
                <a:solidFill>
                  <a:prstClr val="black"/>
                </a:solidFill>
              </a:rPr>
              <a:t>, CFCs, HCFc…) in 2023</a:t>
            </a:r>
          </a:p>
          <a:p>
            <a:r>
              <a:rPr lang="en-US">
                <a:solidFill>
                  <a:prstClr val="black"/>
                </a:solidFill>
              </a:rPr>
              <a:t>This requires stratospheric independent observations for the evaluation (including </a:t>
            </a:r>
            <a:r>
              <a:rPr lang="en-US"/>
              <a:t>SAGE-III/ISS NO</a:t>
            </a:r>
            <a:r>
              <a:rPr lang="en-US" baseline="-25000"/>
              <a:t>2</a:t>
            </a:r>
            <a:r>
              <a:rPr lang="en-US"/>
              <a:t> and H</a:t>
            </a:r>
            <a:r>
              <a:rPr lang="en-US" baseline="-25000"/>
              <a:t>2</a:t>
            </a:r>
            <a:r>
              <a:rPr lang="en-US"/>
              <a:t>O)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BE545333-E442-014D-ADA9-9AD85A058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56688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258092A-73A4-A544-848C-14D6D19B1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3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64BF61-3AC2-3942-B6AA-3C6CE5BC92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3472" y="1052737"/>
            <a:ext cx="4896544" cy="5448607"/>
          </a:xfrm>
        </p:spPr>
        <p:txBody>
          <a:bodyPr/>
          <a:lstStyle/>
          <a:p>
            <a:endParaRPr lang="fr-BE" sz="2000"/>
          </a:p>
          <a:p>
            <a:r>
              <a:rPr lang="fr-BE" sz="2000"/>
              <a:t>« Copernicus is the EU Earth Observation Programme, which monitors our planet and its environment for the ultimate benefit of the citizens of Europe. »</a:t>
            </a:r>
          </a:p>
          <a:p>
            <a:r>
              <a:rPr lang="fr-BE" sz="2000"/>
              <a:t>6 services</a:t>
            </a:r>
          </a:p>
          <a:p>
            <a:pPr lvl="1"/>
            <a:r>
              <a:rPr lang="fr-BE" sz="2000"/>
              <a:t>Land </a:t>
            </a:r>
          </a:p>
          <a:p>
            <a:pPr lvl="1"/>
            <a:r>
              <a:rPr lang="fr-BE" sz="2000"/>
              <a:t>Marine</a:t>
            </a:r>
          </a:p>
          <a:p>
            <a:pPr lvl="1"/>
            <a:r>
              <a:rPr lang="fr-BE" sz="2000"/>
              <a:t>Atmosphere</a:t>
            </a:r>
          </a:p>
          <a:p>
            <a:pPr lvl="1"/>
            <a:r>
              <a:rPr lang="fr-BE" sz="2000"/>
              <a:t>Climate</a:t>
            </a:r>
          </a:p>
          <a:p>
            <a:pPr lvl="1"/>
            <a:r>
              <a:rPr lang="fr-BE" sz="2000"/>
              <a:t>Emergency</a:t>
            </a:r>
          </a:p>
          <a:p>
            <a:pPr lvl="1"/>
            <a:r>
              <a:rPr lang="fr-BE" sz="2000"/>
              <a:t>Security</a:t>
            </a:r>
          </a:p>
          <a:p>
            <a:r>
              <a:rPr lang="fr-BE" sz="2000"/>
              <a:t>Supported by satellite and in situ programmes for Earth observations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ED480CED-6C8F-544D-9170-BDE44E6D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EU Copernicus services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7F1F084-8628-2E47-97CC-B431DA3778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968728"/>
            <a:ext cx="5904656" cy="561662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4CC6607-CAF7-9F4D-846A-71E2F5E87D80}"/>
              </a:ext>
            </a:extLst>
          </p:cNvPr>
          <p:cNvSpPr txBox="1"/>
          <p:nvPr/>
        </p:nvSpPr>
        <p:spPr>
          <a:xfrm>
            <a:off x="1433593" y="6328727"/>
            <a:ext cx="469639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/>
              <a:t>More information on </a:t>
            </a:r>
            <a:r>
              <a:rPr lang="fr-BE">
                <a:hlinkClick r:id="rId3"/>
              </a:rPr>
              <a:t>www.copernicus.eu/en</a:t>
            </a:r>
            <a:r>
              <a:rPr lang="fr-B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25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C99FF224-F6ED-E947-83AD-52811E5B8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4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C5F05FA-373B-874E-B057-7FE2A26BF7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BE"/>
              <a:t>CAMS provides continuous </a:t>
            </a:r>
            <a:r>
              <a:rPr lang="fr-BE" b="1"/>
              <a:t>consistent</a:t>
            </a:r>
            <a:r>
              <a:rPr lang="fr-BE"/>
              <a:t> and </a:t>
            </a:r>
            <a:r>
              <a:rPr lang="fr-BE" b="1"/>
              <a:t>quality-controlled</a:t>
            </a:r>
            <a:r>
              <a:rPr lang="fr-BE"/>
              <a:t>  data and information on atmospheric composition by </a:t>
            </a:r>
            <a:r>
              <a:rPr lang="fr-BE" b="1"/>
              <a:t>monitoring</a:t>
            </a:r>
            <a:r>
              <a:rPr lang="fr-BE"/>
              <a:t> and </a:t>
            </a:r>
            <a:r>
              <a:rPr lang="fr-BE" b="1"/>
              <a:t>forecasting</a:t>
            </a:r>
            <a:r>
              <a:rPr lang="fr-BE"/>
              <a:t> constituents such as greenhouse gases, reactive gases, ozone and aerosols</a:t>
            </a:r>
          </a:p>
          <a:p>
            <a:r>
              <a:rPr lang="fr-BE"/>
              <a:t>CAMS delivers information useful to help policymakers, businesses and citizens address environmental concerns</a:t>
            </a:r>
          </a:p>
          <a:p>
            <a:r>
              <a:rPr lang="fr-BE"/>
              <a:t>This is done by NRT data assimilation of observations, model forecast and making reanalysis</a:t>
            </a:r>
          </a:p>
          <a:p>
            <a:r>
              <a:rPr lang="fr-BE"/>
              <a:t>CAMS is running by ECMWF…</a:t>
            </a:r>
          </a:p>
          <a:p>
            <a:r>
              <a:rPr lang="fr-BE"/>
              <a:t>… but model development, emission inventories, product evaluation… are done by subcontractant</a:t>
            </a:r>
          </a:p>
          <a:p>
            <a:pPr marL="0" indent="0">
              <a:buNone/>
            </a:pPr>
            <a:endParaRPr lang="fr-BE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D58E0F60-5817-1543-9C48-C8818C5E1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/>
              <a:t>Copernicus Atmosphere Monitoring Service (CAMS)</a:t>
            </a:r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A1049F5-2945-664C-96F3-9C9E5042ECBC}"/>
              </a:ext>
            </a:extLst>
          </p:cNvPr>
          <p:cNvSpPr txBox="1"/>
          <p:nvPr/>
        </p:nvSpPr>
        <p:spPr>
          <a:xfrm>
            <a:off x="6296147" y="6237312"/>
            <a:ext cx="4696397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/>
              <a:t>More information on </a:t>
            </a:r>
            <a:r>
              <a:rPr lang="fr-BE">
                <a:hlinkClick r:id="rId2"/>
              </a:rPr>
              <a:t>atmosphere.copernicus.eu</a:t>
            </a:r>
            <a:r>
              <a:rPr lang="fr-BE"/>
              <a:t>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0252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7AF1727-FDAB-8745-BAED-4A24AA135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5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870F1AE6-71B1-4F43-BE22-07A31E39D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CAMS system overview</a:t>
            </a:r>
          </a:p>
        </p:txBody>
      </p:sp>
      <p:pic>
        <p:nvPicPr>
          <p:cNvPr id="5" name="Picture 2" descr="Picture 2">
            <a:extLst>
              <a:ext uri="{FF2B5EF4-FFF2-40B4-BE49-F238E27FC236}">
                <a16:creationId xmlns:a16="http://schemas.microsoft.com/office/drawing/2014/main" id="{C8CDB7B1-C45E-7144-9073-6FBF15C3F7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998" y="3460261"/>
            <a:ext cx="3371131" cy="23057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icture 3" descr="Picture 3">
            <a:extLst>
              <a:ext uri="{FF2B5EF4-FFF2-40B4-BE49-F238E27FC236}">
                <a16:creationId xmlns:a16="http://schemas.microsoft.com/office/drawing/2014/main" id="{9877BAB2-9D2F-9447-AB90-0AE18A25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8473" y="1381675"/>
            <a:ext cx="1829499" cy="1532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DC33054B-4EAD-474A-8308-9443275845E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873" y="1297994"/>
            <a:ext cx="3975397" cy="231736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8" name="Picture 6" descr="Picture 6">
            <a:extLst>
              <a:ext uri="{FF2B5EF4-FFF2-40B4-BE49-F238E27FC236}">
                <a16:creationId xmlns:a16="http://schemas.microsoft.com/office/drawing/2014/main" id="{442C28BA-BC64-E348-B830-F51585CB9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8659" y="3731144"/>
            <a:ext cx="2755435" cy="194821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9" name="Picture 7" descr="Picture 7">
            <a:extLst>
              <a:ext uri="{FF2B5EF4-FFF2-40B4-BE49-F238E27FC236}">
                <a16:creationId xmlns:a16="http://schemas.microsoft.com/office/drawing/2014/main" id="{FF90B157-3BF5-A244-A6D2-CF64E1819A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718" y="4019176"/>
            <a:ext cx="2755437" cy="194821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8" descr="Picture 8">
            <a:extLst>
              <a:ext uri="{FF2B5EF4-FFF2-40B4-BE49-F238E27FC236}">
                <a16:creationId xmlns:a16="http://schemas.microsoft.com/office/drawing/2014/main" id="{DC2B1437-B719-5C40-BB5C-5C1691D6C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4777" y="4307210"/>
            <a:ext cx="2755435" cy="194820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1" name="Picture 9" descr="Picture 9">
            <a:extLst>
              <a:ext uri="{FF2B5EF4-FFF2-40B4-BE49-F238E27FC236}">
                <a16:creationId xmlns:a16="http://schemas.microsoft.com/office/drawing/2014/main" id="{039DD81F-08B7-174B-AC7C-C54BB59F3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2837" y="4595240"/>
            <a:ext cx="2755435" cy="194821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2390513B-3313-DF41-9CD3-553C121B626B}"/>
              </a:ext>
            </a:extLst>
          </p:cNvPr>
          <p:cNvSpPr/>
          <p:nvPr/>
        </p:nvSpPr>
        <p:spPr>
          <a:xfrm>
            <a:off x="3127525" y="1936978"/>
            <a:ext cx="868960" cy="3411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C4DD"/>
          </a:solidFill>
          <a:ln w="12700">
            <a:miter lim="400000"/>
          </a:ln>
        </p:spPr>
        <p:txBody>
          <a:bodyPr lIns="45719" rIns="45719" anchor="ctr"/>
          <a:lstStyle/>
          <a:p>
            <a:pPr algn="r" defTabSz="685800">
              <a:defRPr sz="1500" b="1">
                <a:solidFill>
                  <a:srgbClr val="00468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AFE52408-F99D-5049-AD73-4A46D4C33859}"/>
              </a:ext>
            </a:extLst>
          </p:cNvPr>
          <p:cNvSpPr/>
          <p:nvPr/>
        </p:nvSpPr>
        <p:spPr>
          <a:xfrm rot="2926732">
            <a:off x="6764290" y="3981008"/>
            <a:ext cx="552840" cy="3411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C4DD"/>
          </a:solidFill>
          <a:ln w="12700">
            <a:miter lim="400000"/>
          </a:ln>
        </p:spPr>
        <p:txBody>
          <a:bodyPr lIns="45719" rIns="45719" anchor="ctr"/>
          <a:lstStyle/>
          <a:p>
            <a:pPr algn="r" defTabSz="685800">
              <a:defRPr sz="1500" b="1">
                <a:solidFill>
                  <a:srgbClr val="00468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14" name="Picture 15" descr="Picture 15">
            <a:extLst>
              <a:ext uri="{FF2B5EF4-FFF2-40B4-BE49-F238E27FC236}">
                <a16:creationId xmlns:a16="http://schemas.microsoft.com/office/drawing/2014/main" id="{672BBCF8-22E7-CA4D-AC57-B96A980B0F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90940" y="1449422"/>
            <a:ext cx="2281724" cy="1283469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0D6FC6E7-DBB9-0C4D-93FB-5E60B3FCF6B2}"/>
              </a:ext>
            </a:extLst>
          </p:cNvPr>
          <p:cNvSpPr txBox="1"/>
          <p:nvPr/>
        </p:nvSpPr>
        <p:spPr>
          <a:xfrm>
            <a:off x="1404288" y="1100003"/>
            <a:ext cx="164212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ctr"/>
            <a:r>
              <a:t>Space Agencies</a:t>
            </a:r>
          </a:p>
        </p:txBody>
      </p:sp>
      <p:sp>
        <p:nvSpPr>
          <p:cNvPr id="17" name="TextBox 19">
            <a:extLst>
              <a:ext uri="{FF2B5EF4-FFF2-40B4-BE49-F238E27FC236}">
                <a16:creationId xmlns:a16="http://schemas.microsoft.com/office/drawing/2014/main" id="{0BA69CD4-3539-CB48-AD52-F30C13946314}"/>
              </a:ext>
            </a:extLst>
          </p:cNvPr>
          <p:cNvSpPr txBox="1"/>
          <p:nvPr/>
        </p:nvSpPr>
        <p:spPr>
          <a:xfrm>
            <a:off x="10110739" y="1087035"/>
            <a:ext cx="1642125" cy="41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In-situ observations</a:t>
            </a:r>
          </a:p>
        </p:txBody>
      </p:sp>
      <p:sp>
        <p:nvSpPr>
          <p:cNvPr id="18" name="TextBox 20">
            <a:extLst>
              <a:ext uri="{FF2B5EF4-FFF2-40B4-BE49-F238E27FC236}">
                <a16:creationId xmlns:a16="http://schemas.microsoft.com/office/drawing/2014/main" id="{B3E8DF7A-CB9D-1846-B0A5-777ED4CAD488}"/>
              </a:ext>
            </a:extLst>
          </p:cNvPr>
          <p:cNvSpPr txBox="1"/>
          <p:nvPr/>
        </p:nvSpPr>
        <p:spPr>
          <a:xfrm>
            <a:off x="1054772" y="3165504"/>
            <a:ext cx="1642125" cy="416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National scale</a:t>
            </a:r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623A303F-0388-9947-BE1F-6B7A3E5FAC6D}"/>
              </a:ext>
            </a:extLst>
          </p:cNvPr>
          <p:cNvSpPr txBox="1"/>
          <p:nvPr/>
        </p:nvSpPr>
        <p:spPr>
          <a:xfrm>
            <a:off x="5523037" y="5412942"/>
            <a:ext cx="258624" cy="372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15</a:t>
            </a:r>
          </a:p>
        </p:txBody>
      </p:sp>
      <p:sp>
        <p:nvSpPr>
          <p:cNvPr id="20" name="Snip Diagonal Corner Rectangle 10">
            <a:extLst>
              <a:ext uri="{FF2B5EF4-FFF2-40B4-BE49-F238E27FC236}">
                <a16:creationId xmlns:a16="http://schemas.microsoft.com/office/drawing/2014/main" id="{23A810D3-EC81-EA4F-A9C6-FD46933E925C}"/>
              </a:ext>
            </a:extLst>
          </p:cNvPr>
          <p:cNvSpPr/>
          <p:nvPr/>
        </p:nvSpPr>
        <p:spPr>
          <a:xfrm>
            <a:off x="4259390" y="1200208"/>
            <a:ext cx="6693894" cy="53567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3111" y="0"/>
                </a:lnTo>
                <a:lnTo>
                  <a:pt x="21600" y="10800"/>
                </a:lnTo>
                <a:lnTo>
                  <a:pt x="21600" y="21600"/>
                </a:lnTo>
                <a:lnTo>
                  <a:pt x="8489" y="21600"/>
                </a:lnTo>
                <a:lnTo>
                  <a:pt x="0" y="10800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5AC4DD"/>
            </a:solidFill>
            <a:prstDash val="dash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Right Arrow 22">
            <a:extLst>
              <a:ext uri="{FF2B5EF4-FFF2-40B4-BE49-F238E27FC236}">
                <a16:creationId xmlns:a16="http://schemas.microsoft.com/office/drawing/2014/main" id="{A2585BBF-1099-D340-899D-9EDAAA1DBC35}"/>
              </a:ext>
            </a:extLst>
          </p:cNvPr>
          <p:cNvSpPr/>
          <p:nvPr/>
        </p:nvSpPr>
        <p:spPr>
          <a:xfrm rot="8019993">
            <a:off x="10449717" y="3007277"/>
            <a:ext cx="552840" cy="3411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C4DD"/>
          </a:solidFill>
          <a:ln w="12700">
            <a:miter lim="400000"/>
          </a:ln>
        </p:spPr>
        <p:txBody>
          <a:bodyPr lIns="45719" rIns="45719" anchor="ctr"/>
          <a:lstStyle/>
          <a:p>
            <a:pPr algn="r" defTabSz="685800">
              <a:defRPr sz="1500" b="1">
                <a:solidFill>
                  <a:srgbClr val="00468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2" name="Right Arrow 24">
            <a:extLst>
              <a:ext uri="{FF2B5EF4-FFF2-40B4-BE49-F238E27FC236}">
                <a16:creationId xmlns:a16="http://schemas.microsoft.com/office/drawing/2014/main" id="{A5F4290A-BB39-E142-B819-0D5DBA327972}"/>
              </a:ext>
            </a:extLst>
          </p:cNvPr>
          <p:cNvSpPr/>
          <p:nvPr/>
        </p:nvSpPr>
        <p:spPr>
          <a:xfrm rot="18863110" flipH="1">
            <a:off x="3580618" y="2796114"/>
            <a:ext cx="552840" cy="34115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62C4DD"/>
          </a:solidFill>
          <a:ln w="12700">
            <a:miter lim="400000"/>
          </a:ln>
        </p:spPr>
        <p:txBody>
          <a:bodyPr lIns="45719" rIns="45719" anchor="ctr"/>
          <a:lstStyle/>
          <a:p>
            <a:pPr algn="r" defTabSz="685800">
              <a:defRPr sz="1500" b="1">
                <a:solidFill>
                  <a:srgbClr val="00468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23" name="Picture 18" descr="Picture 18">
            <a:extLst>
              <a:ext uri="{FF2B5EF4-FFF2-40B4-BE49-F238E27FC236}">
                <a16:creationId xmlns:a16="http://schemas.microsoft.com/office/drawing/2014/main" id="{9F639203-504F-A245-AD47-1F6C9A4EEA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46" y="3945471"/>
            <a:ext cx="3034152" cy="230193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24" name="TextBox 25">
            <a:extLst>
              <a:ext uri="{FF2B5EF4-FFF2-40B4-BE49-F238E27FC236}">
                <a16:creationId xmlns:a16="http://schemas.microsoft.com/office/drawing/2014/main" id="{DA149FFF-CCED-E041-BC82-3C956F6FEAC6}"/>
              </a:ext>
            </a:extLst>
          </p:cNvPr>
          <p:cNvSpPr txBox="1"/>
          <p:nvPr/>
        </p:nvSpPr>
        <p:spPr>
          <a:xfrm>
            <a:off x="4933035" y="3713145"/>
            <a:ext cx="1642125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pPr algn="ctr"/>
            <a:r>
              <a:t>ECMWF/IFS</a:t>
            </a:r>
          </a:p>
        </p:txBody>
      </p:sp>
      <p:sp>
        <p:nvSpPr>
          <p:cNvPr id="25" name="TextBox 27">
            <a:extLst>
              <a:ext uri="{FF2B5EF4-FFF2-40B4-BE49-F238E27FC236}">
                <a16:creationId xmlns:a16="http://schemas.microsoft.com/office/drawing/2014/main" id="{8F82C1F7-14F9-534C-95A3-AD69C969AAD9}"/>
              </a:ext>
            </a:extLst>
          </p:cNvPr>
          <p:cNvSpPr txBox="1"/>
          <p:nvPr/>
        </p:nvSpPr>
        <p:spPr>
          <a:xfrm>
            <a:off x="8636731" y="3386932"/>
            <a:ext cx="1848413" cy="323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500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fr-FR"/>
              <a:t>11</a:t>
            </a:r>
            <a:r>
              <a:t> regional CTMs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464A5E74-C293-5B4C-AD09-B6A076BEA45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585" y="4772655"/>
            <a:ext cx="4594313" cy="183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6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436DD6E6-DE17-DE4B-8A38-95B770254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6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446ABD-D33C-AF45-9BA4-C4CD60A67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Global NRT based on ECMWF IFS (Integrated Forecasting System): </a:t>
            </a:r>
          </a:p>
          <a:p>
            <a:pPr lvl="1"/>
            <a:r>
              <a:rPr lang="en-US" sz="2000"/>
              <a:t>daily analysis at 3 and 15 UT </a:t>
            </a:r>
          </a:p>
          <a:p>
            <a:pPr lvl="1"/>
            <a:r>
              <a:rPr lang="en-US" sz="2000"/>
              <a:t>5 day forecasts with 3 hourly outputs</a:t>
            </a:r>
          </a:p>
          <a:p>
            <a:pPr lvl="1"/>
            <a:r>
              <a:rPr lang="en-US" sz="2000"/>
              <a:t>control run without composition assimilation reactive gases + aerosols</a:t>
            </a:r>
          </a:p>
          <a:p>
            <a:r>
              <a:rPr lang="en-US" sz="2000"/>
              <a:t>Current IFS 47r3 model includes (Flemming et al., 2015, 2017, Morcrette et al., 2009):</a:t>
            </a:r>
          </a:p>
          <a:p>
            <a:pPr lvl="1"/>
            <a:r>
              <a:rPr lang="en-US" sz="2000"/>
              <a:t>TM5 tropospheric chemistry</a:t>
            </a:r>
          </a:p>
          <a:p>
            <a:pPr lvl="1"/>
            <a:r>
              <a:rPr lang="en-US" sz="2000"/>
              <a:t>Linearized stratospheric ozone chemistry</a:t>
            </a:r>
          </a:p>
          <a:p>
            <a:pPr lvl="1"/>
            <a:r>
              <a:rPr lang="en-US" sz="2000"/>
              <a:t>Aerosol (sea-salt and desert dust, organic mattar and black carbon, sulfate, nitrate and ammonium)</a:t>
            </a:r>
          </a:p>
          <a:p>
            <a:pPr lvl="1"/>
            <a:r>
              <a:rPr lang="en-US" sz="2000"/>
              <a:t>Anthropogenic, biogenic and fire emissions</a:t>
            </a:r>
          </a:p>
          <a:p>
            <a:pPr lvl="1"/>
            <a:r>
              <a:rPr lang="en-US" sz="2000"/>
              <a:t>50 km horizontal resolution (T511), 137 levels from the surface to 0.01 hPa</a:t>
            </a:r>
          </a:p>
          <a:p>
            <a:r>
              <a:rPr lang="en-US" sz="2000"/>
              <a:t>Upgrades of IFS, at least 1x per year</a:t>
            </a:r>
          </a:p>
          <a:p>
            <a:r>
              <a:rPr lang="en-US" sz="2000"/>
              <a:t>Global reanalysis 2003-2021 (updated every year) based on IFS 42r1 + control run</a:t>
            </a:r>
            <a:endParaRPr lang="en-US" sz="240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AFE39ABE-2092-2845-ADA1-E175CB4D3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BE"/>
              <a:t>CAMS global model and data assimilation configurations</a:t>
            </a:r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C8F0059-D348-D946-955D-89BEAE652A09}"/>
              </a:ext>
            </a:extLst>
          </p:cNvPr>
          <p:cNvSpPr txBox="1"/>
          <p:nvPr/>
        </p:nvSpPr>
        <p:spPr>
          <a:xfrm>
            <a:off x="8688288" y="6206441"/>
            <a:ext cx="3130179" cy="64633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r-BE"/>
              <a:t>More info here: doi.10.24380/9z4h-5niy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95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EDF6FD93-F9C6-DA43-9807-14464706A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7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485CEF91-811F-034D-AC85-D76344867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global observing system</a:t>
            </a:r>
          </a:p>
        </p:txBody>
      </p:sp>
      <p:pic>
        <p:nvPicPr>
          <p:cNvPr id="6" name="image51.png" descr="image51.png">
            <a:extLst>
              <a:ext uri="{FF2B5EF4-FFF2-40B4-BE49-F238E27FC236}">
                <a16:creationId xmlns:a16="http://schemas.microsoft.com/office/drawing/2014/main" id="{F2FE9E82-E0BD-984D-8746-2766402C5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291" y="1678059"/>
            <a:ext cx="4403731" cy="402941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Ground-based stations">
            <a:extLst>
              <a:ext uri="{FF2B5EF4-FFF2-40B4-BE49-F238E27FC236}">
                <a16:creationId xmlns:a16="http://schemas.microsoft.com/office/drawing/2014/main" id="{74F96D9C-B8AF-3140-9712-A7BBADCCDDDB}"/>
              </a:ext>
            </a:extLst>
          </p:cNvPr>
          <p:cNvSpPr txBox="1"/>
          <p:nvPr/>
        </p:nvSpPr>
        <p:spPr>
          <a:xfrm>
            <a:off x="4913118" y="6507260"/>
            <a:ext cx="2416821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2000" i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Ground-based stations</a:t>
            </a:r>
          </a:p>
        </p:txBody>
      </p:sp>
      <p:sp>
        <p:nvSpPr>
          <p:cNvPr id="8" name="Airplanes">
            <a:extLst>
              <a:ext uri="{FF2B5EF4-FFF2-40B4-BE49-F238E27FC236}">
                <a16:creationId xmlns:a16="http://schemas.microsoft.com/office/drawing/2014/main" id="{7AB302E7-2064-414D-B0A5-6824AE401A8C}"/>
              </a:ext>
            </a:extLst>
          </p:cNvPr>
          <p:cNvSpPr txBox="1"/>
          <p:nvPr/>
        </p:nvSpPr>
        <p:spPr>
          <a:xfrm>
            <a:off x="2987472" y="2035314"/>
            <a:ext cx="105144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2000" i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Airplanes</a:t>
            </a:r>
          </a:p>
        </p:txBody>
      </p:sp>
      <p:pic>
        <p:nvPicPr>
          <p:cNvPr id="9" name="image52.png" descr="image52.png">
            <a:extLst>
              <a:ext uri="{FF2B5EF4-FFF2-40B4-BE49-F238E27FC236}">
                <a16:creationId xmlns:a16="http://schemas.microsoft.com/office/drawing/2014/main" id="{8D5BFF78-AEC2-D14C-A8F5-19E7DE9AA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292" y="1085987"/>
            <a:ext cx="2470132" cy="1059525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atellites">
            <a:extLst>
              <a:ext uri="{FF2B5EF4-FFF2-40B4-BE49-F238E27FC236}">
                <a16:creationId xmlns:a16="http://schemas.microsoft.com/office/drawing/2014/main" id="{C3DB497E-0F84-0344-AC16-280E6D0DA3A2}"/>
              </a:ext>
            </a:extLst>
          </p:cNvPr>
          <p:cNvSpPr txBox="1"/>
          <p:nvPr/>
        </p:nvSpPr>
        <p:spPr>
          <a:xfrm>
            <a:off x="8351932" y="2279760"/>
            <a:ext cx="1015356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2000" i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Satellites</a:t>
            </a:r>
          </a:p>
        </p:txBody>
      </p:sp>
      <p:pic>
        <p:nvPicPr>
          <p:cNvPr id="11" name="image53.png" descr="image53.png">
            <a:extLst>
              <a:ext uri="{FF2B5EF4-FFF2-40B4-BE49-F238E27FC236}">
                <a16:creationId xmlns:a16="http://schemas.microsoft.com/office/drawing/2014/main" id="{D7854A8B-0FF8-8E42-A8F3-90187480206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520" y="3284411"/>
            <a:ext cx="1927824" cy="1416075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hips">
            <a:extLst>
              <a:ext uri="{FF2B5EF4-FFF2-40B4-BE49-F238E27FC236}">
                <a16:creationId xmlns:a16="http://schemas.microsoft.com/office/drawing/2014/main" id="{08195A33-D173-5140-814D-FFFC60EDB3A4}"/>
              </a:ext>
            </a:extLst>
          </p:cNvPr>
          <p:cNvSpPr txBox="1"/>
          <p:nvPr/>
        </p:nvSpPr>
        <p:spPr>
          <a:xfrm>
            <a:off x="9499994" y="4702823"/>
            <a:ext cx="62083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2000" i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Ships</a:t>
            </a:r>
          </a:p>
        </p:txBody>
      </p:sp>
      <p:pic>
        <p:nvPicPr>
          <p:cNvPr id="13" name="image55.png" descr="image55.png">
            <a:extLst>
              <a:ext uri="{FF2B5EF4-FFF2-40B4-BE49-F238E27FC236}">
                <a16:creationId xmlns:a16="http://schemas.microsoft.com/office/drawing/2014/main" id="{F65F6E78-BA29-4942-B900-E2BA3863EDD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8843" y="5216662"/>
            <a:ext cx="1722854" cy="1291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56.png" descr="image56.png">
            <a:extLst>
              <a:ext uri="{FF2B5EF4-FFF2-40B4-BE49-F238E27FC236}">
                <a16:creationId xmlns:a16="http://schemas.microsoft.com/office/drawing/2014/main" id="{B1362A0C-B00E-6241-8C64-F3DB158E0E7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7889" y="3094839"/>
            <a:ext cx="905974" cy="1612379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Balloons">
            <a:extLst>
              <a:ext uri="{FF2B5EF4-FFF2-40B4-BE49-F238E27FC236}">
                <a16:creationId xmlns:a16="http://schemas.microsoft.com/office/drawing/2014/main" id="{1689AC18-021A-E041-A1A3-D166AB35A844}"/>
              </a:ext>
            </a:extLst>
          </p:cNvPr>
          <p:cNvSpPr txBox="1"/>
          <p:nvPr/>
        </p:nvSpPr>
        <p:spPr>
          <a:xfrm>
            <a:off x="2129480" y="4730403"/>
            <a:ext cx="964383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>
              <a:defRPr sz="2000" i="1">
                <a:uFill>
                  <a:solidFill>
                    <a:srgbClr val="000000"/>
                  </a:solidFill>
                </a:uFill>
              </a:defRPr>
            </a:lvl1pPr>
          </a:lstStyle>
          <a:p>
            <a:r>
              <a:t>Balloons</a:t>
            </a:r>
          </a:p>
        </p:txBody>
      </p:sp>
      <p:pic>
        <p:nvPicPr>
          <p:cNvPr id="16" name="Afbeelding" descr="Afbeelding">
            <a:extLst>
              <a:ext uri="{FF2B5EF4-FFF2-40B4-BE49-F238E27FC236}">
                <a16:creationId xmlns:a16="http://schemas.microsoft.com/office/drawing/2014/main" id="{AEAF27B3-6DD1-C540-BEFB-9899D7189F3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3264" y="5209704"/>
            <a:ext cx="1613502" cy="12983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Picture 3" descr="Picture 3">
            <a:extLst>
              <a:ext uri="{FF2B5EF4-FFF2-40B4-BE49-F238E27FC236}">
                <a16:creationId xmlns:a16="http://schemas.microsoft.com/office/drawing/2014/main" id="{22A0C13A-C528-414B-A3AD-2E6A72390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26766" y="847170"/>
            <a:ext cx="1829499" cy="153220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6526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6C707071-C10A-7F4F-885B-6593DDDC4C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8</a:t>
            </a:fld>
            <a:endParaRPr lang="nl-BE" dirty="0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C40F7660-C870-8C4D-A817-868301CAD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global observing system</a:t>
            </a:r>
          </a:p>
        </p:txBody>
      </p:sp>
      <p:pic>
        <p:nvPicPr>
          <p:cNvPr id="5" name="CAMS2-82_overview_figure.png" descr="CAMS2-82_overview_figure.png">
            <a:extLst>
              <a:ext uri="{FF2B5EF4-FFF2-40B4-BE49-F238E27FC236}">
                <a16:creationId xmlns:a16="http://schemas.microsoft.com/office/drawing/2014/main" id="{75EDBA0B-6242-BC4F-98D2-548703927CA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5717" y="1340768"/>
            <a:ext cx="9216856" cy="518294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42788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960DD580-276C-7E4D-B4EF-A2B1B8CCB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BE0B1F9-9F1F-4DE0-BE50-07CC840528BF}" type="slidenum">
              <a:rPr lang="nl-BE" smtClean="0"/>
              <a:pPr>
                <a:defRPr/>
              </a:pPr>
              <a:t>9</a:t>
            </a:fld>
            <a:endParaRPr lang="nl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50E09D-522F-0344-81FF-17879A51A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25C5E0E1-9030-4A44-B0D9-3D037C365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The global observing system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578449-10EC-E448-B079-EAB3C93EB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921893"/>
            <a:ext cx="9145016" cy="578110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1747A91-AB1B-6D4F-989F-E5A31B03CF9A}"/>
              </a:ext>
            </a:extLst>
          </p:cNvPr>
          <p:cNvSpPr txBox="1"/>
          <p:nvPr/>
        </p:nvSpPr>
        <p:spPr>
          <a:xfrm>
            <a:off x="9624392" y="2636912"/>
            <a:ext cx="1368152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MLS offline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6096FF3-8F31-E54C-9EB0-6B8EEBB7060B}"/>
              </a:ext>
            </a:extLst>
          </p:cNvPr>
          <p:cNvSpPr txBox="1"/>
          <p:nvPr/>
        </p:nvSpPr>
        <p:spPr>
          <a:xfrm flipH="1">
            <a:off x="5509480" y="2636912"/>
            <a:ext cx="576063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/>
              <a:t>NRT</a:t>
            </a: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D08613BD-A385-F144-844B-9C9FC0015A4B}"/>
              </a:ext>
            </a:extLst>
          </p:cNvPr>
          <p:cNvCxnSpPr>
            <a:cxnSpLocks/>
            <a:stCxn id="8" idx="3"/>
          </p:cNvCxnSpPr>
          <p:nvPr/>
        </p:nvCxnSpPr>
        <p:spPr>
          <a:xfrm flipH="1" flipV="1">
            <a:off x="4655842" y="2435264"/>
            <a:ext cx="853638" cy="38631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C2CAC065-A00D-4744-ACAC-F02DF0ECEF7C}"/>
              </a:ext>
            </a:extLst>
          </p:cNvPr>
          <p:cNvCxnSpPr>
            <a:cxnSpLocks/>
          </p:cNvCxnSpPr>
          <p:nvPr/>
        </p:nvCxnSpPr>
        <p:spPr>
          <a:xfrm flipH="1">
            <a:off x="4671972" y="2819347"/>
            <a:ext cx="837508" cy="94564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9414859"/>
      </p:ext>
    </p:extLst>
  </p:cSld>
  <p:clrMapOvr>
    <a:masterClrMapping/>
  </p:clrMapOvr>
</p:sld>
</file>

<file path=ppt/theme/theme1.xml><?xml version="1.0" encoding="utf-8"?>
<a:theme xmlns:a="http://schemas.openxmlformats.org/drawingml/2006/main" name="BIRA50y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8100" algn="ctr">
          <a:solidFill>
            <a:srgbClr val="00B050"/>
          </a:solidFill>
          <a:round/>
          <a:headEnd/>
          <a:tailEnd/>
        </a:ln>
        <a:effectLst/>
      </a:spPr>
      <a:bodyPr wrap="none" rtlCol="0" anchor="ctr"/>
      <a:lstStyle>
        <a:defPPr algn="ctr">
          <a:defRPr sz="2400" b="1">
            <a:solidFill>
              <a:schemeClr val="bg1"/>
            </a:solidFill>
          </a:defRPr>
        </a:defPPr>
      </a:lstStyle>
    </a:spDef>
    <a:lnDef>
      <a:spPr>
        <a:ln w="12700">
          <a:solidFill>
            <a:schemeClr val="tx1"/>
          </a:solidFill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19050">
          <a:solidFill>
            <a:schemeClr val="tx1"/>
          </a:solidFill>
        </a:ln>
      </a:spPr>
      <a:bodyPr wrap="square" rtlCol="0">
        <a:spAutoFit/>
      </a:bodyPr>
      <a:lstStyle>
        <a:defPPr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Errera_IUGG2019_v01" id="{8A9C79AC-460B-0B48-BA17-D59141FE9499}" vid="{E517CFAB-C2AB-2444-8F82-97E3C04CC4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175995</TotalTime>
  <Words>1031</Words>
  <Application>Microsoft Macintosh PowerPoint</Application>
  <PresentationFormat>Widescreen</PresentationFormat>
  <Paragraphs>181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Gill Sans MT</vt:lpstr>
      <vt:lpstr>Times New Roman</vt:lpstr>
      <vt:lpstr>BIRA50y_template</vt:lpstr>
      <vt:lpstr>The Copernicus Atmosphere Monitoring Service (CAMS) stratospheric ozone  </vt:lpstr>
      <vt:lpstr>Outline</vt:lpstr>
      <vt:lpstr>EU Copernicus services</vt:lpstr>
      <vt:lpstr>Copernicus Atmosphere Monitoring Service (CAMS)</vt:lpstr>
      <vt:lpstr>CAMS system overview</vt:lpstr>
      <vt:lpstr>CAMS global model and data assimilation configurations</vt:lpstr>
      <vt:lpstr>The global observing system</vt:lpstr>
      <vt:lpstr>The global observing system</vt:lpstr>
      <vt:lpstr>The global observing system</vt:lpstr>
      <vt:lpstr>Evaluation of CAMS-NRT stratospheric ozone</vt:lpstr>
      <vt:lpstr>Observations for CAMS global product validation</vt:lpstr>
      <vt:lpstr>Evaluation of CAMS-NRT stratospheric ozone</vt:lpstr>
      <vt:lpstr>Evaluation of CAMS-NRT stratospheric ozone</vt:lpstr>
      <vt:lpstr>Evaluation of CAMS-NRT stratospheric ozone</vt:lpstr>
      <vt:lpstr>Evaluation of CAMS-NRT stratospheric ozone</vt:lpstr>
      <vt:lpstr>Evaluation of CAMS-NRT stratospheric ozone</vt:lpstr>
      <vt:lpstr>Evaluation of CAMS-NRT stratospheric ozone</vt:lpstr>
      <vt:lpstr>CAMS global evaluation reports</vt:lpstr>
      <vt:lpstr>CAMS validation server</vt:lpstr>
      <vt:lpstr>CAMS monitoring of the Antarctic ozone hole</vt:lpstr>
      <vt:lpstr>CAMS Reanalysis (Inness et al., ACP, 2019)</vt:lpstr>
      <vt:lpstr>CAMS Reanalysis</vt:lpstr>
      <vt:lpstr>CAMS Reanalysis</vt:lpstr>
      <vt:lpstr>Evaluation of CAMS-NRT ozone using SAGE-III/ISS lunar occultations</vt:lpstr>
      <vt:lpstr>Evaluation of CAMS-NRT ozone using SAGE-III/ISS lunar occultations</vt:lpstr>
      <vt:lpstr>Future development in CAMS</vt:lpstr>
      <vt:lpstr>Conclusions</vt:lpstr>
    </vt:vector>
  </TitlesOfParts>
  <Company>IASB-BIRA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Reanalysis of stratospheric chemical composition based on assimilation of EOS Aura MLS and MIPAS data: latest improvements</dc:title>
  <dc:creator>quentin errera</dc:creator>
  <cp:lastModifiedBy>McMahon, Allison (LARC-E303)[Science Systems &amp; Applications, Inc.]</cp:lastModifiedBy>
  <cp:revision>1095</cp:revision>
  <cp:lastPrinted>2020-04-29T17:48:43Z</cp:lastPrinted>
  <dcterms:created xsi:type="dcterms:W3CDTF">2014-04-22T12:53:49Z</dcterms:created>
  <dcterms:modified xsi:type="dcterms:W3CDTF">2022-09-08T18:24:02Z</dcterms:modified>
</cp:coreProperties>
</file>