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9" r:id="rId8"/>
    <p:sldId id="270" r:id="rId9"/>
    <p:sldId id="260" r:id="rId10"/>
    <p:sldId id="262" r:id="rId11"/>
    <p:sldId id="263" r:id="rId12"/>
    <p:sldId id="261" r:id="rId13"/>
    <p:sldId id="264" r:id="rId14"/>
    <p:sldId id="265" r:id="rId15"/>
    <p:sldId id="271" r:id="rId1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ttner, David E. (LARC-E303)" initials="FDE(" lastIdx="4" clrIdx="0">
    <p:extLst>
      <p:ext uri="{19B8F6BF-5375-455C-9EA6-DF929625EA0E}">
        <p15:presenceInfo xmlns:p15="http://schemas.microsoft.com/office/powerpoint/2012/main" userId="S-1-5-21-330711430-3775241029-4075259233-78076" providerId="AD"/>
      </p:ext>
    </p:extLst>
  </p:cmAuthor>
  <p:cmAuthor id="2" name="Manion, Robbie (LARC-E303)[Science Systems &amp; Applications, Inc.]" initials="MR(S&amp;AI" lastIdx="1" clrIdx="1">
    <p:extLst>
      <p:ext uri="{19B8F6BF-5375-455C-9EA6-DF929625EA0E}">
        <p15:presenceInfo xmlns:p15="http://schemas.microsoft.com/office/powerpoint/2012/main" userId="Manion, Robbie (LARC-E303)[Science Systems &amp; Applications, Inc.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7D"/>
    <a:srgbClr val="093C91"/>
    <a:srgbClr val="BCDE96"/>
    <a:srgbClr val="000000"/>
    <a:srgbClr val="FFFFCC"/>
    <a:srgbClr val="CCFF99"/>
    <a:srgbClr val="000090"/>
    <a:srgbClr val="F3F5FF"/>
    <a:srgbClr val="990000"/>
    <a:srgbClr val="534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A254E-F617-4175-93F1-D5EA8183AD5A}" v="1044" dt="2022-10-12T20:02:32.836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197" autoAdjust="0"/>
  </p:normalViewPr>
  <p:slideViewPr>
    <p:cSldViewPr snapToGrid="0">
      <p:cViewPr varScale="1">
        <p:scale>
          <a:sx n="159" d="100"/>
          <a:sy n="159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Currently</a:t>
            </a:r>
            <a:r>
              <a:rPr lang="en-US" baseline="0"/>
              <a:t> p</a:t>
            </a:r>
            <a:r>
              <a:rPr lang="en-US"/>
              <a:t>rovided to NASA as</a:t>
            </a:r>
            <a:r>
              <a:rPr lang="en-US" baseline="0"/>
              <a:t> part of the STARSS III contract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2deg latitude, 1000km, 24hrs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Tropopause to 30km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Assuming MLS not affected by aerosol 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171169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Did</a:t>
            </a:r>
            <a:r>
              <a:rPr lang="en-US" baseline="0"/>
              <a:t> not back-process v05.21; treat as a continuation of v05.20</a:t>
            </a:r>
          </a:p>
        </p:txBody>
      </p:sp>
    </p:spTree>
    <p:extLst>
      <p:ext uri="{BB962C8B-B14F-4D97-AF65-F5344CB8AC3E}">
        <p14:creationId xmlns:p14="http://schemas.microsoft.com/office/powerpoint/2010/main" val="298389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In any of our products, you could point to opportunity for improvement, but a few problems have broader impact.</a:t>
            </a:r>
          </a:p>
        </p:txBody>
      </p:sp>
    </p:spTree>
    <p:extLst>
      <p:ext uri="{BB962C8B-B14F-4D97-AF65-F5344CB8AC3E}">
        <p14:creationId xmlns:p14="http://schemas.microsoft.com/office/powerpoint/2010/main" val="275013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66 events is a big chunk of QA, and it’s affecting a period when the data is interesting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3E-3 aerosol at 21km in mind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2010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2deg latitude, 1000km, 24hrs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Tropopause to 30km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Assuming MLS not affected by aerosol 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193923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A5D6FF"/>
                </a:solidFill>
                <a:effectLst/>
                <a:latin typeface="ui-monospace"/>
              </a:rPr>
              <a:t>inst3_3d_asm_Np (42 pressure levels) -&gt; inst3_3d_asm_Nv (72 model layers)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A5D6FF"/>
                </a:solidFill>
                <a:effectLst/>
                <a:latin typeface="ui-monospace"/>
              </a:rPr>
              <a:t>Met change produced no significant product differences one way or the other through the reliable part of the L2 profiles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5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FE91E2F5-5D9E-4AF2-AA48-04B07AD68C57}" type="datetime4">
              <a:rPr lang="en-US" smtClean="0"/>
              <a:t>October 20, 2022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1D75FBE0-192D-455E-A778-93F99E9A1C4A}" type="datetime4">
              <a:rPr lang="en-US" smtClean="0"/>
              <a:t>October 20, 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409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.e.flittner@nasa.gov" TargetMode="External"/><Relationship Id="rId3" Type="http://schemas.openxmlformats.org/officeDocument/2006/relationships/image" Target="../media/image17.png"/><Relationship Id="rId7" Type="http://schemas.openxmlformats.org/officeDocument/2006/relationships/hyperlink" Target="mailto:robert.damadeo@nasa.gov" TargetMode="External"/><Relationship Id="rId2" Type="http://schemas.openxmlformats.org/officeDocument/2006/relationships/hyperlink" Target="mailto:robert.manion@nas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dc.larc.nasa.gov/project/SAGE%20III-I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doi/full/10.1029/2020JD03243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F3435A9-965A-F49A-5202-AB47A4FF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489" y="2958528"/>
            <a:ext cx="6126956" cy="5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Product Status</a:t>
            </a:r>
          </a:p>
          <a:p>
            <a:pPr algn="r">
              <a:spcBef>
                <a:spcPts val="450"/>
              </a:spcBef>
            </a:pPr>
            <a:r>
              <a:rPr lang="en-US" sz="1200" b="1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Science Computing Facility</a:t>
            </a:r>
          </a:p>
        </p:txBody>
      </p:sp>
    </p:spTree>
    <p:extLst>
      <p:ext uri="{BB962C8B-B14F-4D97-AF65-F5344CB8AC3E}">
        <p14:creationId xmlns:p14="http://schemas.microsoft.com/office/powerpoint/2010/main" val="3306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BDEF0-BF40-82F4-3D7E-6A1F2F41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(re-)development</a:t>
            </a:r>
          </a:p>
          <a:p>
            <a:pPr lvl="1"/>
            <a:r>
              <a:rPr lang="en-US" dirty="0"/>
              <a:t>Focusing on level 1: additional improvements to on-target position &amp; altitude registration, refraction, stray light correction </a:t>
            </a:r>
          </a:p>
          <a:p>
            <a:r>
              <a:rPr lang="en-US" dirty="0"/>
              <a:t>Housekeeping for existing products</a:t>
            </a:r>
          </a:p>
          <a:p>
            <a:pPr lvl="1"/>
            <a:r>
              <a:rPr lang="en-US" dirty="0"/>
              <a:t>File formats, extensions (.h5, .</a:t>
            </a:r>
            <a:r>
              <a:rPr lang="en-US" dirty="0" err="1"/>
              <a:t>dat</a:t>
            </a:r>
            <a:r>
              <a:rPr lang="en-US" dirty="0"/>
              <a:t>, .nc4), documentation</a:t>
            </a:r>
          </a:p>
          <a:p>
            <a:pPr lvl="1"/>
            <a:r>
              <a:rPr lang="en-US" dirty="0"/>
              <a:t>Improved versioning, behind-the-scenes info (input specifics, compiler info, etc.)</a:t>
            </a:r>
          </a:p>
          <a:p>
            <a:r>
              <a:rPr lang="en-US" dirty="0"/>
              <a:t>Additional products</a:t>
            </a:r>
          </a:p>
          <a:p>
            <a:pPr lvl="1"/>
            <a:r>
              <a:rPr lang="en-US" dirty="0"/>
              <a:t>Expedited data website – see Danny </a:t>
            </a:r>
            <a:r>
              <a:rPr lang="en-US" dirty="0" err="1"/>
              <a:t>Mangosing’s</a:t>
            </a:r>
            <a:r>
              <a:rPr lang="en-US" dirty="0"/>
              <a:t> talk tomorrow</a:t>
            </a:r>
          </a:p>
          <a:p>
            <a:pPr lvl="1"/>
            <a:r>
              <a:rPr lang="en-US" dirty="0"/>
              <a:t>Level 3 product – see Mahesh </a:t>
            </a:r>
            <a:r>
              <a:rPr lang="en-US" dirty="0" err="1"/>
              <a:t>Kovilakam’s</a:t>
            </a:r>
            <a:r>
              <a:rPr lang="en-US" dirty="0"/>
              <a:t> talk tomorrow</a:t>
            </a:r>
          </a:p>
          <a:p>
            <a:pPr lvl="1"/>
            <a:r>
              <a:rPr lang="en-US" dirty="0"/>
              <a:t>Retrieved meteorological profiles – see Michael </a:t>
            </a:r>
            <a:r>
              <a:rPr lang="en-US" dirty="0" err="1"/>
              <a:t>Pitts’s</a:t>
            </a:r>
            <a:r>
              <a:rPr lang="en-US" dirty="0"/>
              <a:t> talk tomorrow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1CD5A-DAC3-A0E7-2E43-221C64B3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Version 5.3</a:t>
            </a:r>
          </a:p>
        </p:txBody>
      </p:sp>
    </p:spTree>
    <p:extLst>
      <p:ext uri="{BB962C8B-B14F-4D97-AF65-F5344CB8AC3E}">
        <p14:creationId xmlns:p14="http://schemas.microsoft.com/office/powerpoint/2010/main" val="39600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939E1C-24C6-6052-F956-A3DF7EC6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814"/>
            <a:ext cx="8991600" cy="1924726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Robbie Manion, Science Computing Facility Lead</a:t>
            </a:r>
            <a:br>
              <a:rPr lang="en-US"/>
            </a:br>
            <a:r>
              <a:rPr lang="en-US">
                <a:hlinkClick r:id="rId2"/>
              </a:rPr>
              <a:t>robert.manion@nasa.gov</a:t>
            </a:r>
            <a:endParaRPr lang="en-US"/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99FD0-BEF4-BAE3-BE9F-81977897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ABA0658-087C-F9E2-0E98-26993C49E477}"/>
              </a:ext>
            </a:extLst>
          </p:cNvPr>
          <p:cNvSpPr txBox="1">
            <a:spLocks/>
          </p:cNvSpPr>
          <p:nvPr/>
        </p:nvSpPr>
        <p:spPr>
          <a:xfrm>
            <a:off x="65651" y="1574914"/>
            <a:ext cx="8991600" cy="996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r>
              <a:rPr lang="en-US" sz="2400"/>
              <a:t>	We speak…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31BBF7-037D-9707-3CC5-39BC9712B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81" y="1613014"/>
            <a:ext cx="1533652" cy="862679"/>
          </a:xfrm>
          <a:prstGeom prst="rect">
            <a:avLst/>
          </a:prstGeom>
        </p:spPr>
      </p:pic>
      <p:pic>
        <p:nvPicPr>
          <p:cNvPr id="12" name="Graphic 11" descr="Fortran">
            <a:extLst>
              <a:ext uri="{FF2B5EF4-FFF2-40B4-BE49-F238E27FC236}">
                <a16:creationId xmlns:a16="http://schemas.microsoft.com/office/drawing/2014/main" id="{62F87945-5C21-EE2F-00D1-D9258D992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8746" y="1672489"/>
            <a:ext cx="781050" cy="7810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4C08-DF50-FA63-56CF-41BFDE18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56" y="1663354"/>
            <a:ext cx="2762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00E9237-3C99-A2C2-EF06-C23EBA0797C6}"/>
              </a:ext>
            </a:extLst>
          </p:cNvPr>
          <p:cNvSpPr txBox="1">
            <a:spLocks/>
          </p:cNvSpPr>
          <p:nvPr/>
        </p:nvSpPr>
        <p:spPr>
          <a:xfrm>
            <a:off x="80643" y="2987075"/>
            <a:ext cx="8991600" cy="192472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Rob Damadeo, Lead Algorithm Scientist</a:t>
            </a:r>
            <a:br>
              <a:rPr lang="en-US"/>
            </a:br>
            <a:r>
              <a:rPr lang="en-US">
                <a:hlinkClick r:id="rId7"/>
              </a:rPr>
              <a:t>robert.damadeo@nasa.gov</a:t>
            </a: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David Flittner, Project Scientist</a:t>
            </a:r>
            <a:br>
              <a:rPr lang="en-US"/>
            </a:br>
            <a:r>
              <a:rPr lang="en-US">
                <a:hlinkClick r:id="rId8"/>
              </a:rPr>
              <a:t>david.e.flittner@nasa.gov</a:t>
            </a:r>
            <a:endParaRPr lang="en-US"/>
          </a:p>
          <a:p>
            <a:pPr marL="0" indent="0" algn="ctr">
              <a:buFont typeface="Wingdings" pitchFamily="29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FD3394-AFB6-99CB-862D-E3534168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Products: Outlier Effect on Median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B15C40-41E4-9DCF-F951-56B810054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120" y="1408335"/>
            <a:ext cx="3096470" cy="3096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6A882-7FB9-3E8D-D433-F607BB65A2D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118" y="758806"/>
            <a:ext cx="2197764" cy="2197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14A1AC-678B-45E9-4FF4-FA9048EAD5F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118" y="2956570"/>
            <a:ext cx="2197764" cy="2197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792AC-F4D9-6EA8-B3E4-3BBB50FB136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238" y="1385995"/>
            <a:ext cx="3018642" cy="30186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8554F0-45A5-1C68-0CF6-82573249DE5A}"/>
              </a:ext>
            </a:extLst>
          </p:cNvPr>
          <p:cNvSpPr txBox="1"/>
          <p:nvPr/>
        </p:nvSpPr>
        <p:spPr>
          <a:xfrm>
            <a:off x="326065" y="1091609"/>
            <a:ext cx="2693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 shown: No filter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635A1-C6D9-9BFD-DBF7-42A8AAF31E6A}"/>
              </a:ext>
            </a:extLst>
          </p:cNvPr>
          <p:cNvSpPr txBox="1"/>
          <p:nvPr/>
        </p:nvSpPr>
        <p:spPr>
          <a:xfrm>
            <a:off x="6262577" y="1047441"/>
            <a:ext cx="2693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+/- 50% Only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BEB82-D816-FC84-D465-FD8B4D6E1334}"/>
              </a:ext>
            </a:extLst>
          </p:cNvPr>
          <p:cNvSpPr txBox="1"/>
          <p:nvPr/>
        </p:nvSpPr>
        <p:spPr>
          <a:xfrm>
            <a:off x="3977063" y="1655940"/>
            <a:ext cx="1189874" cy="2769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+/- 500% 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4F59A-3340-84B4-EF13-BAE8529E3577}"/>
              </a:ext>
            </a:extLst>
          </p:cNvPr>
          <p:cNvSpPr txBox="1"/>
          <p:nvPr/>
        </p:nvSpPr>
        <p:spPr>
          <a:xfrm>
            <a:off x="3966514" y="3853704"/>
            <a:ext cx="1189874" cy="276999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+/- 100% Only</a:t>
            </a:r>
          </a:p>
        </p:txBody>
      </p:sp>
    </p:spTree>
    <p:extLst>
      <p:ext uri="{BB962C8B-B14F-4D97-AF65-F5344CB8AC3E}">
        <p14:creationId xmlns:p14="http://schemas.microsoft.com/office/powerpoint/2010/main" val="279350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6204D-E1C3-5EC3-8E09-B3015AC5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57251"/>
            <a:ext cx="8966200" cy="4012406"/>
          </a:xfrm>
        </p:spPr>
        <p:txBody>
          <a:bodyPr/>
          <a:lstStyle/>
          <a:p>
            <a:r>
              <a:rPr lang="en-US" dirty="0"/>
              <a:t>The Team</a:t>
            </a:r>
          </a:p>
          <a:p>
            <a:pPr lvl="1"/>
            <a:r>
              <a:rPr lang="en-US" dirty="0"/>
              <a:t>Robbie Manion, Mike Heitz, Marsha Larosee, Carter Hulsey, Darrell Dolliver</a:t>
            </a:r>
          </a:p>
          <a:p>
            <a:pPr lvl="0"/>
            <a:r>
              <a:rPr lang="en-US" dirty="0"/>
              <a:t>What We Do</a:t>
            </a:r>
          </a:p>
          <a:p>
            <a:pPr lvl="1"/>
            <a:r>
              <a:rPr lang="en-US" dirty="0"/>
              <a:t>Maintain, develop, and operate the algorithms which process</a:t>
            </a:r>
            <a:r>
              <a:rPr lang="en-US" baseline="0" dirty="0"/>
              <a:t> SAGE III/ISS data into vertical profiles of aerosol and gas species</a:t>
            </a:r>
          </a:p>
          <a:p>
            <a:r>
              <a:rPr lang="en-US" dirty="0"/>
              <a:t>Where</a:t>
            </a:r>
          </a:p>
          <a:p>
            <a:pPr lvl="1"/>
            <a:r>
              <a:rPr lang="en-US" dirty="0"/>
              <a:t>Four dedicated servers at </a:t>
            </a:r>
            <a:r>
              <a:rPr lang="en-US" dirty="0" err="1"/>
              <a:t>LaRC</a:t>
            </a:r>
            <a:endParaRPr lang="en-US" dirty="0"/>
          </a:p>
          <a:p>
            <a:pPr lvl="0"/>
            <a:r>
              <a:rPr lang="en-US" dirty="0"/>
              <a:t>When</a:t>
            </a:r>
          </a:p>
          <a:p>
            <a:pPr lvl="1"/>
            <a:r>
              <a:rPr lang="en-US" baseline="0" dirty="0"/>
              <a:t>Daily internal evaluation with “expedited” processing (GEOS FP-IT Met)</a:t>
            </a:r>
          </a:p>
          <a:p>
            <a:pPr lvl="1"/>
            <a:r>
              <a:rPr lang="en-US" dirty="0"/>
              <a:t>Public</a:t>
            </a:r>
            <a:r>
              <a:rPr lang="en-US" baseline="0" dirty="0"/>
              <a:t> products on m</a:t>
            </a:r>
            <a:r>
              <a:rPr lang="en-US" dirty="0"/>
              <a:t>onthly cadence with ~3</a:t>
            </a:r>
            <a:r>
              <a:rPr lang="en-US" baseline="0" dirty="0"/>
              <a:t> week latency (MERRA-2 Met)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9AD4D-AC74-2B09-45C4-BE29FD1D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“SCF”</a:t>
            </a:r>
          </a:p>
        </p:txBody>
      </p:sp>
    </p:spTree>
    <p:extLst>
      <p:ext uri="{BB962C8B-B14F-4D97-AF65-F5344CB8AC3E}">
        <p14:creationId xmlns:p14="http://schemas.microsoft.com/office/powerpoint/2010/main" val="2487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799A6-76D5-922B-FF44-1454260E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57251"/>
            <a:ext cx="4794903" cy="4012406"/>
          </a:xfrm>
        </p:spPr>
        <p:txBody>
          <a:bodyPr/>
          <a:lstStyle/>
          <a:p>
            <a:r>
              <a:rPr lang="en-US"/>
              <a:t>Products</a:t>
            </a:r>
          </a:p>
          <a:p>
            <a:pPr lvl="1"/>
            <a:r>
              <a:rPr lang="en-US"/>
              <a:t>Level 1 and Level 2</a:t>
            </a:r>
            <a:r>
              <a:rPr lang="en-US" baseline="0"/>
              <a:t> products for solar</a:t>
            </a:r>
            <a:r>
              <a:rPr lang="en-US"/>
              <a:t> occultation; Level 2 for lunar</a:t>
            </a:r>
            <a:endParaRPr lang="en-US" baseline="0"/>
          </a:p>
          <a:p>
            <a:pPr lvl="1"/>
            <a:r>
              <a:rPr lang="en-US" baseline="0"/>
              <a:t>Event-by-event: unformatted, HDF5 </a:t>
            </a:r>
          </a:p>
          <a:p>
            <a:pPr lvl="1"/>
            <a:r>
              <a:rPr lang="en-US" baseline="0"/>
              <a:t>Whole month (1-day offset): netCDF4</a:t>
            </a:r>
          </a:p>
          <a:p>
            <a:pPr lvl="1"/>
            <a:r>
              <a:rPr lang="en-US" baseline="0"/>
              <a:t>Distributed by </a:t>
            </a:r>
            <a:r>
              <a:rPr lang="en-US" baseline="0">
                <a:hlinkClick r:id="rId3"/>
              </a:rPr>
              <a:t>Atmospheric Science Data Center</a:t>
            </a:r>
            <a:endParaRPr lang="en-US"/>
          </a:p>
          <a:p>
            <a:r>
              <a:rPr lang="en-US"/>
              <a:t>Minor increment v05.20 </a:t>
            </a:r>
            <a:r>
              <a:rPr lang="en-US">
                <a:sym typeface="Wingdings" panose="05000000000000000000" pitchFamily="2" charset="2"/>
              </a:rPr>
              <a:t> v05.21</a:t>
            </a:r>
          </a:p>
          <a:p>
            <a:pPr lvl="1"/>
            <a:r>
              <a:rPr lang="en-US"/>
              <a:t>Starting with events on 31-May 2022</a:t>
            </a:r>
          </a:p>
          <a:p>
            <a:pPr lvl="1"/>
            <a:r>
              <a:rPr lang="en-US" baseline="0"/>
              <a:t>Reflects OS &amp; compiler upgrades; no algorithm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12ED2C-D19A-FF1F-FD7D-8F0F0E33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</a:t>
            </a:r>
            <a:r>
              <a:rPr lang="en-US" baseline="0"/>
              <a:t> 5.2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807D1-99AA-9207-DC45-05938B0D8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095" y="983531"/>
            <a:ext cx="4012407" cy="40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85FFCD-A3F7-4871-9161-558A7A55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9143998" cy="51434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1A8CD-13FB-6421-C359-31DAFB8959E2}"/>
              </a:ext>
            </a:extLst>
          </p:cNvPr>
          <p:cNvSpPr txBox="1"/>
          <p:nvPr/>
        </p:nvSpPr>
        <p:spPr>
          <a:xfrm>
            <a:off x="217465" y="2202416"/>
            <a:ext cx="173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N. Hemisphere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Wildfires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C4F6E-9A34-1B36-F0D7-B3954FB04284}"/>
              </a:ext>
            </a:extLst>
          </p:cNvPr>
          <p:cNvSpPr txBox="1"/>
          <p:nvPr/>
        </p:nvSpPr>
        <p:spPr>
          <a:xfrm>
            <a:off x="1899556" y="2294751"/>
            <a:ext cx="105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</a:rPr>
              <a:t>Ambae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283D0-4939-7291-6238-4721BB620E91}"/>
              </a:ext>
            </a:extLst>
          </p:cNvPr>
          <p:cNvSpPr txBox="1"/>
          <p:nvPr/>
        </p:nvSpPr>
        <p:spPr>
          <a:xfrm>
            <a:off x="3111953" y="2294748"/>
            <a:ext cx="105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</a:rPr>
              <a:t>Raikoke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9B8C0-391A-20CB-7C55-0DCD8D71C511}"/>
              </a:ext>
            </a:extLst>
          </p:cNvPr>
          <p:cNvSpPr txBox="1"/>
          <p:nvPr/>
        </p:nvSpPr>
        <p:spPr>
          <a:xfrm>
            <a:off x="3805920" y="2188611"/>
            <a:ext cx="105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Australia Wildfires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3239B-C183-0BC5-0F3F-5651060ABCB5}"/>
              </a:ext>
            </a:extLst>
          </p:cNvPr>
          <p:cNvSpPr txBox="1"/>
          <p:nvPr/>
        </p:nvSpPr>
        <p:spPr>
          <a:xfrm>
            <a:off x="5476869" y="2294748"/>
            <a:ext cx="105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La </a:t>
            </a:r>
            <a:r>
              <a:rPr lang="en-US" sz="1200" err="1">
                <a:solidFill>
                  <a:schemeClr val="bg1"/>
                </a:solidFill>
              </a:rPr>
              <a:t>Soufrière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1D0A8-B915-6EBC-2CE9-E6D6539B8BE4}"/>
              </a:ext>
            </a:extLst>
          </p:cNvPr>
          <p:cNvSpPr txBox="1"/>
          <p:nvPr/>
        </p:nvSpPr>
        <p:spPr>
          <a:xfrm>
            <a:off x="6391275" y="2202416"/>
            <a:ext cx="105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</a:rPr>
              <a:t>Hunga</a:t>
            </a:r>
            <a:r>
              <a:rPr lang="en-US" sz="1200">
                <a:solidFill>
                  <a:schemeClr val="bg1"/>
                </a:solidFill>
              </a:rPr>
              <a:t> Tonga</a:t>
            </a:r>
          </a:p>
        </p:txBody>
      </p:sp>
    </p:spTree>
    <p:extLst>
      <p:ext uri="{BB962C8B-B14F-4D97-AF65-F5344CB8AC3E}">
        <p14:creationId xmlns:p14="http://schemas.microsoft.com/office/powerpoint/2010/main" val="5686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85FFCD-A3F7-4871-9161-558A7A55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9143996" cy="5143498"/>
          </a:xfrm>
        </p:spPr>
      </p:pic>
    </p:spTree>
    <p:extLst>
      <p:ext uri="{BB962C8B-B14F-4D97-AF65-F5344CB8AC3E}">
        <p14:creationId xmlns:p14="http://schemas.microsoft.com/office/powerpoint/2010/main" val="206297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9D2120-278D-13EA-69DA-DEF63FE7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857251"/>
            <a:ext cx="4605674" cy="4012406"/>
          </a:xfrm>
        </p:spPr>
        <p:txBody>
          <a:bodyPr/>
          <a:lstStyle/>
          <a:p>
            <a:r>
              <a:rPr lang="en-US"/>
              <a:t>“Aerosol seagull”</a:t>
            </a:r>
          </a:p>
          <a:p>
            <a:r>
              <a:rPr lang="en-US" baseline="0"/>
              <a:t>Physical disturbances flagged but not otherwise</a:t>
            </a:r>
            <a:r>
              <a:rPr lang="en-US"/>
              <a:t> accounted for</a:t>
            </a:r>
            <a:endParaRPr lang="en-US" baseline="0"/>
          </a:p>
          <a:p>
            <a:r>
              <a:rPr lang="en-US"/>
              <a:t>Data quality flags largely unpopulated</a:t>
            </a:r>
          </a:p>
          <a:p>
            <a:r>
              <a:rPr lang="en-US" baseline="0"/>
              <a:t>Misregistration of data in the presence of optically</a:t>
            </a:r>
            <a:r>
              <a:rPr lang="en-US"/>
              <a:t> </a:t>
            </a:r>
            <a:r>
              <a:rPr lang="en-US" baseline="0"/>
              <a:t>thick layers (top-edge obscuration)</a:t>
            </a:r>
          </a:p>
          <a:p>
            <a:r>
              <a:rPr lang="en-US" baseline="0"/>
              <a:t>Overzealous automated QA following </a:t>
            </a:r>
            <a:r>
              <a:rPr lang="en-US" baseline="0" err="1"/>
              <a:t>Hunga</a:t>
            </a:r>
            <a:r>
              <a:rPr lang="en-US" baseline="0"/>
              <a:t> Tonga eruption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267F20-7D1F-6055-89FE-22028755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Known Problems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A4CA15-13C9-237F-0226-F33DC7E85ADD}"/>
              </a:ext>
            </a:extLst>
          </p:cNvPr>
          <p:cNvGrpSpPr/>
          <p:nvPr/>
        </p:nvGrpSpPr>
        <p:grpSpPr>
          <a:xfrm>
            <a:off x="4972049" y="903126"/>
            <a:ext cx="3981451" cy="1691438"/>
            <a:chOff x="5086349" y="3385968"/>
            <a:chExt cx="3981451" cy="1691438"/>
          </a:xfrm>
        </p:grpSpPr>
        <p:pic>
          <p:nvPicPr>
            <p:cNvPr id="10" name="Picture 9" descr="Wang, H. J. R., Damadeo, R., Flittner, D., Kramarova, N., Taha, G., Davis, S., et al. (2020). Validation of SAGE III/ISS solar occultation ozone products with correlative satellite and ground based measurements. Journal of Geophysical Research: Atmospheres, 125, e2020JD032430. https://doi.org/10.1029/2020JD032430">
              <a:hlinkClick r:id="rId3"/>
              <a:extLst>
                <a:ext uri="{FF2B5EF4-FFF2-40B4-BE49-F238E27FC236}">
                  <a16:creationId xmlns:a16="http://schemas.microsoft.com/office/drawing/2014/main" id="{F65329C0-3959-37ED-6C04-1EE823A5C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0" y="3385968"/>
              <a:ext cx="3981450" cy="14836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833084-659B-B742-8BD1-950EEED16F56}"/>
                </a:ext>
              </a:extLst>
            </p:cNvPr>
            <p:cNvSpPr txBox="1"/>
            <p:nvPr/>
          </p:nvSpPr>
          <p:spPr>
            <a:xfrm>
              <a:off x="5086349" y="4869657"/>
              <a:ext cx="2858673" cy="207749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050"/>
                <a:t>Wang, et al (</a:t>
              </a:r>
              <a:r>
                <a:rPr lang="en-US" sz="1050" i="1"/>
                <a:t>JGR Atmospheres</a:t>
              </a:r>
              <a:r>
                <a:rPr lang="en-US" sz="1050"/>
                <a:t>, 2020)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72C701-3BAA-5492-5B0F-6DE2D60121B8}"/>
              </a:ext>
            </a:extLst>
          </p:cNvPr>
          <p:cNvGrpSpPr/>
          <p:nvPr/>
        </p:nvGrpSpPr>
        <p:grpSpPr>
          <a:xfrm>
            <a:off x="5002263" y="2716009"/>
            <a:ext cx="2252992" cy="2265494"/>
            <a:chOff x="6700508" y="2605619"/>
            <a:chExt cx="2252992" cy="23175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3B48B7-5E2F-4515-F4A9-6C0B273C9572}"/>
                </a:ext>
              </a:extLst>
            </p:cNvPr>
            <p:cNvSpPr txBox="1"/>
            <p:nvPr/>
          </p:nvSpPr>
          <p:spPr>
            <a:xfrm>
              <a:off x="6700508" y="2605619"/>
              <a:ext cx="22529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1021 nm Aerosol Extinction</a:t>
              </a:r>
              <a:br>
                <a:rPr lang="en-US" sz="1200"/>
              </a:br>
              <a:r>
                <a:rPr lang="en-US" sz="1200"/>
                <a:t>2022020734SS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E395058-8F52-44C7-222C-80497FB8A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0508" y="2998574"/>
              <a:ext cx="2252992" cy="192455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F43205-681A-7B81-5E52-26C10BF3B574}"/>
              </a:ext>
            </a:extLst>
          </p:cNvPr>
          <p:cNvGrpSpPr/>
          <p:nvPr/>
        </p:nvGrpSpPr>
        <p:grpSpPr>
          <a:xfrm>
            <a:off x="7322797" y="2721799"/>
            <a:ext cx="1745002" cy="2253915"/>
            <a:chOff x="4835364" y="2703095"/>
            <a:chExt cx="1838152" cy="23742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1F6B49-0289-3B21-29E6-C16B0A787B5D}"/>
                </a:ext>
              </a:extLst>
            </p:cNvPr>
            <p:cNvSpPr/>
            <p:nvPr/>
          </p:nvSpPr>
          <p:spPr>
            <a:xfrm>
              <a:off x="4835364" y="2703095"/>
              <a:ext cx="1838152" cy="23742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4DEE45-087D-A019-756D-03CB81C63B88}"/>
                </a:ext>
              </a:extLst>
            </p:cNvPr>
            <p:cNvGrpSpPr/>
            <p:nvPr/>
          </p:nvGrpSpPr>
          <p:grpSpPr>
            <a:xfrm>
              <a:off x="4972049" y="4011895"/>
              <a:ext cx="1635766" cy="929361"/>
              <a:chOff x="2920079" y="1466138"/>
              <a:chExt cx="3303837" cy="180692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2CE2726-43D1-DC4C-47DB-20C129626DEA}"/>
                  </a:ext>
                </a:extLst>
              </p:cNvPr>
              <p:cNvSpPr/>
              <p:nvPr/>
            </p:nvSpPr>
            <p:spPr>
              <a:xfrm>
                <a:off x="3773002" y="1870435"/>
                <a:ext cx="1597995" cy="140263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CA524C52-5C5E-E73B-6B60-FD2B5FD31466}"/>
                  </a:ext>
                </a:extLst>
              </p:cNvPr>
              <p:cNvSpPr/>
              <p:nvPr/>
            </p:nvSpPr>
            <p:spPr>
              <a:xfrm>
                <a:off x="2920079" y="1466138"/>
                <a:ext cx="3303837" cy="664215"/>
              </a:xfrm>
              <a:prstGeom prst="cloud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1CBE3F4-DCE7-B087-EDD3-DF49FDEC2CFF}"/>
                  </a:ext>
                </a:extLst>
              </p:cNvPr>
              <p:cNvSpPr/>
              <p:nvPr/>
            </p:nvSpPr>
            <p:spPr>
              <a:xfrm>
                <a:off x="3773001" y="1859883"/>
                <a:ext cx="1597995" cy="1402630"/>
              </a:xfrm>
              <a:prstGeom prst="ellipse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1A87BF4-1046-0B60-9B58-DACEC265A934}"/>
                  </a:ext>
                </a:extLst>
              </p:cNvPr>
              <p:cNvCxnSpPr>
                <a:cxnSpLocks/>
                <a:stCxn id="7" idx="4"/>
                <a:endCxn id="6" idx="1"/>
              </p:cNvCxnSpPr>
              <p:nvPr/>
            </p:nvCxnSpPr>
            <p:spPr>
              <a:xfrm flipH="1" flipV="1">
                <a:off x="4571998" y="2129645"/>
                <a:ext cx="2" cy="1132866"/>
              </a:xfrm>
              <a:prstGeom prst="straightConnector1">
                <a:avLst/>
              </a:prstGeom>
              <a:ln w="9525">
                <a:solidFill>
                  <a:schemeClr val="accent1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BB78B-940D-7216-E0CC-CE1AD01827CA}"/>
                </a:ext>
              </a:extLst>
            </p:cNvPr>
            <p:cNvGrpSpPr/>
            <p:nvPr/>
          </p:nvGrpSpPr>
          <p:grpSpPr>
            <a:xfrm>
              <a:off x="4954738" y="2833973"/>
              <a:ext cx="1635765" cy="943518"/>
              <a:chOff x="4832427" y="3004509"/>
              <a:chExt cx="2130348" cy="122879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31D4FE6-035E-0F3C-1363-8006B5882650}"/>
                  </a:ext>
                </a:extLst>
              </p:cNvPr>
              <p:cNvGrpSpPr/>
              <p:nvPr/>
            </p:nvGrpSpPr>
            <p:grpSpPr>
              <a:xfrm>
                <a:off x="4832427" y="3004509"/>
                <a:ext cx="2130348" cy="1228796"/>
                <a:chOff x="2933460" y="567952"/>
                <a:chExt cx="3303837" cy="1834453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747A0B6-CAD9-875D-9F33-557F2F6039A1}"/>
                    </a:ext>
                  </a:extLst>
                </p:cNvPr>
                <p:cNvSpPr/>
                <p:nvPr/>
              </p:nvSpPr>
              <p:spPr>
                <a:xfrm>
                  <a:off x="3773001" y="567952"/>
                  <a:ext cx="1597996" cy="140262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loud 14">
                  <a:extLst>
                    <a:ext uri="{FF2B5EF4-FFF2-40B4-BE49-F238E27FC236}">
                      <a16:creationId xmlns:a16="http://schemas.microsoft.com/office/drawing/2014/main" id="{082D188B-0252-C75D-32EE-D061A8361AEC}"/>
                    </a:ext>
                  </a:extLst>
                </p:cNvPr>
                <p:cNvSpPr/>
                <p:nvPr/>
              </p:nvSpPr>
              <p:spPr>
                <a:xfrm>
                  <a:off x="2933460" y="1738190"/>
                  <a:ext cx="3303837" cy="664215"/>
                </a:xfrm>
                <a:prstGeom prst="cloud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476A44D-124D-4BF2-DACE-4A8EFD094B1D}"/>
                    </a:ext>
                  </a:extLst>
                </p:cNvPr>
                <p:cNvSpPr/>
                <p:nvPr/>
              </p:nvSpPr>
              <p:spPr>
                <a:xfrm>
                  <a:off x="3786380" y="592498"/>
                  <a:ext cx="1597996" cy="1402629"/>
                </a:xfrm>
                <a:prstGeom prst="ellipse">
                  <a:avLst/>
                </a:prstGeom>
                <a:noFill/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670EC8F-1D92-8042-4601-BB814D7F2912}"/>
                  </a:ext>
                </a:extLst>
              </p:cNvPr>
              <p:cNvCxnSpPr>
                <a:cxnSpLocks/>
                <a:stCxn id="15" idx="3"/>
                <a:endCxn id="14" idx="0"/>
              </p:cNvCxnSpPr>
              <p:nvPr/>
            </p:nvCxnSpPr>
            <p:spPr>
              <a:xfrm flipH="1" flipV="1">
                <a:off x="5888974" y="3004509"/>
                <a:ext cx="8627" cy="809315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5BDD73-9D18-F230-C818-E8103BC3F551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4835364" y="3890211"/>
              <a:ext cx="183815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4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4FEC1-6DBE-63E7-2F94-3B8E4F93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857251"/>
            <a:ext cx="4495801" cy="401240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QA before v5.2: 👀; QA now: 🤖</a:t>
            </a:r>
          </a:p>
          <a:p>
            <a:pPr lvl="1"/>
            <a:r>
              <a:rPr lang="en-US" dirty="0"/>
              <a:t>Triggers include fill-dominated profiles, known instrument errors, suspected blockage, eclipse, etc.</a:t>
            </a:r>
          </a:p>
          <a:p>
            <a:pPr lvl="1"/>
            <a:r>
              <a:rPr lang="en-US" dirty="0"/>
              <a:t>Less than 1% of solar occultation events are withheld (380 out of 46469)</a:t>
            </a:r>
          </a:p>
          <a:p>
            <a:r>
              <a:rPr lang="en-US" dirty="0"/>
              <a:t>Of interest lately: Events withheld when “AO3” and “MLR” differ around the ozone maximum</a:t>
            </a:r>
          </a:p>
          <a:p>
            <a:pPr lvl="1"/>
            <a:r>
              <a:rPr lang="en-US" dirty="0"/>
              <a:t>Through 30-August 2022, 68 solar occultation events withheld because of this criterion</a:t>
            </a:r>
          </a:p>
          <a:p>
            <a:pPr lvl="1"/>
            <a:r>
              <a:rPr lang="en-US" dirty="0"/>
              <a:t>Only 2 of those prior to Feb 2022</a:t>
            </a:r>
          </a:p>
          <a:p>
            <a:r>
              <a:rPr lang="en-US" dirty="0"/>
              <a:t>We can adjust QA criteria, but first we should examine what this is telling us about our ozone products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097F5F-1F78-EDAD-753A-1924FB38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Automated QA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3D702D-9607-0497-F531-D1159135FDA1}"/>
              </a:ext>
            </a:extLst>
          </p:cNvPr>
          <p:cNvGrpSpPr/>
          <p:nvPr/>
        </p:nvGrpSpPr>
        <p:grpSpPr>
          <a:xfrm>
            <a:off x="4677290" y="948762"/>
            <a:ext cx="4390511" cy="3859532"/>
            <a:chOff x="4677290" y="948762"/>
            <a:chExt cx="4390511" cy="3859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00F1CA-84C5-B80C-6880-C84797A41715}"/>
                </a:ext>
              </a:extLst>
            </p:cNvPr>
            <p:cNvSpPr txBox="1"/>
            <p:nvPr/>
          </p:nvSpPr>
          <p:spPr>
            <a:xfrm>
              <a:off x="4677291" y="2859483"/>
              <a:ext cx="439051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/>
                <a:t>Typical Event 2022080107SS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7A2EDD-FE05-0416-2EE3-110CCDB9587C}"/>
                </a:ext>
              </a:extLst>
            </p:cNvPr>
            <p:cNvSpPr txBox="1"/>
            <p:nvPr/>
          </p:nvSpPr>
          <p:spPr>
            <a:xfrm>
              <a:off x="4677290" y="948762"/>
              <a:ext cx="439051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/>
                <a:t>Withheld Event 2022080141SR</a:t>
              </a:r>
            </a:p>
          </p:txBody>
        </p:sp>
        <p:pic>
          <p:nvPicPr>
            <p:cNvPr id="8" name="Picture 7" descr="2022080141SR">
              <a:extLst>
                <a:ext uri="{FF2B5EF4-FFF2-40B4-BE49-F238E27FC236}">
                  <a16:creationId xmlns:a16="http://schemas.microsoft.com/office/drawing/2014/main" id="{88541FE2-2756-154D-5A4E-DC2847E3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7291" y="1157559"/>
              <a:ext cx="2279231" cy="17352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A6F182-2FC9-AF3D-6035-D2B38576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060" y="3073075"/>
              <a:ext cx="2276463" cy="173521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50C074-0C21-13CD-5F5E-CD8543EEDD80}"/>
              </a:ext>
            </a:extLst>
          </p:cNvPr>
          <p:cNvGrpSpPr/>
          <p:nvPr/>
        </p:nvGrpSpPr>
        <p:grpSpPr>
          <a:xfrm>
            <a:off x="6953753" y="1138976"/>
            <a:ext cx="2114048" cy="3676089"/>
            <a:chOff x="6953753" y="1138976"/>
            <a:chExt cx="2114048" cy="36760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A05267-B818-3556-97C3-0AF575648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3754" y="1138976"/>
              <a:ext cx="2114047" cy="17723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E7AFB4-D391-03B3-0151-CDFBA1D56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3753" y="3079846"/>
              <a:ext cx="2114047" cy="1735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B3704-C251-D8D8-8EA3-BA10E13A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42621"/>
            <a:ext cx="3873500" cy="3487977"/>
          </a:xfrm>
        </p:spPr>
        <p:txBody>
          <a:bodyPr lIns="91440" tIns="45720" rIns="91440" bIns="45720" anchor="t">
            <a:normAutofit fontScale="85000" lnSpcReduction="10000"/>
          </a:bodyPr>
          <a:lstStyle/>
          <a:p>
            <a:pPr marL="256540" indent="-256540"/>
            <a:r>
              <a:rPr lang="en-US" dirty="0"/>
              <a:t>We use 40570 MLS v4.2 coincidences to check our ozone product response to aerosol loading</a:t>
            </a:r>
          </a:p>
          <a:p>
            <a:pPr marL="556895" lvl="1" indent="-213995"/>
            <a:r>
              <a:rPr lang="en-US" dirty="0"/>
              <a:t>Increasing noise with increasing aerosol, especially with extinction coefficients near and above 10</a:t>
            </a:r>
            <a:r>
              <a:rPr lang="en-US" baseline="30000" dirty="0"/>
              <a:t>-4</a:t>
            </a:r>
            <a:endParaRPr lang="en-US" dirty="0"/>
          </a:p>
          <a:p>
            <a:pPr marL="556895" lvl="1" indent="-213995"/>
            <a:r>
              <a:rPr lang="en-US" dirty="0">
                <a:ea typeface="ヒラギノ角ゴ Pro W3"/>
              </a:rPr>
              <a:t>Positive bias for most of the dataset turns more negative under high aerosol loading</a:t>
            </a:r>
          </a:p>
          <a:p>
            <a:pPr marL="256540" indent="-256540"/>
            <a:r>
              <a:rPr lang="en-US" dirty="0"/>
              <a:t>Looking at the withheld events individually, we find good agreement with MLS despite the noise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D3394-AFB6-99CB-862D-E3534168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Products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90A991E-06BC-036B-E6EE-3E73E1A51F80}"/>
              </a:ext>
            </a:extLst>
          </p:cNvPr>
          <p:cNvSpPr txBox="1">
            <a:spLocks/>
          </p:cNvSpPr>
          <p:nvPr/>
        </p:nvSpPr>
        <p:spPr>
          <a:xfrm>
            <a:off x="68885" y="4264305"/>
            <a:ext cx="8991600" cy="8197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Bottom line: We have reason to be confident in our ozone products, particularly “AO3”, and we will release withheld events in the next version with a note on the apparent aerosol-dependent bias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BF881-8558-57ED-55AE-B7A9FF85E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4185" y="857250"/>
            <a:ext cx="1683615" cy="3367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15C40-41E4-9DCF-F951-56B8100547E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193" y="858369"/>
            <a:ext cx="336499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2A91A4-BC9D-9076-AF1D-F15224DB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857251"/>
            <a:ext cx="4857750" cy="4012406"/>
          </a:xfrm>
        </p:spPr>
        <p:txBody>
          <a:bodyPr/>
          <a:lstStyle/>
          <a:p>
            <a:r>
              <a:rPr lang="en-US"/>
              <a:t>Motivated by withheld </a:t>
            </a:r>
            <a:r>
              <a:rPr lang="en-US" err="1"/>
              <a:t>Hunga</a:t>
            </a:r>
            <a:r>
              <a:rPr lang="en-US"/>
              <a:t> Tonga events</a:t>
            </a:r>
          </a:p>
          <a:p>
            <a:r>
              <a:rPr lang="en-US"/>
              <a:t>Headlined by physical disturbance corrections (next talk – Charles Hill)</a:t>
            </a:r>
          </a:p>
          <a:p>
            <a:r>
              <a:rPr lang="en-US"/>
              <a:t>(Re-)populating some data quality flags</a:t>
            </a:r>
          </a:p>
          <a:p>
            <a:r>
              <a:rPr lang="en-US"/>
              <a:t>A change to meteorological input (higher extent, better resolution)</a:t>
            </a:r>
          </a:p>
          <a:p>
            <a:r>
              <a:rPr lang="en-US"/>
              <a:t>Minor bug fixes, of course</a:t>
            </a:r>
          </a:p>
          <a:p>
            <a:r>
              <a:rPr lang="en-US"/>
              <a:t>Targeting release by end-of-year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F46491-1542-FAC1-6998-8A049265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Announcing Version 5.3</a:t>
            </a:r>
          </a:p>
        </p:txBody>
      </p:sp>
      <p:pic>
        <p:nvPicPr>
          <p:cNvPr id="5" name="Picture 5" descr="Screenshot 2022-10-06 105006.png">
            <a:extLst>
              <a:ext uri="{FF2B5EF4-FFF2-40B4-BE49-F238E27FC236}">
                <a16:creationId xmlns:a16="http://schemas.microsoft.com/office/drawing/2014/main" id="{8F1FF030-562D-E538-42DF-EF35FE87EA6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57" y="1066801"/>
            <a:ext cx="4042708" cy="34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1E7733FA74847B4D2DBE526CEBE27" ma:contentTypeVersion="14" ma:contentTypeDescription="Create a new document." ma:contentTypeScope="" ma:versionID="673ebd31c94266ba696f44702cb939a4">
  <xsd:schema xmlns:xsd="http://www.w3.org/2001/XMLSchema" xmlns:xs="http://www.w3.org/2001/XMLSchema" xmlns:p="http://schemas.microsoft.com/office/2006/metadata/properties" xmlns:ns2="f7deeacc-6a2b-43ee-94d9-fbeb07381f4b" xmlns:ns3="be68c413-1cc3-41cd-bb78-86c971a3abf3" xmlns:ns4="d900e117-17a0-4b24-9e47-511ef1d02c43" targetNamespace="http://schemas.microsoft.com/office/2006/metadata/properties" ma:root="true" ma:fieldsID="2333804710b26924de36bf48cfb7d830" ns2:_="" ns3:_="" ns4:_="">
    <xsd:import namespace="f7deeacc-6a2b-43ee-94d9-fbeb07381f4b"/>
    <xsd:import namespace="be68c413-1cc3-41cd-bb78-86c971a3abf3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eeacc-6a2b-43ee-94d9-fbeb07381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8c413-1cc3-41cd-bb78-86c971a3ab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f306653-b638-44fa-9be6-ae4f4d5ca928}" ma:internalName="TaxCatchAll" ma:showField="CatchAllData" ma:web="be68c413-1cc3-41cd-bb78-86c971a3ab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f7deeacc-6a2b-43ee-94d9-fbeb07381f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2546EE-A2B5-492B-B15E-71184CEFDF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1B21B-2D13-4D6F-B495-C7D8FB670228}">
  <ds:schemaRefs>
    <ds:schemaRef ds:uri="be68c413-1cc3-41cd-bb78-86c971a3abf3"/>
    <ds:schemaRef ds:uri="d900e117-17a0-4b24-9e47-511ef1d02c43"/>
    <ds:schemaRef ds:uri="f7deeacc-6a2b-43ee-94d9-fbeb07381f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6D6970-67CA-42F6-ACCD-D783D6F9B698}">
  <ds:schemaRefs>
    <ds:schemaRef ds:uri="http://purl.org/dc/dcmitype/"/>
    <ds:schemaRef ds:uri="f7deeacc-6a2b-43ee-94d9-fbeb07381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e68c413-1cc3-41cd-bb78-86c971a3abf3"/>
    <ds:schemaRef ds:uri="http://purl.org/dc/elements/1.1/"/>
    <ds:schemaRef ds:uri="http://schemas.microsoft.com/office/2006/metadata/properties"/>
    <ds:schemaRef ds:uri="d900e117-17a0-4b24-9e47-511ef1d02c43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789</Words>
  <Application>Microsoft Macintosh PowerPoint</Application>
  <PresentationFormat>On-screen Show (16:9)</PresentationFormat>
  <Paragraphs>92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Helvetica Neue</vt:lpstr>
      <vt:lpstr>ui-monospace</vt:lpstr>
      <vt:lpstr>Wingdings</vt:lpstr>
      <vt:lpstr>1_Office Theme</vt:lpstr>
      <vt:lpstr>PowerPoint Presentation</vt:lpstr>
      <vt:lpstr>The “SCF”</vt:lpstr>
      <vt:lpstr>Version 5.2</vt:lpstr>
      <vt:lpstr>PowerPoint Presentation</vt:lpstr>
      <vt:lpstr>PowerPoint Presentation</vt:lpstr>
      <vt:lpstr>Known Problems</vt:lpstr>
      <vt:lpstr>Automated QA</vt:lpstr>
      <vt:lpstr>Ozone Products</vt:lpstr>
      <vt:lpstr>Announcing Version 5.3</vt:lpstr>
      <vt:lpstr>Beyond Version 5.3</vt:lpstr>
      <vt:lpstr>Thanks!</vt:lpstr>
      <vt:lpstr>Ozone Products: Outlier Effect on Median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McMahon, Allison (LARC-E303)[Science Systems &amp; Applications, Inc.]</cp:lastModifiedBy>
  <cp:revision>2</cp:revision>
  <cp:lastPrinted>2011-12-08T16:21:20Z</cp:lastPrinted>
  <dcterms:created xsi:type="dcterms:W3CDTF">2012-04-24T19:27:23Z</dcterms:created>
  <dcterms:modified xsi:type="dcterms:W3CDTF">2022-10-20T18:15:28Z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0x010100C1FBC8FB4A68C24E93495359E20C8A99</vt:lpwstr>
  </property>
  <property fmtid="{D5CDD505-2E9C-101B-9397-08002B2CF9AE}" pid="3" name="MediaServiceImageTags">
    <vt:lpwstr/>
  </property>
</Properties>
</file>