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60" r:id="rId1"/>
  </p:sldMasterIdLst>
  <p:notesMasterIdLst>
    <p:notesMasterId r:id="rId17"/>
  </p:notesMasterIdLst>
  <p:handoutMasterIdLst>
    <p:handoutMasterId r:id="rId18"/>
  </p:handoutMasterIdLst>
  <p:sldIdLst>
    <p:sldId id="753" r:id="rId2"/>
    <p:sldId id="966" r:id="rId3"/>
    <p:sldId id="968" r:id="rId4"/>
    <p:sldId id="969" r:id="rId5"/>
    <p:sldId id="970" r:id="rId6"/>
    <p:sldId id="2654" r:id="rId7"/>
    <p:sldId id="2649" r:id="rId8"/>
    <p:sldId id="1404" r:id="rId9"/>
    <p:sldId id="1458" r:id="rId10"/>
    <p:sldId id="2652" r:id="rId11"/>
    <p:sldId id="1459" r:id="rId12"/>
    <p:sldId id="2653" r:id="rId13"/>
    <p:sldId id="1362" r:id="rId14"/>
    <p:sldId id="2651" r:id="rId15"/>
    <p:sldId id="967" r:id="rId16"/>
  </p:sldIdLst>
  <p:sldSz cx="9144000" cy="5143500" type="screen16x9"/>
  <p:notesSz cx="7315200" cy="9601200"/>
  <p:defaultTextStyle>
    <a:defPPr>
      <a:defRPr lang="en-US"/>
    </a:defPPr>
    <a:lvl1pPr algn="l" rtl="0" fontAlgn="base">
      <a:spcBef>
        <a:spcPct val="0"/>
      </a:spcBef>
      <a:spcAft>
        <a:spcPct val="0"/>
      </a:spcAft>
      <a:defRPr sz="2400" kern="1200">
        <a:solidFill>
          <a:schemeClr val="tx1"/>
        </a:solidFill>
        <a:latin typeface="Arial" pitchFamily="29" charset="0"/>
        <a:ea typeface="ヒラギノ角ゴ Pro W3" pitchFamily="29" charset="-128"/>
        <a:cs typeface="ヒラギノ角ゴ Pro W3" pitchFamily="29" charset="-128"/>
      </a:defRPr>
    </a:lvl1pPr>
    <a:lvl2pPr marL="457200" algn="l" rtl="0" fontAlgn="base">
      <a:spcBef>
        <a:spcPct val="0"/>
      </a:spcBef>
      <a:spcAft>
        <a:spcPct val="0"/>
      </a:spcAft>
      <a:defRPr sz="2400" kern="1200">
        <a:solidFill>
          <a:schemeClr val="tx1"/>
        </a:solidFill>
        <a:latin typeface="Arial" pitchFamily="29" charset="0"/>
        <a:ea typeface="ヒラギノ角ゴ Pro W3" pitchFamily="29" charset="-128"/>
        <a:cs typeface="ヒラギノ角ゴ Pro W3" pitchFamily="29" charset="-128"/>
      </a:defRPr>
    </a:lvl2pPr>
    <a:lvl3pPr marL="914400" algn="l" rtl="0" fontAlgn="base">
      <a:spcBef>
        <a:spcPct val="0"/>
      </a:spcBef>
      <a:spcAft>
        <a:spcPct val="0"/>
      </a:spcAft>
      <a:defRPr sz="2400" kern="1200">
        <a:solidFill>
          <a:schemeClr val="tx1"/>
        </a:solidFill>
        <a:latin typeface="Arial" pitchFamily="29" charset="0"/>
        <a:ea typeface="ヒラギノ角ゴ Pro W3" pitchFamily="29" charset="-128"/>
        <a:cs typeface="ヒラギノ角ゴ Pro W3" pitchFamily="29" charset="-128"/>
      </a:defRPr>
    </a:lvl3pPr>
    <a:lvl4pPr marL="1371600" algn="l" rtl="0" fontAlgn="base">
      <a:spcBef>
        <a:spcPct val="0"/>
      </a:spcBef>
      <a:spcAft>
        <a:spcPct val="0"/>
      </a:spcAft>
      <a:defRPr sz="2400" kern="1200">
        <a:solidFill>
          <a:schemeClr val="tx1"/>
        </a:solidFill>
        <a:latin typeface="Arial" pitchFamily="29" charset="0"/>
        <a:ea typeface="ヒラギノ角ゴ Pro W3" pitchFamily="29" charset="-128"/>
        <a:cs typeface="ヒラギノ角ゴ Pro W3" pitchFamily="29" charset="-128"/>
      </a:defRPr>
    </a:lvl4pPr>
    <a:lvl5pPr marL="1828800" algn="l" rtl="0" fontAlgn="base">
      <a:spcBef>
        <a:spcPct val="0"/>
      </a:spcBef>
      <a:spcAft>
        <a:spcPct val="0"/>
      </a:spcAft>
      <a:defRPr sz="2400" kern="1200">
        <a:solidFill>
          <a:schemeClr val="tx1"/>
        </a:solidFill>
        <a:latin typeface="Arial" pitchFamily="29" charset="0"/>
        <a:ea typeface="ヒラギノ角ゴ Pro W3" pitchFamily="29" charset="-128"/>
        <a:cs typeface="ヒラギノ角ゴ Pro W3" pitchFamily="29" charset="-128"/>
      </a:defRPr>
    </a:lvl5pPr>
    <a:lvl6pPr marL="2286000" algn="l" defTabSz="457200" rtl="0" eaLnBrk="1" latinLnBrk="0" hangingPunct="1">
      <a:defRPr sz="2400" kern="1200">
        <a:solidFill>
          <a:schemeClr val="tx1"/>
        </a:solidFill>
        <a:latin typeface="Arial" pitchFamily="29" charset="0"/>
        <a:ea typeface="ヒラギノ角ゴ Pro W3" pitchFamily="29" charset="-128"/>
        <a:cs typeface="ヒラギノ角ゴ Pro W3" pitchFamily="29" charset="-128"/>
      </a:defRPr>
    </a:lvl6pPr>
    <a:lvl7pPr marL="2743200" algn="l" defTabSz="457200" rtl="0" eaLnBrk="1" latinLnBrk="0" hangingPunct="1">
      <a:defRPr sz="2400" kern="1200">
        <a:solidFill>
          <a:schemeClr val="tx1"/>
        </a:solidFill>
        <a:latin typeface="Arial" pitchFamily="29" charset="0"/>
        <a:ea typeface="ヒラギノ角ゴ Pro W3" pitchFamily="29" charset="-128"/>
        <a:cs typeface="ヒラギノ角ゴ Pro W3" pitchFamily="29" charset="-128"/>
      </a:defRPr>
    </a:lvl7pPr>
    <a:lvl8pPr marL="3200400" algn="l" defTabSz="457200" rtl="0" eaLnBrk="1" latinLnBrk="0" hangingPunct="1">
      <a:defRPr sz="2400" kern="1200">
        <a:solidFill>
          <a:schemeClr val="tx1"/>
        </a:solidFill>
        <a:latin typeface="Arial" pitchFamily="29" charset="0"/>
        <a:ea typeface="ヒラギノ角ゴ Pro W3" pitchFamily="29" charset="-128"/>
        <a:cs typeface="ヒラギノ角ゴ Pro W3" pitchFamily="29" charset="-128"/>
      </a:defRPr>
    </a:lvl8pPr>
    <a:lvl9pPr marL="3657600" algn="l" defTabSz="457200" rtl="0" eaLnBrk="1" latinLnBrk="0" hangingPunct="1">
      <a:defRPr sz="2400" kern="1200">
        <a:solidFill>
          <a:schemeClr val="tx1"/>
        </a:solidFill>
        <a:latin typeface="Arial" pitchFamily="29" charset="0"/>
        <a:ea typeface="ヒラギノ角ゴ Pro W3" pitchFamily="29" charset="-128"/>
        <a:cs typeface="ヒラギノ角ゴ Pro W3" pitchFamily="29" charset="-128"/>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EF9337"/>
    <a:srgbClr val="CC6600"/>
    <a:srgbClr val="FFF9CC"/>
    <a:srgbClr val="00CCFF"/>
    <a:srgbClr val="E7E7E7"/>
    <a:srgbClr val="F5FFA7"/>
    <a:srgbClr val="3399FF"/>
    <a:srgbClr val="FFFF66"/>
    <a:srgbClr val="CCFF99"/>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668" autoAdjust="0"/>
    <p:restoredTop sz="97966" autoAdjust="0"/>
  </p:normalViewPr>
  <p:slideViewPr>
    <p:cSldViewPr snapToGrid="0" snapToObjects="1">
      <p:cViewPr varScale="1">
        <p:scale>
          <a:sx n="171" d="100"/>
          <a:sy n="171" d="100"/>
        </p:scale>
        <p:origin x="584" y="168"/>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13568"/>
    </p:cViewPr>
  </p:sorterViewPr>
  <p:notesViewPr>
    <p:cSldViewPr snapToGrid="0" snapToObjects="1">
      <p:cViewPr varScale="1">
        <p:scale>
          <a:sx n="92" d="100"/>
          <a:sy n="92" d="100"/>
        </p:scale>
        <p:origin x="-4432" y="-112"/>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4851" tIns="47425" rIns="94851" bIns="47425" rtlCol="0"/>
          <a:lstStyle>
            <a:lvl1pPr algn="l">
              <a:defRPr sz="1200">
                <a:latin typeface="Arial" pitchFamily="-109" charset="0"/>
                <a:ea typeface="+mn-ea"/>
                <a:cs typeface="+mn-cs"/>
              </a:defRPr>
            </a:lvl1pPr>
          </a:lstStyle>
          <a:p>
            <a:pPr>
              <a:defRPr/>
            </a:pPr>
            <a:endParaRPr lang="en-US"/>
          </a:p>
        </p:txBody>
      </p:sp>
      <p:sp>
        <p:nvSpPr>
          <p:cNvPr id="3" name="Date Placeholder 2"/>
          <p:cNvSpPr>
            <a:spLocks noGrp="1"/>
          </p:cNvSpPr>
          <p:nvPr>
            <p:ph type="dt" sz="quarter" idx="1"/>
          </p:nvPr>
        </p:nvSpPr>
        <p:spPr>
          <a:xfrm>
            <a:off x="4143375" y="0"/>
            <a:ext cx="3170238" cy="481013"/>
          </a:xfrm>
          <a:prstGeom prst="rect">
            <a:avLst/>
          </a:prstGeom>
        </p:spPr>
        <p:txBody>
          <a:bodyPr vert="horz" wrap="square" lIns="94851" tIns="47425" rIns="94851" bIns="47425" numCol="1" anchor="t" anchorCtr="0" compatLnSpc="1">
            <a:prstTxWarp prst="textNoShape">
              <a:avLst/>
            </a:prstTxWarp>
          </a:bodyPr>
          <a:lstStyle>
            <a:lvl1pPr algn="r">
              <a:defRPr sz="1200">
                <a:latin typeface="Arial" charset="0"/>
                <a:ea typeface="ヒラギノ角ゴ Pro W3" charset="-128"/>
                <a:cs typeface="ヒラギノ角ゴ Pro W3" charset="-128"/>
              </a:defRPr>
            </a:lvl1pPr>
          </a:lstStyle>
          <a:p>
            <a:pPr>
              <a:defRPr/>
            </a:pPr>
            <a:fld id="{7E168CBA-4836-7348-9E63-9910E380FFEC}" type="datetime1">
              <a:rPr lang="en-US"/>
              <a:pPr>
                <a:defRPr/>
              </a:pPr>
              <a:t>10/20/22</a:t>
            </a:fld>
            <a:endParaRPr lang="en-US"/>
          </a:p>
        </p:txBody>
      </p:sp>
      <p:sp>
        <p:nvSpPr>
          <p:cNvPr id="4" name="Footer Placeholder 3"/>
          <p:cNvSpPr>
            <a:spLocks noGrp="1"/>
          </p:cNvSpPr>
          <p:nvPr>
            <p:ph type="ftr" sz="quarter" idx="2"/>
          </p:nvPr>
        </p:nvSpPr>
        <p:spPr>
          <a:xfrm>
            <a:off x="0" y="9118600"/>
            <a:ext cx="3170238" cy="481013"/>
          </a:xfrm>
          <a:prstGeom prst="rect">
            <a:avLst/>
          </a:prstGeom>
        </p:spPr>
        <p:txBody>
          <a:bodyPr vert="horz" lIns="94851" tIns="47425" rIns="94851" bIns="47425" rtlCol="0" anchor="b"/>
          <a:lstStyle>
            <a:lvl1pPr algn="l">
              <a:defRPr sz="1200">
                <a:latin typeface="Arial" pitchFamily="-109" charset="0"/>
                <a:ea typeface="+mn-ea"/>
                <a:cs typeface="+mn-cs"/>
              </a:defRPr>
            </a:lvl1pPr>
          </a:lstStyle>
          <a:p>
            <a:pPr>
              <a:defRPr/>
            </a:pPr>
            <a:endParaRPr lang="en-US"/>
          </a:p>
        </p:txBody>
      </p:sp>
      <p:sp>
        <p:nvSpPr>
          <p:cNvPr id="5" name="Slide Number Placeholder 4"/>
          <p:cNvSpPr>
            <a:spLocks noGrp="1"/>
          </p:cNvSpPr>
          <p:nvPr>
            <p:ph type="sldNum" sz="quarter" idx="3"/>
          </p:nvPr>
        </p:nvSpPr>
        <p:spPr>
          <a:xfrm>
            <a:off x="4143375" y="9118600"/>
            <a:ext cx="3170238" cy="481013"/>
          </a:xfrm>
          <a:prstGeom prst="rect">
            <a:avLst/>
          </a:prstGeom>
        </p:spPr>
        <p:txBody>
          <a:bodyPr vert="horz" wrap="square" lIns="94851" tIns="47425" rIns="94851" bIns="47425" numCol="1" anchor="b" anchorCtr="0" compatLnSpc="1">
            <a:prstTxWarp prst="textNoShape">
              <a:avLst/>
            </a:prstTxWarp>
          </a:bodyPr>
          <a:lstStyle>
            <a:lvl1pPr algn="r">
              <a:defRPr sz="1200">
                <a:latin typeface="Arial" charset="0"/>
                <a:ea typeface="ヒラギノ角ゴ Pro W3" charset="-128"/>
                <a:cs typeface="ヒラギノ角ゴ Pro W3" charset="-128"/>
              </a:defRPr>
            </a:lvl1pPr>
          </a:lstStyle>
          <a:p>
            <a:pPr>
              <a:defRPr/>
            </a:pPr>
            <a:fld id="{ED7C180A-9D03-A642-9BCC-C8E6EBD61A16}" type="slidenum">
              <a:rPr lang="en-US"/>
              <a:pPr>
                <a:defRPr/>
              </a:pPr>
              <a:t>‹#›</a:t>
            </a:fld>
            <a:endParaRPr lang="en-US"/>
          </a:p>
        </p:txBody>
      </p:sp>
    </p:spTree>
    <p:extLst>
      <p:ext uri="{BB962C8B-B14F-4D97-AF65-F5344CB8AC3E}">
        <p14:creationId xmlns:p14="http://schemas.microsoft.com/office/powerpoint/2010/main" val="118787960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6653" tIns="48327" rIns="96653" bIns="48327"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4143375" y="0"/>
            <a:ext cx="3170238" cy="481013"/>
          </a:xfrm>
          <a:prstGeom prst="rect">
            <a:avLst/>
          </a:prstGeom>
        </p:spPr>
        <p:txBody>
          <a:bodyPr vert="horz" wrap="square" lIns="96653" tIns="48327" rIns="96653" bIns="48327" numCol="1" anchor="t" anchorCtr="0" compatLnSpc="1">
            <a:prstTxWarp prst="textNoShape">
              <a:avLst/>
            </a:prstTxWarp>
          </a:bodyPr>
          <a:lstStyle>
            <a:lvl1pPr algn="r">
              <a:defRPr sz="1200">
                <a:latin typeface="Calibri" charset="0"/>
                <a:ea typeface="ヒラギノ角ゴ Pro W3" charset="-128"/>
                <a:cs typeface="ヒラギノ角ゴ Pro W3" charset="-128"/>
              </a:defRPr>
            </a:lvl1pPr>
          </a:lstStyle>
          <a:p>
            <a:pPr>
              <a:defRPr/>
            </a:pPr>
            <a:fld id="{CAFDBD19-563A-ED44-9BF6-14C99DC72223}" type="datetime1">
              <a:rPr lang="en-US"/>
              <a:pPr>
                <a:defRPr/>
              </a:pPr>
              <a:t>10/20/22</a:t>
            </a:fld>
            <a:endParaRPr lang="en-US"/>
          </a:p>
        </p:txBody>
      </p:sp>
      <p:sp>
        <p:nvSpPr>
          <p:cNvPr id="4" name="Slide Image Placeholder 3"/>
          <p:cNvSpPr>
            <a:spLocks noGrp="1" noRot="1" noChangeAspect="1"/>
          </p:cNvSpPr>
          <p:nvPr>
            <p:ph type="sldImg" idx="2"/>
          </p:nvPr>
        </p:nvSpPr>
        <p:spPr>
          <a:xfrm>
            <a:off x="457200" y="719138"/>
            <a:ext cx="6400800" cy="3600450"/>
          </a:xfrm>
          <a:prstGeom prst="rect">
            <a:avLst/>
          </a:prstGeom>
          <a:noFill/>
          <a:ln w="12700">
            <a:solidFill>
              <a:prstClr val="black"/>
            </a:solidFill>
          </a:ln>
        </p:spPr>
        <p:txBody>
          <a:bodyPr vert="horz" lIns="96653" tIns="48327" rIns="96653" bIns="48327" rtlCol="0" anchor="ctr"/>
          <a:lstStyle/>
          <a:p>
            <a:pPr lvl="0"/>
            <a:endParaRPr lang="en-US" noProof="0"/>
          </a:p>
        </p:txBody>
      </p:sp>
      <p:sp>
        <p:nvSpPr>
          <p:cNvPr id="5" name="Notes Placeholder 4"/>
          <p:cNvSpPr>
            <a:spLocks noGrp="1"/>
          </p:cNvSpPr>
          <p:nvPr>
            <p:ph type="body" sz="quarter" idx="3"/>
          </p:nvPr>
        </p:nvSpPr>
        <p:spPr>
          <a:xfrm>
            <a:off x="731838" y="4560888"/>
            <a:ext cx="5851525" cy="4321175"/>
          </a:xfrm>
          <a:prstGeom prst="rect">
            <a:avLst/>
          </a:prstGeom>
        </p:spPr>
        <p:txBody>
          <a:bodyPr vert="horz" lIns="96653" tIns="48327" rIns="96653" bIns="48327"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118600"/>
            <a:ext cx="3170238" cy="481013"/>
          </a:xfrm>
          <a:prstGeom prst="rect">
            <a:avLst/>
          </a:prstGeom>
        </p:spPr>
        <p:txBody>
          <a:bodyPr vert="horz" lIns="96653" tIns="48327" rIns="96653" bIns="48327"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4143375" y="9118600"/>
            <a:ext cx="3170238" cy="481013"/>
          </a:xfrm>
          <a:prstGeom prst="rect">
            <a:avLst/>
          </a:prstGeom>
        </p:spPr>
        <p:txBody>
          <a:bodyPr vert="horz" wrap="square" lIns="96653" tIns="48327" rIns="96653" bIns="48327" numCol="1" anchor="b" anchorCtr="0" compatLnSpc="1">
            <a:prstTxWarp prst="textNoShape">
              <a:avLst/>
            </a:prstTxWarp>
          </a:bodyPr>
          <a:lstStyle>
            <a:lvl1pPr algn="r">
              <a:defRPr sz="1200">
                <a:latin typeface="Calibri" charset="0"/>
                <a:ea typeface="ヒラギノ角ゴ Pro W3" charset="-128"/>
                <a:cs typeface="ヒラギノ角ゴ Pro W3" charset="-128"/>
              </a:defRPr>
            </a:lvl1pPr>
          </a:lstStyle>
          <a:p>
            <a:pPr>
              <a:defRPr/>
            </a:pPr>
            <a:fld id="{F8B449A7-3F4A-FD46-A554-2A5EC93D50D9}" type="slidenum">
              <a:rPr lang="en-US"/>
              <a:pPr>
                <a:defRPr/>
              </a:pPr>
              <a:t>‹#›</a:t>
            </a:fld>
            <a:endParaRPr lang="en-US"/>
          </a:p>
        </p:txBody>
      </p:sp>
    </p:spTree>
    <p:extLst>
      <p:ext uri="{BB962C8B-B14F-4D97-AF65-F5344CB8AC3E}">
        <p14:creationId xmlns:p14="http://schemas.microsoft.com/office/powerpoint/2010/main" val="86094539"/>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ヒラギノ角ゴ Pro W3" pitchFamily="-109" charset="-128"/>
        <a:cs typeface="ヒラギノ角ゴ Pro W3" pitchFamily="-109" charset="-128"/>
      </a:defRPr>
    </a:lvl1pPr>
    <a:lvl2pPr marL="457200" algn="l" rtl="0" eaLnBrk="0" fontAlgn="base" hangingPunct="0">
      <a:spcBef>
        <a:spcPct val="30000"/>
      </a:spcBef>
      <a:spcAft>
        <a:spcPct val="0"/>
      </a:spcAft>
      <a:defRPr sz="1200" kern="1200">
        <a:solidFill>
          <a:schemeClr val="tx1"/>
        </a:solidFill>
        <a:latin typeface="+mn-lt"/>
        <a:ea typeface="ヒラギノ角ゴ Pro W3" pitchFamily="-109"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pitchFamily="-105" charset="-128"/>
        <a:cs typeface="ＭＳ Ｐゴシック" pitchFamily="-105" charset="-128"/>
      </a:defRPr>
    </a:lvl3pPr>
    <a:lvl4pPr marL="1371600" algn="l" rtl="0" eaLnBrk="0" fontAlgn="base" hangingPunct="0">
      <a:spcBef>
        <a:spcPct val="30000"/>
      </a:spcBef>
      <a:spcAft>
        <a:spcPct val="0"/>
      </a:spcAft>
      <a:defRPr sz="1200" kern="1200">
        <a:solidFill>
          <a:schemeClr val="tx1"/>
        </a:solidFill>
        <a:latin typeface="+mn-lt"/>
        <a:ea typeface="ＭＳ Ｐゴシック" pitchFamily="-105" charset="-128"/>
        <a:cs typeface="+mn-cs"/>
      </a:defRPr>
    </a:lvl4pPr>
    <a:lvl5pPr marL="1828800" algn="l" rtl="0" eaLnBrk="0" fontAlgn="base" hangingPunct="0">
      <a:spcBef>
        <a:spcPct val="30000"/>
      </a:spcBef>
      <a:spcAft>
        <a:spcPct val="0"/>
      </a:spcAft>
      <a:defRPr sz="1200" kern="1200">
        <a:solidFill>
          <a:schemeClr val="tx1"/>
        </a:solidFill>
        <a:latin typeface="+mn-lt"/>
        <a:ea typeface="ヒラギノ角ゴ Pro W3" charset="-128"/>
        <a:cs typeface="ヒラギノ角ゴ Pro W3" charset="-128"/>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xfrm>
            <a:off x="457200" y="719138"/>
            <a:ext cx="6400800" cy="3600450"/>
          </a:xfrm>
          <a:noFill/>
          <a:ln>
            <a:solidFill>
              <a:srgbClr val="000000"/>
            </a:solidFill>
            <a:miter lim="800000"/>
            <a:headEnd/>
            <a:tailEnd/>
          </a:ln>
        </p:spPr>
      </p:sp>
      <p:sp>
        <p:nvSpPr>
          <p:cNvPr id="921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ea typeface="ヒラギノ角ゴ Pro W3" pitchFamily="29" charset="-128"/>
              <a:cs typeface="ヒラギノ角ゴ Pro W3" pitchFamily="29" charset="-128"/>
            </a:endParaRPr>
          </a:p>
        </p:txBody>
      </p:sp>
      <p:sp>
        <p:nvSpPr>
          <p:cNvPr id="9220" name="Slide Number Placeholder 3"/>
          <p:cNvSpPr>
            <a:spLocks noGrp="1"/>
          </p:cNvSpPr>
          <p:nvPr>
            <p:ph type="sldNum" sz="quarter" idx="5"/>
          </p:nvPr>
        </p:nvSpPr>
        <p:spPr bwMode="auto">
          <a:noFill/>
          <a:ln>
            <a:miter lim="800000"/>
            <a:headEnd/>
            <a:tailEnd/>
          </a:ln>
        </p:spPr>
        <p:txBody>
          <a:bodyPr/>
          <a:lstStyle/>
          <a:p>
            <a:fld id="{93965946-E493-E942-950F-69580B6EDE0A}" type="slidenum">
              <a:rPr lang="en-US">
                <a:latin typeface="Calibri" pitchFamily="29" charset="0"/>
                <a:ea typeface="ヒラギノ角ゴ Pro W3" pitchFamily="29" charset="-128"/>
                <a:cs typeface="ヒラギノ角ゴ Pro W3" pitchFamily="29" charset="-128"/>
              </a:rPr>
              <a:pPr/>
              <a:t>1</a:t>
            </a:fld>
            <a:endParaRPr lang="en-US">
              <a:latin typeface="Calibri" pitchFamily="29" charset="0"/>
              <a:ea typeface="ヒラギノ角ゴ Pro W3" pitchFamily="29" charset="-128"/>
              <a:cs typeface="ヒラギノ角ゴ Pro W3" pitchFamily="29" charset="-128"/>
            </a:endParaRPr>
          </a:p>
        </p:txBody>
      </p:sp>
    </p:spTree>
    <p:extLst>
      <p:ext uri="{BB962C8B-B14F-4D97-AF65-F5344CB8AC3E}">
        <p14:creationId xmlns:p14="http://schemas.microsoft.com/office/powerpoint/2010/main" val="2657065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xfrm>
            <a:off x="457200" y="719138"/>
            <a:ext cx="6400800" cy="3600450"/>
          </a:xfrm>
          <a:noFill/>
          <a:ln>
            <a:solidFill>
              <a:srgbClr val="000000"/>
            </a:solidFill>
            <a:miter lim="800000"/>
            <a:headEnd/>
            <a:tailEnd/>
          </a:ln>
        </p:spPr>
      </p:sp>
      <p:sp>
        <p:nvSpPr>
          <p:cNvPr id="921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ea typeface="ヒラギノ角ゴ Pro W3" pitchFamily="29" charset="-128"/>
              <a:cs typeface="ヒラギノ角ゴ Pro W3" pitchFamily="29" charset="-128"/>
            </a:endParaRPr>
          </a:p>
        </p:txBody>
      </p:sp>
      <p:sp>
        <p:nvSpPr>
          <p:cNvPr id="9220" name="Slide Number Placeholder 3"/>
          <p:cNvSpPr>
            <a:spLocks noGrp="1"/>
          </p:cNvSpPr>
          <p:nvPr>
            <p:ph type="sldNum" sz="quarter" idx="5"/>
          </p:nvPr>
        </p:nvSpPr>
        <p:spPr bwMode="auto">
          <a:noFill/>
          <a:ln>
            <a:miter lim="800000"/>
            <a:headEnd/>
            <a:tailEnd/>
          </a:ln>
        </p:spPr>
        <p:txBody>
          <a:bodyPr/>
          <a:lstStyle/>
          <a:p>
            <a:fld id="{93965946-E493-E942-950F-69580B6EDE0A}" type="slidenum">
              <a:rPr lang="en-US">
                <a:latin typeface="Calibri" pitchFamily="29" charset="0"/>
                <a:ea typeface="ヒラギノ角ゴ Pro W3" pitchFamily="29" charset="-128"/>
                <a:cs typeface="ヒラギノ角ゴ Pro W3" pitchFamily="29" charset="-128"/>
              </a:rPr>
              <a:pPr/>
              <a:t>2</a:t>
            </a:fld>
            <a:endParaRPr lang="en-US">
              <a:latin typeface="Calibri" pitchFamily="29" charset="0"/>
              <a:ea typeface="ヒラギノ角ゴ Pro W3" pitchFamily="29" charset="-128"/>
              <a:cs typeface="ヒラギノ角ゴ Pro W3" pitchFamily="29" charset="-128"/>
            </a:endParaRPr>
          </a:p>
        </p:txBody>
      </p:sp>
    </p:spTree>
    <p:extLst>
      <p:ext uri="{BB962C8B-B14F-4D97-AF65-F5344CB8AC3E}">
        <p14:creationId xmlns:p14="http://schemas.microsoft.com/office/powerpoint/2010/main" val="13854908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1E71D69-284A-2849-A66C-ECAE3D06BD0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857251"/>
            <a:ext cx="8991600" cy="4012406"/>
          </a:xfrm>
          <a:prstGeom prst="rect">
            <a:avLst/>
          </a:prstGeom>
        </p:spPr>
        <p:txBody>
          <a:bodyPr/>
          <a:lstStyle>
            <a:lvl1pPr>
              <a:buClr>
                <a:schemeClr val="accent2">
                  <a:lumMod val="75000"/>
                </a:schemeClr>
              </a:buClr>
              <a:defRPr>
                <a:latin typeface="Arial"/>
                <a:cs typeface="Arial"/>
              </a:defRPr>
            </a:lvl1pPr>
            <a:lvl2pPr>
              <a:buClr>
                <a:schemeClr val="accent1"/>
              </a:buCl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txBox="1">
            <a:spLocks/>
          </p:cNvSpPr>
          <p:nvPr userDrawn="1"/>
        </p:nvSpPr>
        <p:spPr>
          <a:xfrm>
            <a:off x="6932613" y="4970860"/>
            <a:ext cx="2133600" cy="171450"/>
          </a:xfrm>
          <a:prstGeom prst="rect">
            <a:avLst/>
          </a:prstGeom>
        </p:spPr>
        <p:txBody>
          <a:bodyPr anchor="ctr">
            <a:prstTxWarp prst="textNoShape">
              <a:avLst/>
            </a:prstTxWarp>
          </a:bodyPr>
          <a:lstStyle/>
          <a:p>
            <a:pPr algn="r">
              <a:defRPr/>
            </a:pPr>
            <a:fld id="{17F8D5CB-F081-0044-A0CB-882F132F8FAA}" type="slidenum">
              <a:rPr lang="en-US" sz="750" smtClean="0">
                <a:solidFill>
                  <a:srgbClr val="000000"/>
                </a:solidFill>
                <a:latin typeface="Calibri" charset="0"/>
                <a:ea typeface="ヒラギノ角ゴ Pro W3" charset="-128"/>
                <a:cs typeface="ヒラギノ角ゴ Pro W3" charset="-128"/>
              </a:rPr>
              <a:pPr algn="r">
                <a:defRPr/>
              </a:pPr>
              <a:t>‹#›</a:t>
            </a:fld>
            <a:endParaRPr lang="en-US" sz="750" dirty="0">
              <a:solidFill>
                <a:srgbClr val="000000"/>
              </a:solidFill>
              <a:latin typeface="Calibri" charset="0"/>
              <a:ea typeface="ヒラギノ角ゴ Pro W3" charset="-128"/>
              <a:cs typeface="ヒラギノ角ゴ Pro W3" charset="-128"/>
            </a:endParaRPr>
          </a:p>
        </p:txBody>
      </p:sp>
      <p:sp>
        <p:nvSpPr>
          <p:cNvPr id="7" name="Title Placeholder 10"/>
          <p:cNvSpPr>
            <a:spLocks noGrp="1"/>
          </p:cNvSpPr>
          <p:nvPr>
            <p:ph type="title"/>
          </p:nvPr>
        </p:nvSpPr>
        <p:spPr>
          <a:xfrm>
            <a:off x="1221746" y="147562"/>
            <a:ext cx="6679410" cy="484748"/>
          </a:xfrm>
          <a:prstGeom prst="rect">
            <a:avLst/>
          </a:prstGeom>
        </p:spPr>
        <p:txBody>
          <a:bodyPr rtlCol="0">
            <a:noAutofit/>
          </a:bodyPr>
          <a:lstStyle>
            <a:lvl1pPr>
              <a:defRPr sz="2400">
                <a:latin typeface="Arial"/>
                <a:cs typeface="Arial"/>
              </a:defRPr>
            </a:lvl1pPr>
          </a:lstStyle>
          <a:p>
            <a:r>
              <a:rPr lang="en-US" dirty="0"/>
              <a:t>Click to edit Master title style</a:t>
            </a:r>
          </a:p>
        </p:txBody>
      </p:sp>
      <p:sp>
        <p:nvSpPr>
          <p:cNvPr id="10" name="Date Placeholder 12"/>
          <p:cNvSpPr>
            <a:spLocks noGrp="1"/>
          </p:cNvSpPr>
          <p:nvPr>
            <p:ph type="dt" sz="half" idx="2"/>
          </p:nvPr>
        </p:nvSpPr>
        <p:spPr>
          <a:xfrm>
            <a:off x="142875" y="4970860"/>
            <a:ext cx="2133600" cy="172640"/>
          </a:xfrm>
          <a:prstGeom prst="rect">
            <a:avLst/>
          </a:prstGeom>
        </p:spPr>
        <p:txBody>
          <a:bodyPr vert="horz" lIns="91440" tIns="45720" rIns="91440" bIns="45720" rtlCol="0" anchor="ctr"/>
          <a:lstStyle>
            <a:lvl1pPr algn="l">
              <a:defRPr sz="900" baseline="0">
                <a:solidFill>
                  <a:schemeClr val="tx1"/>
                </a:solidFill>
              </a:defRPr>
            </a:lvl1pPr>
          </a:lstStyle>
          <a:p>
            <a:fld id="{A9E79D4F-B57E-1C4E-8EE1-3B4427408A1A}" type="datetime4">
              <a:rPr lang="en-US" smtClean="0"/>
              <a:pPr/>
              <a:t>October 20, 2022</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C508B32-7FBB-B642-A944-C33966F695D0}"/>
              </a:ext>
            </a:extLst>
          </p:cNvPr>
          <p:cNvPicPr>
            <a:picLocks noChangeAspect="1"/>
          </p:cNvPicPr>
          <p:nvPr userDrawn="1"/>
        </p:nvPicPr>
        <p:blipFill>
          <a:blip r:embed="rId4" cstate="print">
            <a:alphaModFix amt="50000"/>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Slide Number Placeholder 5"/>
          <p:cNvSpPr>
            <a:spLocks noGrp="1"/>
          </p:cNvSpPr>
          <p:nvPr>
            <p:ph type="sldNum" sz="quarter" idx="4"/>
          </p:nvPr>
        </p:nvSpPr>
        <p:spPr>
          <a:xfrm>
            <a:off x="6934200" y="4972050"/>
            <a:ext cx="2133600" cy="171450"/>
          </a:xfrm>
          <a:prstGeom prst="rect">
            <a:avLst/>
          </a:prstGeom>
        </p:spPr>
        <p:txBody>
          <a:bodyPr vert="horz" wrap="square" lIns="91440" tIns="45720" rIns="91440" bIns="45720" numCol="1" anchor="ctr" anchorCtr="0" compatLnSpc="1">
            <a:prstTxWarp prst="textNoShape">
              <a:avLst/>
            </a:prstTxWarp>
          </a:bodyPr>
          <a:lstStyle>
            <a:lvl1pPr algn="r">
              <a:defRPr sz="750">
                <a:solidFill>
                  <a:srgbClr val="000000"/>
                </a:solidFill>
                <a:latin typeface="Calibri" charset="0"/>
                <a:ea typeface="ヒラギノ角ゴ Pro W3" charset="-128"/>
                <a:cs typeface="ヒラギノ角ゴ Pro W3" charset="-128"/>
              </a:defRPr>
            </a:lvl1pPr>
          </a:lstStyle>
          <a:p>
            <a:pPr>
              <a:defRPr/>
            </a:pPr>
            <a:fld id="{2DCE6D5B-4AB6-3147-B0D9-B784D301F899}" type="slidenum">
              <a:rPr lang="en-US" smtClean="0"/>
              <a:pPr>
                <a:defRPr/>
              </a:pPr>
              <a:t>‹#›</a:t>
            </a:fld>
            <a:endParaRPr lang="en-US" dirty="0"/>
          </a:p>
        </p:txBody>
      </p:sp>
      <p:sp>
        <p:nvSpPr>
          <p:cNvPr id="1028" name="Title Placeholder 8"/>
          <p:cNvSpPr>
            <a:spLocks noGrp="1"/>
          </p:cNvSpPr>
          <p:nvPr>
            <p:ph type="title"/>
          </p:nvPr>
        </p:nvSpPr>
        <p:spPr bwMode="auto">
          <a:xfrm>
            <a:off x="1209678" y="120254"/>
            <a:ext cx="6791325" cy="4619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a:t>
            </a:r>
          </a:p>
        </p:txBody>
      </p:sp>
      <p:pic>
        <p:nvPicPr>
          <p:cNvPr id="1029" name="Picture 9" descr="NASA Meatball.png"/>
          <p:cNvPicPr>
            <a:picLocks noChangeAspect="1"/>
          </p:cNvPicPr>
          <p:nvPr userDrawn="1"/>
        </p:nvPicPr>
        <p:blipFill>
          <a:blip r:embed="rId5"/>
          <a:srcRect/>
          <a:stretch>
            <a:fillRect/>
          </a:stretch>
        </p:blipFill>
        <p:spPr bwMode="auto">
          <a:xfrm>
            <a:off x="8290381" y="109539"/>
            <a:ext cx="793293" cy="626269"/>
          </a:xfrm>
          <a:prstGeom prst="rect">
            <a:avLst/>
          </a:prstGeom>
          <a:noFill/>
          <a:ln w="9525">
            <a:noFill/>
            <a:miter lim="800000"/>
            <a:headEnd/>
            <a:tailEnd/>
          </a:ln>
        </p:spPr>
      </p:pic>
      <p:cxnSp>
        <p:nvCxnSpPr>
          <p:cNvPr id="12" name="Straight Connector 11"/>
          <p:cNvCxnSpPr>
            <a:cxnSpLocks noChangeShapeType="1"/>
          </p:cNvCxnSpPr>
          <p:nvPr userDrawn="1"/>
        </p:nvCxnSpPr>
        <p:spPr bwMode="auto">
          <a:xfrm>
            <a:off x="1209678" y="734617"/>
            <a:ext cx="6791325" cy="1190"/>
          </a:xfrm>
          <a:prstGeom prst="line">
            <a:avLst/>
          </a:prstGeom>
          <a:noFill/>
          <a:ln w="25400">
            <a:solidFill>
              <a:schemeClr val="accent1"/>
            </a:solidFill>
            <a:round/>
            <a:headEnd/>
            <a:tailEnd/>
          </a:ln>
          <a:effectLst>
            <a:outerShdw dist="20000" dir="5400000" rotWithShape="0">
              <a:srgbClr val="808080">
                <a:alpha val="37999"/>
              </a:srgbClr>
            </a:outerShdw>
          </a:effectLst>
        </p:spPr>
      </p:cxnSp>
      <p:pic>
        <p:nvPicPr>
          <p:cNvPr id="10" name="Picture 9" descr="SAGE III LOGO no Latin.png"/>
          <p:cNvPicPr>
            <a:picLocks noChangeAspect="1"/>
          </p:cNvPicPr>
          <p:nvPr userDrawn="1"/>
        </p:nvPicPr>
        <p:blipFill>
          <a:blip r:embed="rId6"/>
          <a:stretch>
            <a:fillRect/>
          </a:stretch>
        </p:blipFill>
        <p:spPr>
          <a:xfrm>
            <a:off x="240203" y="120254"/>
            <a:ext cx="680096" cy="702751"/>
          </a:xfrm>
          <a:prstGeom prst="rect">
            <a:avLst/>
          </a:prstGeom>
        </p:spPr>
      </p:pic>
      <p:sp>
        <p:nvSpPr>
          <p:cNvPr id="13" name="Date Placeholder 12"/>
          <p:cNvSpPr>
            <a:spLocks noGrp="1"/>
          </p:cNvSpPr>
          <p:nvPr>
            <p:ph type="dt" sz="half" idx="2"/>
          </p:nvPr>
        </p:nvSpPr>
        <p:spPr>
          <a:xfrm>
            <a:off x="142875" y="4869657"/>
            <a:ext cx="2133600" cy="273844"/>
          </a:xfrm>
          <a:prstGeom prst="rect">
            <a:avLst/>
          </a:prstGeom>
        </p:spPr>
        <p:txBody>
          <a:bodyPr vert="horz" lIns="91440" tIns="45720" rIns="91440" bIns="45720" rtlCol="0" anchor="ctr"/>
          <a:lstStyle>
            <a:lvl1pPr algn="l">
              <a:defRPr sz="900" baseline="0">
                <a:solidFill>
                  <a:schemeClr val="tx1"/>
                </a:solidFill>
              </a:defRPr>
            </a:lvl1pPr>
          </a:lstStyle>
          <a:p>
            <a:fld id="{A9E79D4F-B57E-1C4E-8EE1-3B4427408A1A}" type="datetime4">
              <a:rPr lang="en-US" smtClean="0"/>
              <a:pPr/>
              <a:t>October 20, 2022</a:t>
            </a:fld>
            <a:endParaRPr lang="en-US" dirty="0"/>
          </a:p>
        </p:txBody>
      </p:sp>
    </p:spTree>
  </p:cSld>
  <p:clrMap bg1="lt1" tx1="dk1" bg2="lt2" tx2="dk2" accent1="accent1" accent2="accent2" accent3="accent3" accent4="accent4" accent5="accent5" accent6="accent6" hlink="hlink" folHlink="folHlink"/>
  <p:sldLayoutIdLst>
    <p:sldLayoutId id="2147484394" r:id="rId1"/>
    <p:sldLayoutId id="2147484395" r:id="rId2"/>
  </p:sldLayoutIdLst>
  <p:hf hdr="0" ftr="0"/>
  <p:txStyles>
    <p:titleStyle>
      <a:lvl1pPr algn="ctr" rtl="0" eaLnBrk="0" fontAlgn="base" hangingPunct="0">
        <a:spcBef>
          <a:spcPct val="0"/>
        </a:spcBef>
        <a:spcAft>
          <a:spcPct val="0"/>
        </a:spcAft>
        <a:defRPr sz="2400" b="1" kern="1200">
          <a:solidFill>
            <a:srgbClr val="000090"/>
          </a:solidFill>
          <a:latin typeface="Arial"/>
          <a:ea typeface="ヒラギノ角ゴ Pro W3" pitchFamily="-109" charset="-128"/>
          <a:cs typeface="Arial"/>
        </a:defRPr>
      </a:lvl1pPr>
      <a:lvl2pPr algn="ctr" rtl="0" eaLnBrk="0" fontAlgn="base" hangingPunct="0">
        <a:spcBef>
          <a:spcPct val="0"/>
        </a:spcBef>
        <a:spcAft>
          <a:spcPct val="0"/>
        </a:spcAft>
        <a:defRPr sz="2100" b="1">
          <a:solidFill>
            <a:srgbClr val="000090"/>
          </a:solidFill>
          <a:latin typeface="Calibri" pitchFamily="34" charset="0"/>
          <a:ea typeface="ヒラギノ角ゴ Pro W3" pitchFamily="-109" charset="-128"/>
          <a:cs typeface="ヒラギノ角ゴ Pro W3" pitchFamily="-109" charset="-128"/>
        </a:defRPr>
      </a:lvl2pPr>
      <a:lvl3pPr algn="ctr" rtl="0" eaLnBrk="0" fontAlgn="base" hangingPunct="0">
        <a:spcBef>
          <a:spcPct val="0"/>
        </a:spcBef>
        <a:spcAft>
          <a:spcPct val="0"/>
        </a:spcAft>
        <a:defRPr sz="2100" b="1">
          <a:solidFill>
            <a:srgbClr val="000090"/>
          </a:solidFill>
          <a:latin typeface="Calibri" pitchFamily="34" charset="0"/>
          <a:ea typeface="ヒラギノ角ゴ Pro W3" pitchFamily="-109" charset="-128"/>
          <a:cs typeface="ヒラギノ角ゴ Pro W3" pitchFamily="-109" charset="-128"/>
        </a:defRPr>
      </a:lvl3pPr>
      <a:lvl4pPr algn="ctr" rtl="0" eaLnBrk="0" fontAlgn="base" hangingPunct="0">
        <a:spcBef>
          <a:spcPct val="0"/>
        </a:spcBef>
        <a:spcAft>
          <a:spcPct val="0"/>
        </a:spcAft>
        <a:defRPr sz="2100" b="1">
          <a:solidFill>
            <a:srgbClr val="000090"/>
          </a:solidFill>
          <a:latin typeface="Calibri" pitchFamily="34" charset="0"/>
          <a:ea typeface="ヒラギノ角ゴ Pro W3" pitchFamily="-109" charset="-128"/>
          <a:cs typeface="ヒラギノ角ゴ Pro W3" pitchFamily="-109" charset="-128"/>
        </a:defRPr>
      </a:lvl4pPr>
      <a:lvl5pPr algn="ctr" rtl="0" eaLnBrk="0" fontAlgn="base" hangingPunct="0">
        <a:spcBef>
          <a:spcPct val="0"/>
        </a:spcBef>
        <a:spcAft>
          <a:spcPct val="0"/>
        </a:spcAft>
        <a:defRPr sz="2100" b="1">
          <a:solidFill>
            <a:srgbClr val="000090"/>
          </a:solidFill>
          <a:latin typeface="Calibri" pitchFamily="34" charset="0"/>
          <a:ea typeface="ヒラギノ角ゴ Pro W3" pitchFamily="-109" charset="-128"/>
          <a:cs typeface="ヒラギノ角ゴ Pro W3" pitchFamily="-109" charset="-128"/>
        </a:defRPr>
      </a:lvl5pPr>
      <a:lvl6pPr marL="342892" algn="ctr" rtl="0" fontAlgn="base">
        <a:spcBef>
          <a:spcPct val="0"/>
        </a:spcBef>
        <a:spcAft>
          <a:spcPct val="0"/>
        </a:spcAft>
        <a:defRPr sz="2700" b="1">
          <a:solidFill>
            <a:schemeClr val="bg1"/>
          </a:solidFill>
          <a:latin typeface="Calibri" pitchFamily="34" charset="0"/>
        </a:defRPr>
      </a:lvl6pPr>
      <a:lvl7pPr marL="685783" algn="ctr" rtl="0" fontAlgn="base">
        <a:spcBef>
          <a:spcPct val="0"/>
        </a:spcBef>
        <a:spcAft>
          <a:spcPct val="0"/>
        </a:spcAft>
        <a:defRPr sz="2700" b="1">
          <a:solidFill>
            <a:schemeClr val="bg1"/>
          </a:solidFill>
          <a:latin typeface="Calibri" pitchFamily="34" charset="0"/>
        </a:defRPr>
      </a:lvl7pPr>
      <a:lvl8pPr marL="1028675" algn="ctr" rtl="0" fontAlgn="base">
        <a:spcBef>
          <a:spcPct val="0"/>
        </a:spcBef>
        <a:spcAft>
          <a:spcPct val="0"/>
        </a:spcAft>
        <a:defRPr sz="2700" b="1">
          <a:solidFill>
            <a:schemeClr val="bg1"/>
          </a:solidFill>
          <a:latin typeface="Calibri" pitchFamily="34" charset="0"/>
        </a:defRPr>
      </a:lvl8pPr>
      <a:lvl9pPr marL="1371566" algn="ctr" rtl="0" fontAlgn="base">
        <a:spcBef>
          <a:spcPct val="0"/>
        </a:spcBef>
        <a:spcAft>
          <a:spcPct val="0"/>
        </a:spcAft>
        <a:defRPr sz="2700" b="1">
          <a:solidFill>
            <a:schemeClr val="bg1"/>
          </a:solidFill>
          <a:latin typeface="Calibri" pitchFamily="34" charset="0"/>
        </a:defRPr>
      </a:lvl9pPr>
    </p:titleStyle>
    <p:bodyStyle>
      <a:lvl1pPr marL="257168" indent="-257168" algn="l" rtl="0" eaLnBrk="0" fontAlgn="base" hangingPunct="0">
        <a:spcBef>
          <a:spcPct val="20000"/>
        </a:spcBef>
        <a:spcAft>
          <a:spcPct val="0"/>
        </a:spcAft>
        <a:buClr>
          <a:srgbClr val="C00000"/>
        </a:buClr>
        <a:buFont typeface="Wingdings" pitchFamily="29" charset="2"/>
        <a:buChar char="Ø"/>
        <a:defRPr sz="2100" b="1" kern="1200">
          <a:solidFill>
            <a:schemeClr val="tx1"/>
          </a:solidFill>
          <a:latin typeface="+mn-lt"/>
          <a:ea typeface="ヒラギノ角ゴ Pro W3" pitchFamily="-109" charset="-128"/>
          <a:cs typeface="ヒラギノ角ゴ Pro W3" pitchFamily="-109" charset="-128"/>
        </a:defRPr>
      </a:lvl1pPr>
      <a:lvl2pPr marL="557199" indent="-214308" algn="l" rtl="0" eaLnBrk="0" fontAlgn="base" hangingPunct="0">
        <a:spcBef>
          <a:spcPct val="20000"/>
        </a:spcBef>
        <a:spcAft>
          <a:spcPct val="0"/>
        </a:spcAft>
        <a:buClr>
          <a:srgbClr val="0000CC"/>
        </a:buClr>
        <a:buFont typeface="Arial" pitchFamily="29" charset="0"/>
        <a:buChar char="•"/>
        <a:defRPr sz="1800" kern="1200">
          <a:solidFill>
            <a:schemeClr val="tx1"/>
          </a:solidFill>
          <a:latin typeface="+mn-lt"/>
          <a:ea typeface="ヒラギノ角ゴ Pro W3" pitchFamily="-109" charset="-128"/>
          <a:cs typeface="+mn-cs"/>
        </a:defRPr>
      </a:lvl2pPr>
      <a:lvl3pPr marL="857228" indent="-171446" algn="l" rtl="0" eaLnBrk="0" fontAlgn="base" hangingPunct="0">
        <a:spcBef>
          <a:spcPct val="20000"/>
        </a:spcBef>
        <a:spcAft>
          <a:spcPct val="0"/>
        </a:spcAft>
        <a:buFont typeface="Wingdings" pitchFamily="29" charset="2"/>
        <a:buChar char="§"/>
        <a:defRPr sz="1500" kern="1200">
          <a:solidFill>
            <a:schemeClr val="tx1"/>
          </a:solidFill>
          <a:latin typeface="+mn-lt"/>
          <a:ea typeface="ＭＳ Ｐゴシック" pitchFamily="-105" charset="-128"/>
          <a:cs typeface="ＭＳ Ｐゴシック" pitchFamily="-105" charset="-128"/>
        </a:defRPr>
      </a:lvl3pPr>
      <a:lvl4pPr marL="1200120" indent="-171446" algn="l" rtl="0" eaLnBrk="0" fontAlgn="base" hangingPunct="0">
        <a:spcBef>
          <a:spcPct val="20000"/>
        </a:spcBef>
        <a:spcAft>
          <a:spcPct val="0"/>
        </a:spcAft>
        <a:buFont typeface="Courier New" pitchFamily="29" charset="0"/>
        <a:buChar char="o"/>
        <a:defRPr kern="1200">
          <a:solidFill>
            <a:schemeClr val="tx1"/>
          </a:solidFill>
          <a:latin typeface="+mn-lt"/>
          <a:ea typeface="ＭＳ Ｐゴシック" pitchFamily="-105" charset="-128"/>
          <a:cs typeface="+mn-cs"/>
        </a:defRPr>
      </a:lvl4pPr>
      <a:lvl5pPr marL="1543012" indent="-171446" algn="l" rtl="0" eaLnBrk="0" fontAlgn="base" hangingPunct="0">
        <a:spcBef>
          <a:spcPct val="20000"/>
        </a:spcBef>
        <a:spcAft>
          <a:spcPct val="0"/>
        </a:spcAft>
        <a:buFont typeface="Arial" pitchFamily="29" charset="0"/>
        <a:buChar char="•"/>
        <a:defRPr kern="1200">
          <a:solidFill>
            <a:schemeClr val="tx1"/>
          </a:solidFill>
          <a:latin typeface="+mn-lt"/>
          <a:ea typeface="ヒラギノ角ゴ Pro W3" charset="-128"/>
          <a:cs typeface="ヒラギノ角ゴ Pro W3" charset="-128"/>
        </a:defRPr>
      </a:lvl5pPr>
      <a:lvl6pPr marL="1885903"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577"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Box 2"/>
          <p:cNvSpPr txBox="1">
            <a:spLocks noChangeArrowheads="1"/>
          </p:cNvSpPr>
          <p:nvPr/>
        </p:nvSpPr>
        <p:spPr bwMode="auto">
          <a:xfrm>
            <a:off x="2692880" y="2768028"/>
            <a:ext cx="6126956" cy="1100301"/>
          </a:xfrm>
          <a:prstGeom prst="rect">
            <a:avLst/>
          </a:prstGeom>
          <a:noFill/>
          <a:ln w="9525">
            <a:noFill/>
            <a:miter lim="800000"/>
            <a:headEnd/>
            <a:tailEnd/>
          </a:ln>
        </p:spPr>
        <p:txBody>
          <a:bodyPr>
            <a:prstTxWarp prst="textNoShape">
              <a:avLst/>
            </a:prstTxWarp>
            <a:spAutoFit/>
          </a:bodyPr>
          <a:lstStyle/>
          <a:p>
            <a:pPr algn="r">
              <a:spcBef>
                <a:spcPts val="450"/>
              </a:spcBef>
            </a:pPr>
            <a:r>
              <a:rPr lang="en-US" sz="1400" b="1" dirty="0">
                <a:solidFill>
                  <a:schemeClr val="bg1">
                    <a:lumMod val="95000"/>
                  </a:schemeClr>
                </a:solidFill>
                <a:latin typeface="Helvetica Neue" panose="02000503000000020004" pitchFamily="2" charset="0"/>
                <a:ea typeface="Helvetica Neue" panose="02000503000000020004" pitchFamily="2" charset="0"/>
                <a:cs typeface="Helvetica Neue" panose="02000503000000020004" pitchFamily="2" charset="0"/>
              </a:rPr>
              <a:t>Science Team Meeting</a:t>
            </a:r>
          </a:p>
          <a:p>
            <a:pPr algn="r">
              <a:spcBef>
                <a:spcPts val="450"/>
              </a:spcBef>
            </a:pPr>
            <a:endParaRPr lang="en-US" sz="1500" b="1" dirty="0">
              <a:solidFill>
                <a:srgbClr val="EF9337"/>
              </a:solidFill>
              <a:latin typeface="Helvetica Neue" panose="02000503000000020004" pitchFamily="2" charset="0"/>
              <a:ea typeface="Helvetica Neue" panose="02000503000000020004" pitchFamily="2" charset="0"/>
              <a:cs typeface="Helvetica Neue" panose="02000503000000020004" pitchFamily="2" charset="0"/>
            </a:endParaRPr>
          </a:p>
          <a:p>
            <a:pPr algn="r">
              <a:spcBef>
                <a:spcPts val="450"/>
              </a:spcBef>
            </a:pPr>
            <a:r>
              <a:rPr lang="en-US" sz="1200" b="1" dirty="0">
                <a:solidFill>
                  <a:srgbClr val="EF9337"/>
                </a:solidFill>
                <a:latin typeface="Helvetica Neue" panose="02000503000000020004" pitchFamily="2" charset="0"/>
                <a:ea typeface="Helvetica Neue" panose="02000503000000020004" pitchFamily="2" charset="0"/>
                <a:cs typeface="Helvetica Neue" panose="02000503000000020004" pitchFamily="2" charset="0"/>
              </a:rPr>
              <a:t>NASA Langley Research Center</a:t>
            </a:r>
          </a:p>
          <a:p>
            <a:pPr algn="r">
              <a:spcBef>
                <a:spcPts val="450"/>
              </a:spcBef>
            </a:pPr>
            <a:r>
              <a:rPr lang="en-US" sz="1200" b="1" dirty="0">
                <a:solidFill>
                  <a:srgbClr val="EF9337"/>
                </a:solidFill>
                <a:latin typeface="Helvetica Neue" panose="02000503000000020004" pitchFamily="2" charset="0"/>
                <a:ea typeface="Helvetica Neue" panose="02000503000000020004" pitchFamily="2" charset="0"/>
                <a:cs typeface="Helvetica Neue" panose="02000503000000020004" pitchFamily="2" charset="0"/>
              </a:rPr>
              <a:t>10/13/2022</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6F6E3B2-FC96-4DAD-B862-DFE3B3120BAB}"/>
              </a:ext>
            </a:extLst>
          </p:cNvPr>
          <p:cNvSpPr>
            <a:spLocks noGrp="1"/>
          </p:cNvSpPr>
          <p:nvPr>
            <p:ph idx="1"/>
          </p:nvPr>
        </p:nvSpPr>
        <p:spPr>
          <a:xfrm>
            <a:off x="76199" y="813107"/>
            <a:ext cx="5067301" cy="4113609"/>
          </a:xfrm>
        </p:spPr>
        <p:txBody>
          <a:bodyPr/>
          <a:lstStyle/>
          <a:p>
            <a:pPr marL="342891" lvl="1" indent="0">
              <a:buNone/>
            </a:pPr>
            <a:endParaRPr lang="en-US" sz="1050" dirty="0"/>
          </a:p>
          <a:p>
            <a:r>
              <a:rPr lang="en-US" dirty="0"/>
              <a:t>A Robotic Survey was conducted on Aug 23</a:t>
            </a:r>
            <a:r>
              <a:rPr lang="en-US" baseline="30000" dirty="0"/>
              <a:t>rd</a:t>
            </a:r>
            <a:r>
              <a:rPr lang="en-US" dirty="0"/>
              <a:t>, 2022. An extensive review of the contamination window was done and there was no observed contamination or anomalies found on the window. </a:t>
            </a:r>
          </a:p>
          <a:p>
            <a:r>
              <a:rPr lang="en-US" dirty="0"/>
              <a:t>At this point the SAGE III team is treating this anomaly as a single event incident but will continue to monitor window transmission for the duration of the mission </a:t>
            </a:r>
          </a:p>
        </p:txBody>
      </p:sp>
      <p:sp>
        <p:nvSpPr>
          <p:cNvPr id="3" name="Title 2">
            <a:extLst>
              <a:ext uri="{FF2B5EF4-FFF2-40B4-BE49-F238E27FC236}">
                <a16:creationId xmlns:a16="http://schemas.microsoft.com/office/drawing/2014/main" id="{A92B9532-53EA-4530-9434-64DDCB07534F}"/>
              </a:ext>
            </a:extLst>
          </p:cNvPr>
          <p:cNvSpPr>
            <a:spLocks noGrp="1"/>
          </p:cNvSpPr>
          <p:nvPr>
            <p:ph type="title"/>
          </p:nvPr>
        </p:nvSpPr>
        <p:spPr/>
        <p:txBody>
          <a:bodyPr/>
          <a:lstStyle/>
          <a:p>
            <a:r>
              <a:rPr lang="en-US" dirty="0"/>
              <a:t>Window Transmission Anomaly</a:t>
            </a:r>
          </a:p>
        </p:txBody>
      </p:sp>
      <p:sp>
        <p:nvSpPr>
          <p:cNvPr id="4" name="Date Placeholder 3">
            <a:extLst>
              <a:ext uri="{FF2B5EF4-FFF2-40B4-BE49-F238E27FC236}">
                <a16:creationId xmlns:a16="http://schemas.microsoft.com/office/drawing/2014/main" id="{BE3F24CF-8DCC-4F40-8CC1-839CCD1548AA}"/>
              </a:ext>
            </a:extLst>
          </p:cNvPr>
          <p:cNvSpPr>
            <a:spLocks noGrp="1"/>
          </p:cNvSpPr>
          <p:nvPr>
            <p:ph type="dt" sz="half" idx="2"/>
          </p:nvPr>
        </p:nvSpPr>
        <p:spPr/>
        <p:txBody>
          <a:bodyPr/>
          <a:lstStyle/>
          <a:p>
            <a:fld id="{A9E79D4F-B57E-1C4E-8EE1-3B4427408A1A}" type="datetime4">
              <a:rPr lang="en-US" smtClean="0"/>
              <a:pPr/>
              <a:t>October 20, 2022</a:t>
            </a:fld>
            <a:endParaRPr lang="en-US" dirty="0"/>
          </a:p>
        </p:txBody>
      </p:sp>
      <p:pic>
        <p:nvPicPr>
          <p:cNvPr id="7" name="Picture 6">
            <a:extLst>
              <a:ext uri="{FF2B5EF4-FFF2-40B4-BE49-F238E27FC236}">
                <a16:creationId xmlns:a16="http://schemas.microsoft.com/office/drawing/2014/main" id="{83FBA834-97B8-4569-BBA8-AE1BAC2026F7}"/>
              </a:ext>
            </a:extLst>
          </p:cNvPr>
          <p:cNvPicPr>
            <a:picLocks noChangeAspect="1"/>
          </p:cNvPicPr>
          <p:nvPr/>
        </p:nvPicPr>
        <p:blipFill>
          <a:blip r:embed="rId2"/>
          <a:stretch>
            <a:fillRect/>
          </a:stretch>
        </p:blipFill>
        <p:spPr>
          <a:xfrm>
            <a:off x="5515467" y="3048056"/>
            <a:ext cx="2499989" cy="2009124"/>
          </a:xfrm>
          <a:prstGeom prst="rect">
            <a:avLst/>
          </a:prstGeom>
        </p:spPr>
      </p:pic>
      <p:pic>
        <p:nvPicPr>
          <p:cNvPr id="9" name="Picture 8">
            <a:extLst>
              <a:ext uri="{FF2B5EF4-FFF2-40B4-BE49-F238E27FC236}">
                <a16:creationId xmlns:a16="http://schemas.microsoft.com/office/drawing/2014/main" id="{BF6A9D0E-7703-4CF3-A84F-0EA075098791}"/>
              </a:ext>
            </a:extLst>
          </p:cNvPr>
          <p:cNvPicPr>
            <a:picLocks noChangeAspect="1"/>
          </p:cNvPicPr>
          <p:nvPr/>
        </p:nvPicPr>
        <p:blipFill>
          <a:blip r:embed="rId3"/>
          <a:stretch>
            <a:fillRect/>
          </a:stretch>
        </p:blipFill>
        <p:spPr>
          <a:xfrm>
            <a:off x="5491919" y="860787"/>
            <a:ext cx="2523537" cy="2009124"/>
          </a:xfrm>
          <a:prstGeom prst="rect">
            <a:avLst/>
          </a:prstGeom>
        </p:spPr>
      </p:pic>
    </p:spTree>
    <p:extLst>
      <p:ext uri="{BB962C8B-B14F-4D97-AF65-F5344CB8AC3E}">
        <p14:creationId xmlns:p14="http://schemas.microsoft.com/office/powerpoint/2010/main" val="35515560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F8D91E5-12AE-4B61-B7E6-E6E8B70FC67C}"/>
              </a:ext>
            </a:extLst>
          </p:cNvPr>
          <p:cNvSpPr>
            <a:spLocks noGrp="1"/>
          </p:cNvSpPr>
          <p:nvPr>
            <p:ph idx="1"/>
          </p:nvPr>
        </p:nvSpPr>
        <p:spPr>
          <a:xfrm>
            <a:off x="76200" y="857251"/>
            <a:ext cx="8756650" cy="4012406"/>
          </a:xfrm>
        </p:spPr>
        <p:txBody>
          <a:bodyPr/>
          <a:lstStyle/>
          <a:p>
            <a:r>
              <a:rPr lang="en-US" sz="1800" dirty="0"/>
              <a:t>Following the installation of MLM in July of 2021 and the increase in vehicle activity the SAGE III operations team has been closely monitoring the contamination levels on station</a:t>
            </a:r>
          </a:p>
        </p:txBody>
      </p:sp>
      <p:sp>
        <p:nvSpPr>
          <p:cNvPr id="3" name="Title 2">
            <a:extLst>
              <a:ext uri="{FF2B5EF4-FFF2-40B4-BE49-F238E27FC236}">
                <a16:creationId xmlns:a16="http://schemas.microsoft.com/office/drawing/2014/main" id="{082CDA85-12B3-4393-9182-295DEA9ED266}"/>
              </a:ext>
            </a:extLst>
          </p:cNvPr>
          <p:cNvSpPr>
            <a:spLocks noGrp="1"/>
          </p:cNvSpPr>
          <p:nvPr>
            <p:ph type="title"/>
          </p:nvPr>
        </p:nvSpPr>
        <p:spPr/>
        <p:txBody>
          <a:bodyPr/>
          <a:lstStyle/>
          <a:p>
            <a:r>
              <a:rPr lang="en-US" dirty="0"/>
              <a:t>Contamination on ISS</a:t>
            </a:r>
          </a:p>
        </p:txBody>
      </p:sp>
      <p:sp>
        <p:nvSpPr>
          <p:cNvPr id="4" name="Date Placeholder 3">
            <a:extLst>
              <a:ext uri="{FF2B5EF4-FFF2-40B4-BE49-F238E27FC236}">
                <a16:creationId xmlns:a16="http://schemas.microsoft.com/office/drawing/2014/main" id="{4449094C-985D-41BB-A06C-EC2DF3348B9D}"/>
              </a:ext>
            </a:extLst>
          </p:cNvPr>
          <p:cNvSpPr>
            <a:spLocks noGrp="1"/>
          </p:cNvSpPr>
          <p:nvPr>
            <p:ph type="dt" sz="half" idx="2"/>
          </p:nvPr>
        </p:nvSpPr>
        <p:spPr/>
        <p:txBody>
          <a:bodyPr/>
          <a:lstStyle/>
          <a:p>
            <a:fld id="{A9E79D4F-B57E-1C4E-8EE1-3B4427408A1A}" type="datetime4">
              <a:rPr lang="en-US" smtClean="0"/>
              <a:pPr/>
              <a:t>October 20, 2022</a:t>
            </a:fld>
            <a:endParaRPr lang="en-US" dirty="0"/>
          </a:p>
        </p:txBody>
      </p:sp>
      <p:pic>
        <p:nvPicPr>
          <p:cNvPr id="8" name="Content Placeholder 7">
            <a:extLst>
              <a:ext uri="{FF2B5EF4-FFF2-40B4-BE49-F238E27FC236}">
                <a16:creationId xmlns:a16="http://schemas.microsoft.com/office/drawing/2014/main" id="{214D4D62-6CF8-4901-8C95-47897A60D0D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37266" y="1823497"/>
            <a:ext cx="4478418" cy="2519110"/>
          </a:xfrm>
          <a:prstGeom prst="rect">
            <a:avLst/>
          </a:prstGeom>
        </p:spPr>
      </p:pic>
      <p:pic>
        <p:nvPicPr>
          <p:cNvPr id="9" name="Content Placeholder 6">
            <a:extLst>
              <a:ext uri="{FF2B5EF4-FFF2-40B4-BE49-F238E27FC236}">
                <a16:creationId xmlns:a16="http://schemas.microsoft.com/office/drawing/2014/main" id="{6844B350-4599-4611-82D1-5ACE450249E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4194918" y="2739716"/>
            <a:ext cx="4806207" cy="2231144"/>
          </a:xfrm>
          <a:prstGeom prst="rect">
            <a:avLst/>
          </a:prstGeom>
        </p:spPr>
      </p:pic>
      <p:cxnSp>
        <p:nvCxnSpPr>
          <p:cNvPr id="6" name="Straight Arrow Connector 5">
            <a:extLst>
              <a:ext uri="{FF2B5EF4-FFF2-40B4-BE49-F238E27FC236}">
                <a16:creationId xmlns:a16="http://schemas.microsoft.com/office/drawing/2014/main" id="{55836103-A815-4EA6-A7C7-B7DB3BEF6F95}"/>
              </a:ext>
            </a:extLst>
          </p:cNvPr>
          <p:cNvCxnSpPr/>
          <p:nvPr/>
        </p:nvCxnSpPr>
        <p:spPr>
          <a:xfrm flipH="1" flipV="1">
            <a:off x="625428" y="4019266"/>
            <a:ext cx="47767" cy="58685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1316CA96-9B58-49D7-AC7B-A9993799845F}"/>
              </a:ext>
            </a:extLst>
          </p:cNvPr>
          <p:cNvSpPr txBox="1"/>
          <p:nvPr/>
        </p:nvSpPr>
        <p:spPr>
          <a:xfrm>
            <a:off x="123967" y="4601528"/>
            <a:ext cx="1768333" cy="369332"/>
          </a:xfrm>
          <a:prstGeom prst="rect">
            <a:avLst/>
          </a:prstGeom>
          <a:noFill/>
          <a:ln>
            <a:solidFill>
              <a:srgbClr val="C00000"/>
            </a:solidFill>
          </a:ln>
        </p:spPr>
        <p:txBody>
          <a:bodyPr wrap="square" rtlCol="0">
            <a:spAutoFit/>
          </a:bodyPr>
          <a:lstStyle/>
          <a:p>
            <a:r>
              <a:rPr lang="en-US" sz="1800" dirty="0">
                <a:solidFill>
                  <a:schemeClr val="accent1"/>
                </a:solidFill>
              </a:rPr>
              <a:t>Arrival of MLM</a:t>
            </a:r>
          </a:p>
        </p:txBody>
      </p:sp>
    </p:spTree>
    <p:extLst>
      <p:ext uri="{BB962C8B-B14F-4D97-AF65-F5344CB8AC3E}">
        <p14:creationId xmlns:p14="http://schemas.microsoft.com/office/powerpoint/2010/main" val="38292917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70DD4F2-A40E-4E86-BF82-B6C277B25ED1}"/>
              </a:ext>
            </a:extLst>
          </p:cNvPr>
          <p:cNvSpPr>
            <a:spLocks noGrp="1"/>
          </p:cNvSpPr>
          <p:nvPr>
            <p:ph idx="1"/>
          </p:nvPr>
        </p:nvSpPr>
        <p:spPr/>
        <p:txBody>
          <a:bodyPr/>
          <a:lstStyle/>
          <a:p>
            <a:r>
              <a:rPr lang="en-US" sz="2000" dirty="0"/>
              <a:t>Space X will start using a new paint and lubrication on the resupply vehicles starting Feb. 2023.</a:t>
            </a:r>
          </a:p>
          <a:p>
            <a:r>
              <a:rPr lang="en-US" sz="2000" dirty="0"/>
              <a:t>The SAGE III team will closely monitor the contamination levels while SpaceX is on station and will continue with the protocol of keeping the contamination window closed during the duration of the visit</a:t>
            </a:r>
          </a:p>
        </p:txBody>
      </p:sp>
      <p:sp>
        <p:nvSpPr>
          <p:cNvPr id="3" name="Title 2">
            <a:extLst>
              <a:ext uri="{FF2B5EF4-FFF2-40B4-BE49-F238E27FC236}">
                <a16:creationId xmlns:a16="http://schemas.microsoft.com/office/drawing/2014/main" id="{528B1AE9-AF25-469F-A394-2229B3CCBCE0}"/>
              </a:ext>
            </a:extLst>
          </p:cNvPr>
          <p:cNvSpPr>
            <a:spLocks noGrp="1"/>
          </p:cNvSpPr>
          <p:nvPr>
            <p:ph type="title"/>
          </p:nvPr>
        </p:nvSpPr>
        <p:spPr/>
        <p:txBody>
          <a:bodyPr/>
          <a:lstStyle/>
          <a:p>
            <a:r>
              <a:rPr lang="en-US" dirty="0"/>
              <a:t>Contamination Cont.</a:t>
            </a:r>
          </a:p>
        </p:txBody>
      </p:sp>
      <p:sp>
        <p:nvSpPr>
          <p:cNvPr id="4" name="Date Placeholder 3">
            <a:extLst>
              <a:ext uri="{FF2B5EF4-FFF2-40B4-BE49-F238E27FC236}">
                <a16:creationId xmlns:a16="http://schemas.microsoft.com/office/drawing/2014/main" id="{E7F4515C-87E6-4030-8235-7B9412CDB819}"/>
              </a:ext>
            </a:extLst>
          </p:cNvPr>
          <p:cNvSpPr>
            <a:spLocks noGrp="1"/>
          </p:cNvSpPr>
          <p:nvPr>
            <p:ph type="dt" sz="half" idx="2"/>
          </p:nvPr>
        </p:nvSpPr>
        <p:spPr/>
        <p:txBody>
          <a:bodyPr/>
          <a:lstStyle/>
          <a:p>
            <a:fld id="{A9E79D4F-B57E-1C4E-8EE1-3B4427408A1A}" type="datetime4">
              <a:rPr lang="en-US" smtClean="0"/>
              <a:pPr/>
              <a:t>October 20, 2022</a:t>
            </a:fld>
            <a:endParaRPr lang="en-US" dirty="0"/>
          </a:p>
        </p:txBody>
      </p:sp>
      <p:pic>
        <p:nvPicPr>
          <p:cNvPr id="6" name="Picture 5">
            <a:extLst>
              <a:ext uri="{FF2B5EF4-FFF2-40B4-BE49-F238E27FC236}">
                <a16:creationId xmlns:a16="http://schemas.microsoft.com/office/drawing/2014/main" id="{001B1F65-52BE-44D5-9834-2F7FF731F21A}"/>
              </a:ext>
            </a:extLst>
          </p:cNvPr>
          <p:cNvPicPr>
            <a:picLocks noChangeAspect="1"/>
          </p:cNvPicPr>
          <p:nvPr/>
        </p:nvPicPr>
        <p:blipFill>
          <a:blip r:embed="rId2"/>
          <a:stretch>
            <a:fillRect/>
          </a:stretch>
        </p:blipFill>
        <p:spPr>
          <a:xfrm>
            <a:off x="4788111" y="2446355"/>
            <a:ext cx="4018819" cy="2467944"/>
          </a:xfrm>
          <a:prstGeom prst="rect">
            <a:avLst/>
          </a:prstGeom>
        </p:spPr>
      </p:pic>
      <p:pic>
        <p:nvPicPr>
          <p:cNvPr id="8" name="Picture 7" descr="Chart&#10;&#10;Description automatically generated">
            <a:extLst>
              <a:ext uri="{FF2B5EF4-FFF2-40B4-BE49-F238E27FC236}">
                <a16:creationId xmlns:a16="http://schemas.microsoft.com/office/drawing/2014/main" id="{48C989DC-A4C8-4441-83DC-7F3DE36285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3741" y="2490998"/>
            <a:ext cx="4036829" cy="2378659"/>
          </a:xfrm>
          <a:prstGeom prst="rect">
            <a:avLst/>
          </a:prstGeom>
        </p:spPr>
      </p:pic>
    </p:spTree>
    <p:extLst>
      <p:ext uri="{BB962C8B-B14F-4D97-AF65-F5344CB8AC3E}">
        <p14:creationId xmlns:p14="http://schemas.microsoft.com/office/powerpoint/2010/main" val="28608773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9E15CFE-5814-43DF-968F-342D1BE3212F}"/>
              </a:ext>
            </a:extLst>
          </p:cNvPr>
          <p:cNvSpPr>
            <a:spLocks noGrp="1"/>
          </p:cNvSpPr>
          <p:nvPr>
            <p:ph idx="1"/>
          </p:nvPr>
        </p:nvSpPr>
        <p:spPr/>
        <p:txBody>
          <a:bodyPr/>
          <a:lstStyle/>
          <a:p>
            <a:r>
              <a:rPr lang="en-US" dirty="0"/>
              <a:t>Update Instrument Assembly code to allow for automatic termination of Limb events.</a:t>
            </a:r>
          </a:p>
          <a:p>
            <a:pPr lvl="1"/>
            <a:r>
              <a:rPr lang="en-US" dirty="0"/>
              <a:t>This will allow for the execution of limbs at all pointing possibilities without exceeding thermal limits </a:t>
            </a:r>
          </a:p>
          <a:p>
            <a:pPr lvl="2"/>
            <a:r>
              <a:rPr lang="en-US" dirty="0"/>
              <a:t>Currently the operations team is executing limbs at solar noon to minimize any thermal exceedances on the elevation motor</a:t>
            </a:r>
          </a:p>
          <a:p>
            <a:pPr lvl="1"/>
            <a:r>
              <a:rPr lang="en-US" dirty="0"/>
              <a:t>As the payload ages thermal constraints will require the modification of limb durations. By having the automatic termination feature this will limit the amount of operator intervention if approaching thermal limits</a:t>
            </a:r>
          </a:p>
          <a:p>
            <a:endParaRPr lang="en-US" dirty="0"/>
          </a:p>
        </p:txBody>
      </p:sp>
      <p:sp>
        <p:nvSpPr>
          <p:cNvPr id="3" name="Title 2">
            <a:extLst>
              <a:ext uri="{FF2B5EF4-FFF2-40B4-BE49-F238E27FC236}">
                <a16:creationId xmlns:a16="http://schemas.microsoft.com/office/drawing/2014/main" id="{3CD718D0-6145-49D5-9D8B-A6F0778B915D}"/>
              </a:ext>
            </a:extLst>
          </p:cNvPr>
          <p:cNvSpPr>
            <a:spLocks noGrp="1"/>
          </p:cNvSpPr>
          <p:nvPr>
            <p:ph type="title"/>
          </p:nvPr>
        </p:nvSpPr>
        <p:spPr/>
        <p:txBody>
          <a:bodyPr/>
          <a:lstStyle/>
          <a:p>
            <a:r>
              <a:rPr lang="en-US" dirty="0"/>
              <a:t>Future Work</a:t>
            </a:r>
          </a:p>
        </p:txBody>
      </p:sp>
      <p:sp>
        <p:nvSpPr>
          <p:cNvPr id="4" name="Date Placeholder 3">
            <a:extLst>
              <a:ext uri="{FF2B5EF4-FFF2-40B4-BE49-F238E27FC236}">
                <a16:creationId xmlns:a16="http://schemas.microsoft.com/office/drawing/2014/main" id="{0EB3D44A-CA66-48BD-BCDD-537FBA46EB95}"/>
              </a:ext>
            </a:extLst>
          </p:cNvPr>
          <p:cNvSpPr>
            <a:spLocks noGrp="1"/>
          </p:cNvSpPr>
          <p:nvPr>
            <p:ph type="dt" sz="half" idx="2"/>
          </p:nvPr>
        </p:nvSpPr>
        <p:spPr/>
        <p:txBody>
          <a:bodyPr/>
          <a:lstStyle/>
          <a:p>
            <a:fld id="{A9E79D4F-B57E-1C4E-8EE1-3B4427408A1A}" type="datetime4">
              <a:rPr lang="en-US" smtClean="0"/>
              <a:pPr/>
              <a:t>October 20, 2022</a:t>
            </a:fld>
            <a:endParaRPr lang="en-US" dirty="0"/>
          </a:p>
        </p:txBody>
      </p:sp>
    </p:spTree>
    <p:extLst>
      <p:ext uri="{BB962C8B-B14F-4D97-AF65-F5344CB8AC3E}">
        <p14:creationId xmlns:p14="http://schemas.microsoft.com/office/powerpoint/2010/main" val="6124557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6F6E3B2-FC96-4DAD-B862-DFE3B3120BAB}"/>
              </a:ext>
            </a:extLst>
          </p:cNvPr>
          <p:cNvSpPr>
            <a:spLocks noGrp="1"/>
          </p:cNvSpPr>
          <p:nvPr>
            <p:ph idx="1"/>
          </p:nvPr>
        </p:nvSpPr>
        <p:spPr>
          <a:xfrm>
            <a:off x="76200" y="857251"/>
            <a:ext cx="5562600" cy="4012406"/>
          </a:xfrm>
        </p:spPr>
        <p:txBody>
          <a:bodyPr/>
          <a:lstStyle/>
          <a:p>
            <a:r>
              <a:rPr lang="en-US" sz="1600" dirty="0"/>
              <a:t>In 2024 ISS is proposing to start building a new module called Axiom. The first module will go up in 2024, followed by additional components in 2028 and 2030. Once the final portion of the Axiom module is added (the power hub) it will detach from the ISS and become in independent station. </a:t>
            </a:r>
          </a:p>
          <a:p>
            <a:r>
              <a:rPr lang="en-US" sz="1600" dirty="0"/>
              <a:t>When each component is added this could/will modify the yaw, pitch and roll of station.</a:t>
            </a:r>
          </a:p>
          <a:p>
            <a:r>
              <a:rPr lang="en-US" sz="1600" dirty="0"/>
              <a:t>SAGE III is actively working with the ISS to determine how these changes will affect SAGE III’s ability to point fully nadir.</a:t>
            </a:r>
          </a:p>
          <a:p>
            <a:r>
              <a:rPr lang="en-US" sz="1600" dirty="0"/>
              <a:t>Note: On July 2021 the SAGE III team uploaded new software that allows for additional pointing capabilities when station is outside the pointing capabilities of Hexapod. </a:t>
            </a:r>
            <a:endParaRPr lang="en-US" dirty="0"/>
          </a:p>
          <a:p>
            <a:endParaRPr lang="en-US" dirty="0"/>
          </a:p>
        </p:txBody>
      </p:sp>
      <p:sp>
        <p:nvSpPr>
          <p:cNvPr id="3" name="Title 2">
            <a:extLst>
              <a:ext uri="{FF2B5EF4-FFF2-40B4-BE49-F238E27FC236}">
                <a16:creationId xmlns:a16="http://schemas.microsoft.com/office/drawing/2014/main" id="{A92B9532-53EA-4530-9434-64DDCB07534F}"/>
              </a:ext>
            </a:extLst>
          </p:cNvPr>
          <p:cNvSpPr>
            <a:spLocks noGrp="1"/>
          </p:cNvSpPr>
          <p:nvPr>
            <p:ph type="title"/>
          </p:nvPr>
        </p:nvSpPr>
        <p:spPr/>
        <p:txBody>
          <a:bodyPr/>
          <a:lstStyle/>
          <a:p>
            <a:r>
              <a:rPr lang="en-US" dirty="0"/>
              <a:t>Future Work Cont. </a:t>
            </a:r>
          </a:p>
        </p:txBody>
      </p:sp>
      <p:sp>
        <p:nvSpPr>
          <p:cNvPr id="4" name="Date Placeholder 3">
            <a:extLst>
              <a:ext uri="{FF2B5EF4-FFF2-40B4-BE49-F238E27FC236}">
                <a16:creationId xmlns:a16="http://schemas.microsoft.com/office/drawing/2014/main" id="{BE3F24CF-8DCC-4F40-8CC1-839CCD1548AA}"/>
              </a:ext>
            </a:extLst>
          </p:cNvPr>
          <p:cNvSpPr>
            <a:spLocks noGrp="1"/>
          </p:cNvSpPr>
          <p:nvPr>
            <p:ph type="dt" sz="half" idx="2"/>
          </p:nvPr>
        </p:nvSpPr>
        <p:spPr/>
        <p:txBody>
          <a:bodyPr/>
          <a:lstStyle/>
          <a:p>
            <a:fld id="{A9E79D4F-B57E-1C4E-8EE1-3B4427408A1A}" type="datetime4">
              <a:rPr lang="en-US" smtClean="0"/>
              <a:pPr/>
              <a:t>October 20, 2022</a:t>
            </a:fld>
            <a:endParaRPr lang="en-US" dirty="0"/>
          </a:p>
        </p:txBody>
      </p:sp>
      <p:pic>
        <p:nvPicPr>
          <p:cNvPr id="7" name="Picture 6">
            <a:extLst>
              <a:ext uri="{FF2B5EF4-FFF2-40B4-BE49-F238E27FC236}">
                <a16:creationId xmlns:a16="http://schemas.microsoft.com/office/drawing/2014/main" id="{A5CDAD3E-C571-4BDE-86EE-9396A156B5AE}"/>
              </a:ext>
            </a:extLst>
          </p:cNvPr>
          <p:cNvPicPr>
            <a:picLocks noChangeAspect="1"/>
          </p:cNvPicPr>
          <p:nvPr/>
        </p:nvPicPr>
        <p:blipFill rotWithShape="1">
          <a:blip r:embed="rId2"/>
          <a:srcRect l="24413" r="33971"/>
          <a:stretch/>
        </p:blipFill>
        <p:spPr>
          <a:xfrm>
            <a:off x="6140605" y="1155700"/>
            <a:ext cx="2025495" cy="2730500"/>
          </a:xfrm>
          <a:prstGeom prst="rect">
            <a:avLst/>
          </a:prstGeom>
        </p:spPr>
      </p:pic>
    </p:spTree>
    <p:extLst>
      <p:ext uri="{BB962C8B-B14F-4D97-AF65-F5344CB8AC3E}">
        <p14:creationId xmlns:p14="http://schemas.microsoft.com/office/powerpoint/2010/main" val="28154062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2"/>
          </p:nvPr>
        </p:nvSpPr>
        <p:spPr/>
        <p:txBody>
          <a:bodyPr/>
          <a:lstStyle/>
          <a:p>
            <a:fld id="{A9E79D4F-B57E-1C4E-8EE1-3B4427408A1A}" type="datetime4">
              <a:rPr lang="en-US" smtClean="0"/>
              <a:t>October 20, 2022</a:t>
            </a:fld>
            <a:endParaRPr lang="en-US" dirty="0"/>
          </a:p>
        </p:txBody>
      </p:sp>
      <p:sp>
        <p:nvSpPr>
          <p:cNvPr id="5" name="Rectangle 4"/>
          <p:cNvSpPr/>
          <p:nvPr/>
        </p:nvSpPr>
        <p:spPr>
          <a:xfrm>
            <a:off x="2921550" y="2110085"/>
            <a:ext cx="3300905"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Questions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Box 2"/>
          <p:cNvSpPr txBox="1">
            <a:spLocks noChangeArrowheads="1"/>
          </p:cNvSpPr>
          <p:nvPr/>
        </p:nvSpPr>
        <p:spPr bwMode="auto">
          <a:xfrm>
            <a:off x="2713527" y="2770967"/>
            <a:ext cx="6126956" cy="1100301"/>
          </a:xfrm>
          <a:prstGeom prst="rect">
            <a:avLst/>
          </a:prstGeom>
          <a:noFill/>
          <a:ln w="9525">
            <a:noFill/>
            <a:miter lim="800000"/>
            <a:headEnd/>
            <a:tailEnd/>
          </a:ln>
        </p:spPr>
        <p:txBody>
          <a:bodyPr>
            <a:prstTxWarp prst="textNoShape">
              <a:avLst/>
            </a:prstTxWarp>
            <a:spAutoFit/>
          </a:bodyPr>
          <a:lstStyle/>
          <a:p>
            <a:pPr algn="r">
              <a:spcBef>
                <a:spcPts val="450"/>
              </a:spcBef>
            </a:pPr>
            <a:r>
              <a:rPr lang="en-US" sz="14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Mission Operations </a:t>
            </a:r>
          </a:p>
          <a:p>
            <a:pPr algn="r">
              <a:spcBef>
                <a:spcPts val="450"/>
              </a:spcBef>
            </a:pPr>
            <a:endParaRPr lang="en-US" sz="1500" b="1" dirty="0">
              <a:solidFill>
                <a:srgbClr val="FFFF00"/>
              </a:solidFill>
              <a:latin typeface="Helvetica Neue" panose="02000503000000020004" pitchFamily="2" charset="0"/>
              <a:ea typeface="Helvetica Neue" panose="02000503000000020004" pitchFamily="2" charset="0"/>
              <a:cs typeface="Helvetica Neue" panose="02000503000000020004" pitchFamily="2" charset="0"/>
            </a:endParaRPr>
          </a:p>
          <a:p>
            <a:pPr algn="r">
              <a:spcBef>
                <a:spcPts val="450"/>
              </a:spcBef>
            </a:pPr>
            <a:r>
              <a:rPr lang="en-US" sz="1200" b="1" dirty="0">
                <a:solidFill>
                  <a:srgbClr val="EF9337"/>
                </a:solidFill>
                <a:latin typeface="Helvetica Neue" panose="02000503000000020004" pitchFamily="2" charset="0"/>
                <a:ea typeface="Helvetica Neue" panose="02000503000000020004" pitchFamily="2" charset="0"/>
                <a:cs typeface="Helvetica Neue" panose="02000503000000020004" pitchFamily="2" charset="0"/>
              </a:rPr>
              <a:t>Jamie Nehrir</a:t>
            </a:r>
          </a:p>
          <a:p>
            <a:pPr algn="r">
              <a:spcBef>
                <a:spcPts val="450"/>
              </a:spcBef>
            </a:pPr>
            <a:r>
              <a:rPr lang="en-US" sz="1200" b="1" dirty="0">
                <a:solidFill>
                  <a:srgbClr val="EF9337"/>
                </a:solidFill>
                <a:latin typeface="Helvetica Neue" panose="02000503000000020004" pitchFamily="2" charset="0"/>
                <a:ea typeface="Helvetica Neue" panose="02000503000000020004" pitchFamily="2" charset="0"/>
                <a:cs typeface="Helvetica Neue" panose="02000503000000020004" pitchFamily="2" charset="0"/>
              </a:rPr>
              <a:t>Mission Operations Manager</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Mission Operation Overview</a:t>
            </a:r>
          </a:p>
          <a:p>
            <a:r>
              <a:rPr lang="en-US" dirty="0"/>
              <a:t>What Has Change in the Last Year</a:t>
            </a:r>
          </a:p>
          <a:p>
            <a:r>
              <a:rPr lang="en-US" dirty="0"/>
              <a:t>Future Work</a:t>
            </a:r>
          </a:p>
        </p:txBody>
      </p:sp>
      <p:sp>
        <p:nvSpPr>
          <p:cNvPr id="3" name="Title 2"/>
          <p:cNvSpPr>
            <a:spLocks noGrp="1"/>
          </p:cNvSpPr>
          <p:nvPr>
            <p:ph type="title"/>
          </p:nvPr>
        </p:nvSpPr>
        <p:spPr/>
        <p:txBody>
          <a:bodyPr/>
          <a:lstStyle/>
          <a:p>
            <a:r>
              <a:rPr lang="en-US" dirty="0"/>
              <a:t>Outline</a:t>
            </a:r>
          </a:p>
        </p:txBody>
      </p:sp>
      <p:sp>
        <p:nvSpPr>
          <p:cNvPr id="4" name="Date Placeholder 3"/>
          <p:cNvSpPr>
            <a:spLocks noGrp="1"/>
          </p:cNvSpPr>
          <p:nvPr>
            <p:ph type="dt" sz="half" idx="2"/>
          </p:nvPr>
        </p:nvSpPr>
        <p:spPr/>
        <p:txBody>
          <a:bodyPr/>
          <a:lstStyle/>
          <a:p>
            <a:fld id="{A9E79D4F-B57E-1C4E-8EE1-3B4427408A1A}" type="datetime4">
              <a:rPr lang="en-US" smtClean="0"/>
              <a:pPr/>
              <a:t>October 20, 2022</a:t>
            </a:fld>
            <a:endParaRPr lang="en-US" dirty="0"/>
          </a:p>
        </p:txBody>
      </p:sp>
    </p:spTree>
    <p:extLst>
      <p:ext uri="{BB962C8B-B14F-4D97-AF65-F5344CB8AC3E}">
        <p14:creationId xmlns:p14="http://schemas.microsoft.com/office/powerpoint/2010/main" val="7757801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1800" dirty="0"/>
              <a:t>Mission Operations Goals</a:t>
            </a:r>
          </a:p>
          <a:p>
            <a:pPr lvl="1"/>
            <a:r>
              <a:rPr lang="en-US" sz="1400" dirty="0"/>
              <a:t>Commanding and downloading data on a weekly/daily basis </a:t>
            </a:r>
          </a:p>
          <a:p>
            <a:pPr lvl="1"/>
            <a:r>
              <a:rPr lang="en-US" sz="1400" dirty="0"/>
              <a:t>Maintaining the health and safety of the SAGE III payload</a:t>
            </a:r>
          </a:p>
          <a:p>
            <a:pPr lvl="2"/>
            <a:r>
              <a:rPr lang="en-US" sz="1200" dirty="0"/>
              <a:t>Daily engineering checks</a:t>
            </a:r>
          </a:p>
          <a:p>
            <a:pPr lvl="2"/>
            <a:r>
              <a:rPr lang="en-US" sz="1200" dirty="0"/>
              <a:t>Trending of engineering data and science metrics</a:t>
            </a:r>
          </a:p>
          <a:p>
            <a:pPr lvl="1"/>
            <a:r>
              <a:rPr lang="en-US" sz="1400" dirty="0"/>
              <a:t>Process and distribute SAGE III data</a:t>
            </a:r>
          </a:p>
          <a:p>
            <a:pPr lvl="2"/>
            <a:r>
              <a:rPr lang="en-US" sz="1200" dirty="0"/>
              <a:t>Process Ground Support Equipment (GSE) and Solid State Memory Card (SSMC) in near real-time  (8-5 ET)</a:t>
            </a:r>
          </a:p>
          <a:p>
            <a:pPr lvl="2"/>
            <a:r>
              <a:rPr lang="en-US" sz="1200" dirty="0"/>
              <a:t>Processes 24 hours of SSMC data daily</a:t>
            </a:r>
          </a:p>
          <a:p>
            <a:pPr lvl="2"/>
            <a:r>
              <a:rPr lang="en-US" sz="1200" dirty="0"/>
              <a:t>Generates daily SCF files</a:t>
            </a:r>
          </a:p>
          <a:p>
            <a:pPr lvl="3"/>
            <a:r>
              <a:rPr lang="en-US" sz="1050" dirty="0"/>
              <a:t>Level 0 and ancillary data</a:t>
            </a:r>
          </a:p>
          <a:p>
            <a:pPr lvl="2"/>
            <a:r>
              <a:rPr lang="en-US" sz="1200" dirty="0"/>
              <a:t>Generates daily ESA/TASI Hexapod data files </a:t>
            </a:r>
          </a:p>
          <a:p>
            <a:pPr marL="342891" lvl="1" indent="0">
              <a:buNone/>
            </a:pPr>
            <a:endParaRPr lang="en-US" dirty="0"/>
          </a:p>
          <a:p>
            <a:pPr lvl="1"/>
            <a:endParaRPr lang="en-US" dirty="0"/>
          </a:p>
          <a:p>
            <a:pPr lvl="1"/>
            <a:endParaRPr lang="en-US" dirty="0"/>
          </a:p>
        </p:txBody>
      </p:sp>
      <p:sp>
        <p:nvSpPr>
          <p:cNvPr id="3" name="Title 2"/>
          <p:cNvSpPr>
            <a:spLocks noGrp="1"/>
          </p:cNvSpPr>
          <p:nvPr>
            <p:ph type="title"/>
          </p:nvPr>
        </p:nvSpPr>
        <p:spPr/>
        <p:txBody>
          <a:bodyPr/>
          <a:lstStyle/>
          <a:p>
            <a:r>
              <a:rPr lang="en-US" dirty="0"/>
              <a:t>Ops Overview</a:t>
            </a:r>
          </a:p>
        </p:txBody>
      </p:sp>
      <p:sp>
        <p:nvSpPr>
          <p:cNvPr id="4" name="Date Placeholder 3"/>
          <p:cNvSpPr>
            <a:spLocks noGrp="1"/>
          </p:cNvSpPr>
          <p:nvPr>
            <p:ph type="dt" sz="half" idx="2"/>
          </p:nvPr>
        </p:nvSpPr>
        <p:spPr/>
        <p:txBody>
          <a:bodyPr/>
          <a:lstStyle/>
          <a:p>
            <a:fld id="{A9E79D4F-B57E-1C4E-8EE1-3B4427408A1A}" type="datetime4">
              <a:rPr lang="en-US" smtClean="0"/>
              <a:pPr/>
              <a:t>October 20, 2022</a:t>
            </a:fld>
            <a:endParaRPr lang="en-US" dirty="0"/>
          </a:p>
        </p:txBody>
      </p:sp>
    </p:spTree>
    <p:extLst>
      <p:ext uri="{BB962C8B-B14F-4D97-AF65-F5344CB8AC3E}">
        <p14:creationId xmlns:p14="http://schemas.microsoft.com/office/powerpoint/2010/main" val="21395798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Ops Team</a:t>
            </a:r>
          </a:p>
        </p:txBody>
      </p:sp>
      <p:sp>
        <p:nvSpPr>
          <p:cNvPr id="4" name="Date Placeholder 3"/>
          <p:cNvSpPr>
            <a:spLocks noGrp="1"/>
          </p:cNvSpPr>
          <p:nvPr>
            <p:ph type="dt" sz="half" idx="2"/>
          </p:nvPr>
        </p:nvSpPr>
        <p:spPr/>
        <p:txBody>
          <a:bodyPr/>
          <a:lstStyle/>
          <a:p>
            <a:fld id="{A9E79D4F-B57E-1C4E-8EE1-3B4427408A1A}" type="datetime4">
              <a:rPr lang="en-US" smtClean="0"/>
              <a:t>October 20, 2022</a:t>
            </a:fld>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174014327"/>
              </p:ext>
            </p:extLst>
          </p:nvPr>
        </p:nvGraphicFramePr>
        <p:xfrm>
          <a:off x="1397000" y="790015"/>
          <a:ext cx="6657788" cy="3901440"/>
        </p:xfrm>
        <a:graphic>
          <a:graphicData uri="http://schemas.openxmlformats.org/drawingml/2006/table">
            <a:tbl>
              <a:tblPr firstRow="1" bandRow="1">
                <a:tableStyleId>{7DF18680-E054-41AD-8BC1-D1AEF772440D}</a:tableStyleId>
              </a:tblPr>
              <a:tblGrid>
                <a:gridCol w="2475753">
                  <a:extLst>
                    <a:ext uri="{9D8B030D-6E8A-4147-A177-3AD203B41FA5}">
                      <a16:colId xmlns:a16="http://schemas.microsoft.com/office/drawing/2014/main" val="20000"/>
                    </a:ext>
                  </a:extLst>
                </a:gridCol>
                <a:gridCol w="4182035">
                  <a:extLst>
                    <a:ext uri="{9D8B030D-6E8A-4147-A177-3AD203B41FA5}">
                      <a16:colId xmlns:a16="http://schemas.microsoft.com/office/drawing/2014/main" val="20001"/>
                    </a:ext>
                  </a:extLst>
                </a:gridCol>
              </a:tblGrid>
              <a:tr h="439639">
                <a:tc gridSpan="2">
                  <a:txBody>
                    <a:bodyPr/>
                    <a:lstStyle/>
                    <a:p>
                      <a:pPr algn="ctr"/>
                      <a:r>
                        <a:rPr lang="en-US" sz="2800" dirty="0"/>
                        <a:t>SAGE III Payload Operations</a:t>
                      </a:r>
                      <a:r>
                        <a:rPr lang="en-US" sz="2800" baseline="0" dirty="0"/>
                        <a:t> Center</a:t>
                      </a:r>
                      <a:endParaRPr lang="en-US" sz="2800" dirty="0"/>
                    </a:p>
                  </a:txBody>
                  <a:tcPr/>
                </a:tc>
                <a:tc hMerge="1">
                  <a:txBody>
                    <a:bodyPr/>
                    <a:lstStyle/>
                    <a:p>
                      <a:endParaRPr lang="en-US" dirty="0"/>
                    </a:p>
                  </a:txBody>
                  <a:tcPr/>
                </a:tc>
                <a:extLst>
                  <a:ext uri="{0D108BD9-81ED-4DB2-BD59-A6C34878D82A}">
                    <a16:rowId xmlns:a16="http://schemas.microsoft.com/office/drawing/2014/main" val="10000"/>
                  </a:ext>
                </a:extLst>
              </a:tr>
              <a:tr h="338183">
                <a:tc>
                  <a:txBody>
                    <a:bodyPr/>
                    <a:lstStyle/>
                    <a:p>
                      <a:r>
                        <a:rPr lang="en-US" sz="1800" dirty="0">
                          <a:latin typeface="Arial" panose="020B0604020202020204" pitchFamily="34" charset="0"/>
                          <a:cs typeface="Arial" panose="020B0604020202020204" pitchFamily="34" charset="0"/>
                        </a:rPr>
                        <a:t>Jamie Nehrir</a:t>
                      </a:r>
                    </a:p>
                  </a:txBody>
                  <a:tcPr/>
                </a:tc>
                <a:tc>
                  <a:txBody>
                    <a:bodyPr/>
                    <a:lstStyle/>
                    <a:p>
                      <a:r>
                        <a:rPr lang="en-US" sz="1800" dirty="0">
                          <a:latin typeface="Arial" panose="020B0604020202020204" pitchFamily="34" charset="0"/>
                          <a:cs typeface="Arial" panose="020B0604020202020204" pitchFamily="34" charset="0"/>
                        </a:rPr>
                        <a:t>Mission Operations Manager</a:t>
                      </a:r>
                    </a:p>
                  </a:txBody>
                  <a:tcPr/>
                </a:tc>
                <a:extLst>
                  <a:ext uri="{0D108BD9-81ED-4DB2-BD59-A6C34878D82A}">
                    <a16:rowId xmlns:a16="http://schemas.microsoft.com/office/drawing/2014/main" val="10001"/>
                  </a:ext>
                </a:extLst>
              </a:tr>
              <a:tr h="273879">
                <a:tc>
                  <a:txBody>
                    <a:bodyPr/>
                    <a:lstStyle/>
                    <a:p>
                      <a:pPr marL="0" marR="0" algn="just">
                        <a:spcBef>
                          <a:spcPts val="600"/>
                        </a:spcBef>
                        <a:spcAft>
                          <a:spcPts val="900"/>
                        </a:spcAft>
                      </a:pPr>
                      <a:r>
                        <a:rPr lang="en-US" sz="1800" dirty="0">
                          <a:latin typeface="Arial" panose="020B0604020202020204" pitchFamily="34" charset="0"/>
                          <a:cs typeface="Arial" panose="020B0604020202020204" pitchFamily="34" charset="0"/>
                        </a:rPr>
                        <a:t>Andrew</a:t>
                      </a:r>
                      <a:r>
                        <a:rPr lang="en-US" sz="1800" baseline="0" dirty="0">
                          <a:latin typeface="Arial" panose="020B0604020202020204" pitchFamily="34" charset="0"/>
                          <a:cs typeface="Arial" panose="020B0604020202020204" pitchFamily="34" charset="0"/>
                        </a:rPr>
                        <a:t> Peterson</a:t>
                      </a:r>
                      <a:endParaRPr lang="en-US" sz="1800" dirty="0">
                        <a:latin typeface="Arial" panose="020B0604020202020204" pitchFamily="34" charset="0"/>
                        <a:ea typeface="Times New Roman"/>
                        <a:cs typeface="Arial" panose="020B0604020202020204" pitchFamily="34" charset="0"/>
                      </a:endParaRPr>
                    </a:p>
                  </a:txBody>
                  <a:tcPr marL="68580" marR="68580" marT="0" marB="0" anchor="ctr"/>
                </a:tc>
                <a:tc>
                  <a:txBody>
                    <a:bodyPr/>
                    <a:lstStyle/>
                    <a:p>
                      <a:pPr marL="0" marR="0" algn="l">
                        <a:spcBef>
                          <a:spcPts val="600"/>
                        </a:spcBef>
                        <a:spcAft>
                          <a:spcPts val="900"/>
                        </a:spcAft>
                      </a:pPr>
                      <a:r>
                        <a:rPr lang="en-US" sz="1800" dirty="0">
                          <a:latin typeface="Arial" panose="020B0604020202020204" pitchFamily="34" charset="0"/>
                          <a:cs typeface="Arial" panose="020B0604020202020204" pitchFamily="34" charset="0"/>
                        </a:rPr>
                        <a:t>Ground System Manager</a:t>
                      </a:r>
                      <a:endParaRPr lang="en-US" sz="1800" dirty="0">
                        <a:latin typeface="Arial" panose="020B0604020202020204" pitchFamily="34" charset="0"/>
                        <a:ea typeface="Times New Roman"/>
                        <a:cs typeface="Arial" panose="020B0604020202020204" pitchFamily="34" charset="0"/>
                      </a:endParaRPr>
                    </a:p>
                  </a:txBody>
                  <a:tcPr marL="68580" marR="68580" marT="0" marB="0" anchor="ctr"/>
                </a:tc>
                <a:extLst>
                  <a:ext uri="{0D108BD9-81ED-4DB2-BD59-A6C34878D82A}">
                    <a16:rowId xmlns:a16="http://schemas.microsoft.com/office/drawing/2014/main" val="3043693234"/>
                  </a:ext>
                </a:extLst>
              </a:tr>
              <a:tr h="273879">
                <a:tc>
                  <a:txBody>
                    <a:bodyPr/>
                    <a:lstStyle/>
                    <a:p>
                      <a:pPr marL="0" marR="0" algn="just">
                        <a:spcBef>
                          <a:spcPts val="600"/>
                        </a:spcBef>
                        <a:spcAft>
                          <a:spcPts val="900"/>
                        </a:spcAft>
                      </a:pPr>
                      <a:r>
                        <a:rPr lang="en-US" sz="1800" dirty="0">
                          <a:latin typeface="Arial" panose="020B0604020202020204" pitchFamily="34" charset="0"/>
                          <a:cs typeface="Arial" panose="020B0604020202020204" pitchFamily="34" charset="0"/>
                        </a:rPr>
                        <a:t>Greg Paxton</a:t>
                      </a:r>
                      <a:endParaRPr lang="en-US" sz="1800" dirty="0">
                        <a:latin typeface="Arial" panose="020B0604020202020204" pitchFamily="34" charset="0"/>
                        <a:ea typeface="Times New Roman"/>
                        <a:cs typeface="Arial" panose="020B0604020202020204" pitchFamily="34" charset="0"/>
                      </a:endParaRPr>
                    </a:p>
                  </a:txBody>
                  <a:tcPr marL="68580" marR="68580" marT="0" marB="0" anchor="ctr"/>
                </a:tc>
                <a:tc>
                  <a:txBody>
                    <a:bodyPr/>
                    <a:lstStyle/>
                    <a:p>
                      <a:pPr marL="0" marR="0" algn="just">
                        <a:spcBef>
                          <a:spcPts val="600"/>
                        </a:spcBef>
                        <a:spcAft>
                          <a:spcPts val="900"/>
                        </a:spcAft>
                      </a:pPr>
                      <a:r>
                        <a:rPr lang="en-US" sz="1800" dirty="0">
                          <a:latin typeface="Arial" panose="020B0604020202020204" pitchFamily="34" charset="0"/>
                          <a:cs typeface="Arial" panose="020B0604020202020204" pitchFamily="34" charset="0"/>
                        </a:rPr>
                        <a:t>Ground Systems Lead</a:t>
                      </a:r>
                      <a:endParaRPr lang="en-US" sz="1800" dirty="0">
                        <a:latin typeface="Arial" panose="020B0604020202020204" pitchFamily="34" charset="0"/>
                        <a:ea typeface="Times New Roman"/>
                        <a:cs typeface="Arial" panose="020B0604020202020204" pitchFamily="34" charset="0"/>
                      </a:endParaRPr>
                    </a:p>
                  </a:txBody>
                  <a:tcPr marL="68580" marR="68580" marT="0" marB="0" anchor="ctr"/>
                </a:tc>
                <a:extLst>
                  <a:ext uri="{0D108BD9-81ED-4DB2-BD59-A6C34878D82A}">
                    <a16:rowId xmlns:a16="http://schemas.microsoft.com/office/drawing/2014/main" val="10002"/>
                  </a:ext>
                </a:extLst>
              </a:tr>
              <a:tr h="273879">
                <a:tc>
                  <a:txBody>
                    <a:bodyPr/>
                    <a:lstStyle/>
                    <a:p>
                      <a:pPr marL="0" marR="0" lvl="0" indent="0" algn="just" defTabSz="685783" rtl="0" eaLnBrk="1" fontAlgn="auto" latinLnBrk="0" hangingPunct="1">
                        <a:lnSpc>
                          <a:spcPct val="100000"/>
                        </a:lnSpc>
                        <a:spcBef>
                          <a:spcPts val="600"/>
                        </a:spcBef>
                        <a:spcAft>
                          <a:spcPts val="900"/>
                        </a:spcAft>
                        <a:buClrTx/>
                        <a:buSzTx/>
                        <a:buFontTx/>
                        <a:buNone/>
                        <a:tabLst/>
                        <a:defRPr/>
                      </a:pPr>
                      <a:r>
                        <a:rPr lang="en-US" sz="1800" dirty="0">
                          <a:latin typeface="Arial" panose="020B0604020202020204" pitchFamily="34" charset="0"/>
                          <a:ea typeface="Times New Roman"/>
                          <a:cs typeface="Arial" panose="020B0604020202020204" pitchFamily="34" charset="0"/>
                        </a:rPr>
                        <a:t>Samuel Porter</a:t>
                      </a:r>
                    </a:p>
                  </a:txBody>
                  <a:tcPr marL="68580" marR="68580" marT="0" marB="0" anchor="ctr"/>
                </a:tc>
                <a:tc>
                  <a:txBody>
                    <a:bodyPr/>
                    <a:lstStyle/>
                    <a:p>
                      <a:pPr marL="0" marR="0" algn="just">
                        <a:spcBef>
                          <a:spcPts val="600"/>
                        </a:spcBef>
                        <a:spcAft>
                          <a:spcPts val="900"/>
                        </a:spcAft>
                      </a:pPr>
                      <a:r>
                        <a:rPr lang="en-US" sz="1800" dirty="0">
                          <a:latin typeface="Arial" panose="020B0604020202020204" pitchFamily="34" charset="0"/>
                          <a:ea typeface="Times New Roman"/>
                          <a:cs typeface="Arial" panose="020B0604020202020204" pitchFamily="34" charset="0"/>
                        </a:rPr>
                        <a:t>Deputy Mission Operations Manager</a:t>
                      </a:r>
                    </a:p>
                  </a:txBody>
                  <a:tcPr marL="68580" marR="68580" marT="0" marB="0" anchor="ctr"/>
                </a:tc>
                <a:extLst>
                  <a:ext uri="{0D108BD9-81ED-4DB2-BD59-A6C34878D82A}">
                    <a16:rowId xmlns:a16="http://schemas.microsoft.com/office/drawing/2014/main" val="3998293146"/>
                  </a:ext>
                </a:extLst>
              </a:tr>
              <a:tr h="273879">
                <a:tc>
                  <a:txBody>
                    <a:bodyPr/>
                    <a:lstStyle/>
                    <a:p>
                      <a:pPr marL="0" marR="0" algn="just">
                        <a:spcBef>
                          <a:spcPts val="600"/>
                        </a:spcBef>
                        <a:spcAft>
                          <a:spcPts val="900"/>
                        </a:spcAft>
                      </a:pPr>
                      <a:r>
                        <a:rPr lang="en-US" sz="1800" dirty="0">
                          <a:latin typeface="Arial" panose="020B0604020202020204" pitchFamily="34" charset="0"/>
                          <a:cs typeface="Arial" panose="020B0604020202020204" pitchFamily="34" charset="0"/>
                        </a:rPr>
                        <a:t>Robert Borchardt</a:t>
                      </a:r>
                      <a:endParaRPr lang="en-US" sz="1800" dirty="0">
                        <a:latin typeface="Arial" panose="020B0604020202020204" pitchFamily="34" charset="0"/>
                        <a:ea typeface="Times New Roman"/>
                        <a:cs typeface="Arial" panose="020B0604020202020204" pitchFamily="34" charset="0"/>
                      </a:endParaRPr>
                    </a:p>
                  </a:txBody>
                  <a:tcPr marL="68580" marR="68580" marT="0" marB="0" anchor="ctr"/>
                </a:tc>
                <a:tc>
                  <a:txBody>
                    <a:bodyPr/>
                    <a:lstStyle/>
                    <a:p>
                      <a:pPr marL="0" marR="0" algn="just">
                        <a:spcBef>
                          <a:spcPts val="600"/>
                        </a:spcBef>
                        <a:spcAft>
                          <a:spcPts val="900"/>
                        </a:spcAft>
                      </a:pPr>
                      <a:r>
                        <a:rPr lang="en-US" sz="1800" dirty="0">
                          <a:latin typeface="Arial" panose="020B0604020202020204" pitchFamily="34" charset="0"/>
                          <a:cs typeface="Arial" panose="020B0604020202020204" pitchFamily="34" charset="0"/>
                        </a:rPr>
                        <a:t>Lead Technical Payload Engineer</a:t>
                      </a:r>
                      <a:endParaRPr lang="en-US" sz="1800" dirty="0">
                        <a:latin typeface="Arial" panose="020B0604020202020204" pitchFamily="34" charset="0"/>
                        <a:ea typeface="Times New Roman"/>
                        <a:cs typeface="Arial" panose="020B0604020202020204" pitchFamily="34" charset="0"/>
                      </a:endParaRPr>
                    </a:p>
                  </a:txBody>
                  <a:tcPr marL="68580" marR="68580" marT="0" marB="0" anchor="ctr"/>
                </a:tc>
                <a:extLst>
                  <a:ext uri="{0D108BD9-81ED-4DB2-BD59-A6C34878D82A}">
                    <a16:rowId xmlns:a16="http://schemas.microsoft.com/office/drawing/2014/main" val="10004"/>
                  </a:ext>
                </a:extLst>
              </a:tr>
              <a:tr h="273879">
                <a:tc>
                  <a:txBody>
                    <a:bodyPr/>
                    <a:lstStyle/>
                    <a:p>
                      <a:pPr marL="0" marR="0" algn="just">
                        <a:spcBef>
                          <a:spcPts val="600"/>
                        </a:spcBef>
                        <a:spcAft>
                          <a:spcPts val="900"/>
                        </a:spcAft>
                      </a:pPr>
                      <a:r>
                        <a:rPr lang="en-US" sz="1800" dirty="0">
                          <a:latin typeface="Arial" panose="020B0604020202020204" pitchFamily="34" charset="0"/>
                          <a:ea typeface="Times New Roman"/>
                          <a:cs typeface="Arial" panose="020B0604020202020204" pitchFamily="34" charset="0"/>
                        </a:rPr>
                        <a:t>Jonathan</a:t>
                      </a:r>
                      <a:r>
                        <a:rPr lang="en-US" sz="1800" baseline="0" dirty="0">
                          <a:latin typeface="Arial" panose="020B0604020202020204" pitchFamily="34" charset="0"/>
                          <a:ea typeface="Times New Roman"/>
                          <a:cs typeface="Arial" panose="020B0604020202020204" pitchFamily="34" charset="0"/>
                        </a:rPr>
                        <a:t> Hicks</a:t>
                      </a:r>
                      <a:endParaRPr lang="en-US" sz="1800" dirty="0">
                        <a:latin typeface="Arial" panose="020B0604020202020204" pitchFamily="34" charset="0"/>
                        <a:ea typeface="Times New Roman"/>
                        <a:cs typeface="Arial" panose="020B0604020202020204" pitchFamily="34" charset="0"/>
                      </a:endParaRPr>
                    </a:p>
                  </a:txBody>
                  <a:tcPr marL="68580" marR="68580" marT="0" marB="0" anchor="ctr"/>
                </a:tc>
                <a:tc>
                  <a:txBody>
                    <a:bodyPr/>
                    <a:lstStyle/>
                    <a:p>
                      <a:pPr marL="0" marR="0" indent="0" algn="just" defTabSz="914400" rtl="0" eaLnBrk="1" fontAlgn="auto" latinLnBrk="0" hangingPunct="1">
                        <a:lnSpc>
                          <a:spcPct val="100000"/>
                        </a:lnSpc>
                        <a:spcBef>
                          <a:spcPts val="600"/>
                        </a:spcBef>
                        <a:spcAft>
                          <a:spcPts val="900"/>
                        </a:spcAft>
                        <a:buClrTx/>
                        <a:buSzTx/>
                        <a:buFontTx/>
                        <a:buNone/>
                        <a:tabLst/>
                        <a:defRPr/>
                      </a:pPr>
                      <a:r>
                        <a:rPr lang="en-US" sz="1800" dirty="0">
                          <a:solidFill>
                            <a:schemeClr val="tx1"/>
                          </a:solidFill>
                          <a:latin typeface="Arial" panose="020B0604020202020204" pitchFamily="34" charset="0"/>
                          <a:cs typeface="Arial" panose="020B0604020202020204" pitchFamily="34" charset="0"/>
                        </a:rPr>
                        <a:t>Ground Systems </a:t>
                      </a:r>
                      <a:r>
                        <a:rPr lang="en-US" sz="1800" dirty="0">
                          <a:latin typeface="Arial" panose="020B0604020202020204" pitchFamily="34" charset="0"/>
                          <a:cs typeface="Arial" panose="020B0604020202020204" pitchFamily="34" charset="0"/>
                        </a:rPr>
                        <a:t>Engineer</a:t>
                      </a:r>
                      <a:endParaRPr lang="en-US" sz="1800" dirty="0">
                        <a:latin typeface="Arial" panose="020B0604020202020204" pitchFamily="34" charset="0"/>
                        <a:ea typeface="Times New Roman"/>
                        <a:cs typeface="Arial" panose="020B0604020202020204" pitchFamily="34" charset="0"/>
                      </a:endParaRPr>
                    </a:p>
                  </a:txBody>
                  <a:tcPr marL="68580" marR="68580" marT="0" marB="0" anchor="ctr"/>
                </a:tc>
                <a:extLst>
                  <a:ext uri="{0D108BD9-81ED-4DB2-BD59-A6C34878D82A}">
                    <a16:rowId xmlns:a16="http://schemas.microsoft.com/office/drawing/2014/main" val="10005"/>
                  </a:ext>
                </a:extLst>
              </a:tr>
              <a:tr h="273879">
                <a:tc>
                  <a:txBody>
                    <a:bodyPr/>
                    <a:lstStyle/>
                    <a:p>
                      <a:pPr marL="0" marR="0" algn="just">
                        <a:spcBef>
                          <a:spcPts val="600"/>
                        </a:spcBef>
                        <a:spcAft>
                          <a:spcPts val="900"/>
                        </a:spcAft>
                      </a:pPr>
                      <a:r>
                        <a:rPr lang="en-US" sz="1800" dirty="0">
                          <a:latin typeface="Arial" panose="020B0604020202020204" pitchFamily="34" charset="0"/>
                          <a:cs typeface="Arial" panose="020B0604020202020204" pitchFamily="34" charset="0"/>
                        </a:rPr>
                        <a:t>James Farmer</a:t>
                      </a:r>
                      <a:endParaRPr lang="en-US" sz="1800" dirty="0">
                        <a:latin typeface="Arial" panose="020B0604020202020204" pitchFamily="34" charset="0"/>
                        <a:ea typeface="Times New Roman"/>
                        <a:cs typeface="Arial" panose="020B0604020202020204" pitchFamily="34" charset="0"/>
                      </a:endParaRPr>
                    </a:p>
                  </a:txBody>
                  <a:tcPr marL="68580" marR="68580" marT="0" marB="0" anchor="ctr"/>
                </a:tc>
                <a:tc>
                  <a:txBody>
                    <a:bodyPr/>
                    <a:lstStyle/>
                    <a:p>
                      <a:pPr marL="0" marR="0" algn="just">
                        <a:spcBef>
                          <a:spcPts val="600"/>
                        </a:spcBef>
                        <a:spcAft>
                          <a:spcPts val="900"/>
                        </a:spcAft>
                      </a:pPr>
                      <a:r>
                        <a:rPr lang="en-US" sz="1800" dirty="0">
                          <a:latin typeface="Arial" panose="020B0604020202020204" pitchFamily="34" charset="0"/>
                          <a:cs typeface="Arial" panose="020B0604020202020204" pitchFamily="34" charset="0"/>
                        </a:rPr>
                        <a:t>Ground Systems Engineer</a:t>
                      </a:r>
                      <a:endParaRPr lang="en-US" sz="1800" dirty="0">
                        <a:latin typeface="Arial" panose="020B0604020202020204" pitchFamily="34" charset="0"/>
                        <a:ea typeface="Times New Roman"/>
                        <a:cs typeface="Arial" panose="020B0604020202020204" pitchFamily="34" charset="0"/>
                      </a:endParaRPr>
                    </a:p>
                  </a:txBody>
                  <a:tcPr marL="68580" marR="68580" marT="0" marB="0" anchor="ctr"/>
                </a:tc>
                <a:extLst>
                  <a:ext uri="{0D108BD9-81ED-4DB2-BD59-A6C34878D82A}">
                    <a16:rowId xmlns:a16="http://schemas.microsoft.com/office/drawing/2014/main" val="10006"/>
                  </a:ext>
                </a:extLst>
              </a:tr>
              <a:tr h="273879">
                <a:tc>
                  <a:txBody>
                    <a:bodyPr/>
                    <a:lstStyle/>
                    <a:p>
                      <a:pPr marL="0" marR="0" lvl="0" indent="0" algn="just" defTabSz="685783" rtl="0" eaLnBrk="1" fontAlgn="auto" latinLnBrk="0" hangingPunct="1">
                        <a:lnSpc>
                          <a:spcPct val="100000"/>
                        </a:lnSpc>
                        <a:spcBef>
                          <a:spcPts val="600"/>
                        </a:spcBef>
                        <a:spcAft>
                          <a:spcPts val="900"/>
                        </a:spcAft>
                        <a:buClrTx/>
                        <a:buSzTx/>
                        <a:buFontTx/>
                        <a:buNone/>
                        <a:tabLst/>
                        <a:defRPr/>
                      </a:pPr>
                      <a:r>
                        <a:rPr lang="en-US" sz="1800" dirty="0">
                          <a:latin typeface="Arial" panose="020B0604020202020204" pitchFamily="34" charset="0"/>
                          <a:ea typeface="Times New Roman"/>
                          <a:cs typeface="Arial" panose="020B0604020202020204" pitchFamily="34" charset="0"/>
                        </a:rPr>
                        <a:t>Joshua</a:t>
                      </a:r>
                      <a:r>
                        <a:rPr lang="en-US" sz="1800" baseline="0" dirty="0">
                          <a:latin typeface="Arial" panose="020B0604020202020204" pitchFamily="34" charset="0"/>
                          <a:ea typeface="Times New Roman"/>
                          <a:cs typeface="Arial" panose="020B0604020202020204" pitchFamily="34" charset="0"/>
                        </a:rPr>
                        <a:t> McDonald</a:t>
                      </a:r>
                      <a:endParaRPr lang="en-US" sz="1800" dirty="0">
                        <a:latin typeface="Arial" panose="020B0604020202020204" pitchFamily="34" charset="0"/>
                        <a:ea typeface="Times New Roman"/>
                        <a:cs typeface="Arial" panose="020B0604020202020204" pitchFamily="34" charset="0"/>
                      </a:endParaRPr>
                    </a:p>
                  </a:txBody>
                  <a:tcPr marL="68580" marR="68580" marT="0" marB="0" anchor="ctr"/>
                </a:tc>
                <a:tc>
                  <a:txBody>
                    <a:bodyPr/>
                    <a:lstStyle/>
                    <a:p>
                      <a:pPr marL="0" marR="0" algn="just">
                        <a:spcBef>
                          <a:spcPts val="600"/>
                        </a:spcBef>
                        <a:spcAft>
                          <a:spcPts val="900"/>
                        </a:spcAft>
                      </a:pPr>
                      <a:r>
                        <a:rPr lang="en-US" sz="1800" dirty="0">
                          <a:latin typeface="Arial" panose="020B0604020202020204" pitchFamily="34" charset="0"/>
                          <a:ea typeface="Times New Roman"/>
                          <a:cs typeface="Arial" panose="020B0604020202020204" pitchFamily="34" charset="0"/>
                        </a:rPr>
                        <a:t>Payload Engineer</a:t>
                      </a:r>
                    </a:p>
                  </a:txBody>
                  <a:tcPr marL="68580" marR="68580" marT="0" marB="0" anchor="ctr"/>
                </a:tc>
                <a:extLst>
                  <a:ext uri="{0D108BD9-81ED-4DB2-BD59-A6C34878D82A}">
                    <a16:rowId xmlns:a16="http://schemas.microsoft.com/office/drawing/2014/main" val="10008"/>
                  </a:ext>
                </a:extLst>
              </a:tr>
              <a:tr h="273879">
                <a:tc>
                  <a:txBody>
                    <a:bodyPr/>
                    <a:lstStyle/>
                    <a:p>
                      <a:r>
                        <a:rPr lang="en-US" sz="1800" dirty="0">
                          <a:latin typeface="Arial" panose="020B0604020202020204" pitchFamily="34" charset="0"/>
                          <a:cs typeface="Arial" panose="020B0604020202020204" pitchFamily="34" charset="0"/>
                        </a:rPr>
                        <a:t>Caitlyn</a:t>
                      </a:r>
                      <a:r>
                        <a:rPr lang="en-US" sz="1800" baseline="0" dirty="0">
                          <a:latin typeface="Arial" panose="020B0604020202020204" pitchFamily="34" charset="0"/>
                          <a:cs typeface="Arial" panose="020B0604020202020204" pitchFamily="34" charset="0"/>
                        </a:rPr>
                        <a:t> Stone</a:t>
                      </a:r>
                      <a:endParaRPr lang="en-US" sz="1800" dirty="0">
                        <a:latin typeface="Arial" panose="020B0604020202020204" pitchFamily="34" charset="0"/>
                        <a:cs typeface="Arial" panose="020B0604020202020204" pitchFamily="34" charset="0"/>
                      </a:endParaRPr>
                    </a:p>
                  </a:txBody>
                  <a:tcPr marL="68580" marR="68580" marT="0" marB="0" anchor="ctr"/>
                </a:tc>
                <a:tc>
                  <a:txBody>
                    <a:bodyPr/>
                    <a:lstStyle/>
                    <a:p>
                      <a:pPr marL="0" marR="0" algn="just">
                        <a:spcBef>
                          <a:spcPts val="600"/>
                        </a:spcBef>
                        <a:spcAft>
                          <a:spcPts val="900"/>
                        </a:spcAft>
                      </a:pPr>
                      <a:r>
                        <a:rPr lang="en-US" sz="1800" dirty="0">
                          <a:latin typeface="Arial" panose="020B0604020202020204" pitchFamily="34" charset="0"/>
                          <a:ea typeface="Times New Roman"/>
                          <a:cs typeface="Arial" panose="020B0604020202020204" pitchFamily="34" charset="0"/>
                        </a:rPr>
                        <a:t>Payload Engineer</a:t>
                      </a:r>
                    </a:p>
                  </a:txBody>
                  <a:tcPr marL="68580" marR="68580" marT="0" marB="0" anchor="ctr"/>
                </a:tc>
                <a:extLst>
                  <a:ext uri="{0D108BD9-81ED-4DB2-BD59-A6C34878D82A}">
                    <a16:rowId xmlns:a16="http://schemas.microsoft.com/office/drawing/2014/main" val="10009"/>
                  </a:ext>
                </a:extLst>
              </a:tr>
              <a:tr h="273879">
                <a:tc>
                  <a:txBody>
                    <a:bodyPr/>
                    <a:lstStyle/>
                    <a:p>
                      <a:r>
                        <a:rPr lang="en-US" sz="1800" dirty="0">
                          <a:latin typeface="Arial" panose="020B0604020202020204" pitchFamily="34" charset="0"/>
                          <a:cs typeface="Arial" panose="020B0604020202020204" pitchFamily="34" charset="0"/>
                        </a:rPr>
                        <a:t>Donald Cleckner</a:t>
                      </a:r>
                    </a:p>
                  </a:txBody>
                  <a:tcPr marL="68580" marR="68580" marT="0" marB="0" anchor="ctr"/>
                </a:tc>
                <a:tc>
                  <a:txBody>
                    <a:bodyPr/>
                    <a:lstStyle/>
                    <a:p>
                      <a:r>
                        <a:rPr lang="en-US" sz="1800" dirty="0">
                          <a:latin typeface="Arial" panose="020B0604020202020204" pitchFamily="34" charset="0"/>
                          <a:cs typeface="Arial" panose="020B0604020202020204" pitchFamily="34" charset="0"/>
                        </a:rPr>
                        <a:t>Payload Engineer</a:t>
                      </a:r>
                    </a:p>
                  </a:txBody>
                  <a:tcPr marL="68580" marR="68580" marT="0" marB="0" anchor="ctr"/>
                </a:tc>
                <a:extLst>
                  <a:ext uri="{0D108BD9-81ED-4DB2-BD59-A6C34878D82A}">
                    <a16:rowId xmlns:a16="http://schemas.microsoft.com/office/drawing/2014/main" val="10012"/>
                  </a:ext>
                </a:extLst>
              </a:tr>
              <a:tr h="273879">
                <a:tc>
                  <a:txBody>
                    <a:bodyPr/>
                    <a:lstStyle/>
                    <a:p>
                      <a:r>
                        <a:rPr lang="en-US" sz="1800" dirty="0">
                          <a:latin typeface="Arial" panose="020B0604020202020204" pitchFamily="34" charset="0"/>
                          <a:cs typeface="Arial" panose="020B0604020202020204" pitchFamily="34" charset="0"/>
                        </a:rPr>
                        <a:t>Rick Farmer</a:t>
                      </a:r>
                    </a:p>
                  </a:txBody>
                  <a:tcPr marL="68580" marR="68580" marT="0" marB="0" anchor="ctr"/>
                </a:tc>
                <a:tc>
                  <a:txBody>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lang="en-US" sz="1800" dirty="0">
                          <a:latin typeface="Arial" panose="020B0604020202020204" pitchFamily="34" charset="0"/>
                          <a:cs typeface="Arial" panose="020B0604020202020204" pitchFamily="34" charset="0"/>
                        </a:rPr>
                        <a:t>Ground </a:t>
                      </a:r>
                      <a:r>
                        <a:rPr lang="en-US" sz="1800">
                          <a:latin typeface="Arial" panose="020B0604020202020204" pitchFamily="34" charset="0"/>
                          <a:cs typeface="Arial" panose="020B0604020202020204" pitchFamily="34" charset="0"/>
                        </a:rPr>
                        <a:t>System Engineer</a:t>
                      </a:r>
                      <a:endParaRPr lang="en-US" sz="1800" dirty="0">
                        <a:latin typeface="Arial" panose="020B060402020202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128363896"/>
                  </a:ext>
                </a:extLst>
              </a:tr>
              <a:tr h="273879">
                <a:tc>
                  <a:txBody>
                    <a:bodyPr/>
                    <a:lstStyle/>
                    <a:p>
                      <a:r>
                        <a:rPr lang="en-US" sz="1800" dirty="0">
                          <a:latin typeface="Arial" panose="020B0604020202020204" pitchFamily="34" charset="0"/>
                          <a:cs typeface="Arial" panose="020B0604020202020204" pitchFamily="34" charset="0"/>
                        </a:rPr>
                        <a:t>James Losey</a:t>
                      </a:r>
                    </a:p>
                  </a:txBody>
                  <a:tcPr marL="68580" marR="68580" marT="0" marB="0" anchor="ctr"/>
                </a:tc>
                <a:tc>
                  <a:txBody>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lang="en-US" sz="1800" dirty="0">
                          <a:latin typeface="Arial" panose="020B0604020202020204" pitchFamily="34" charset="0"/>
                          <a:cs typeface="Arial" panose="020B0604020202020204" pitchFamily="34" charset="0"/>
                        </a:rPr>
                        <a:t>Payload Engineer</a:t>
                      </a:r>
                    </a:p>
                  </a:txBody>
                  <a:tcPr marL="68580" marR="68580" marT="0" marB="0" anchor="ctr"/>
                </a:tc>
                <a:extLst>
                  <a:ext uri="{0D108BD9-81ED-4DB2-BD59-A6C34878D82A}">
                    <a16:rowId xmlns:a16="http://schemas.microsoft.com/office/drawing/2014/main" val="2615555393"/>
                  </a:ext>
                </a:extLst>
              </a:tr>
            </a:tbl>
          </a:graphicData>
        </a:graphic>
      </p:graphicFrame>
    </p:spTree>
    <p:extLst>
      <p:ext uri="{BB962C8B-B14F-4D97-AF65-F5344CB8AC3E}">
        <p14:creationId xmlns:p14="http://schemas.microsoft.com/office/powerpoint/2010/main" val="35071397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D39635B-ED7A-4225-A59E-6CAB46E9A958}"/>
              </a:ext>
            </a:extLst>
          </p:cNvPr>
          <p:cNvSpPr>
            <a:spLocks noGrp="1"/>
          </p:cNvSpPr>
          <p:nvPr>
            <p:ph idx="1"/>
          </p:nvPr>
        </p:nvSpPr>
        <p:spPr/>
        <p:txBody>
          <a:bodyPr/>
          <a:lstStyle/>
          <a:p>
            <a:r>
              <a:rPr lang="en-US" dirty="0"/>
              <a:t>SAGE III celebrated its 5</a:t>
            </a:r>
            <a:r>
              <a:rPr lang="en-US" baseline="30000" dirty="0"/>
              <a:t>th</a:t>
            </a:r>
            <a:r>
              <a:rPr lang="en-US" dirty="0"/>
              <a:t> birthday on board the International Space Station </a:t>
            </a:r>
          </a:p>
          <a:p>
            <a:r>
              <a:rPr lang="en-US" dirty="0"/>
              <a:t>ISS has been extended until 2030 and no other payload is projected to take over the SAGE </a:t>
            </a:r>
            <a:r>
              <a:rPr lang="en-US"/>
              <a:t>III position (</a:t>
            </a:r>
            <a:r>
              <a:rPr lang="en-US" dirty="0"/>
              <a:t>looking forward to supplying the </a:t>
            </a:r>
            <a:r>
              <a:rPr lang="en-US"/>
              <a:t>Science team with many more years of data)  </a:t>
            </a:r>
            <a:endParaRPr lang="en-US" dirty="0"/>
          </a:p>
          <a:p>
            <a:r>
              <a:rPr lang="en-US" dirty="0"/>
              <a:t>The SAGE III payload continues to operate as expected</a:t>
            </a:r>
          </a:p>
          <a:p>
            <a:r>
              <a:rPr lang="en-US" dirty="0"/>
              <a:t>SAGE has officially acquired over </a:t>
            </a:r>
            <a:r>
              <a:rPr lang="en-US" sz="2800" dirty="0"/>
              <a:t>50,000</a:t>
            </a:r>
            <a:r>
              <a:rPr lang="en-US" dirty="0"/>
              <a:t> occultation events!!</a:t>
            </a:r>
          </a:p>
          <a:p>
            <a:endParaRPr lang="en-US" dirty="0"/>
          </a:p>
        </p:txBody>
      </p:sp>
      <p:sp>
        <p:nvSpPr>
          <p:cNvPr id="3" name="Title 2">
            <a:extLst>
              <a:ext uri="{FF2B5EF4-FFF2-40B4-BE49-F238E27FC236}">
                <a16:creationId xmlns:a16="http://schemas.microsoft.com/office/drawing/2014/main" id="{733DB904-4300-4924-B80C-A9756D1D1B67}"/>
              </a:ext>
            </a:extLst>
          </p:cNvPr>
          <p:cNvSpPr>
            <a:spLocks noGrp="1"/>
          </p:cNvSpPr>
          <p:nvPr>
            <p:ph type="title"/>
          </p:nvPr>
        </p:nvSpPr>
        <p:spPr/>
        <p:txBody>
          <a:bodyPr/>
          <a:lstStyle/>
          <a:p>
            <a:r>
              <a:rPr lang="en-US" dirty="0"/>
              <a:t>SAGE III Operations</a:t>
            </a:r>
          </a:p>
        </p:txBody>
      </p:sp>
      <p:sp>
        <p:nvSpPr>
          <p:cNvPr id="4" name="Date Placeholder 3">
            <a:extLst>
              <a:ext uri="{FF2B5EF4-FFF2-40B4-BE49-F238E27FC236}">
                <a16:creationId xmlns:a16="http://schemas.microsoft.com/office/drawing/2014/main" id="{7E7E2F6F-DBDF-448A-A3BE-CBD166E4C64D}"/>
              </a:ext>
            </a:extLst>
          </p:cNvPr>
          <p:cNvSpPr>
            <a:spLocks noGrp="1"/>
          </p:cNvSpPr>
          <p:nvPr>
            <p:ph type="dt" sz="half" idx="2"/>
          </p:nvPr>
        </p:nvSpPr>
        <p:spPr/>
        <p:txBody>
          <a:bodyPr/>
          <a:lstStyle/>
          <a:p>
            <a:fld id="{A9E79D4F-B57E-1C4E-8EE1-3B4427408A1A}" type="datetime4">
              <a:rPr lang="en-US" smtClean="0"/>
              <a:pPr/>
              <a:t>October 20, 2022</a:t>
            </a:fld>
            <a:endParaRPr lang="en-US" dirty="0"/>
          </a:p>
        </p:txBody>
      </p:sp>
    </p:spTree>
    <p:extLst>
      <p:ext uri="{BB962C8B-B14F-4D97-AF65-F5344CB8AC3E}">
        <p14:creationId xmlns:p14="http://schemas.microsoft.com/office/powerpoint/2010/main" val="164682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Phase-E Totals</a:t>
            </a:r>
            <a:br>
              <a:rPr lang="en-US" dirty="0"/>
            </a:br>
            <a:r>
              <a:rPr lang="en-US" dirty="0"/>
              <a:t>7/1/2017 00:00 </a:t>
            </a:r>
            <a:r>
              <a:rPr lang="en-US"/>
              <a:t>to 10/5/2022 </a:t>
            </a:r>
            <a:r>
              <a:rPr lang="en-US" dirty="0"/>
              <a:t>09:00 </a:t>
            </a:r>
          </a:p>
        </p:txBody>
      </p:sp>
      <p:sp>
        <p:nvSpPr>
          <p:cNvPr id="4" name="Date Placeholder 3"/>
          <p:cNvSpPr>
            <a:spLocks noGrp="1"/>
          </p:cNvSpPr>
          <p:nvPr>
            <p:ph type="dt" sz="half" idx="2"/>
          </p:nvPr>
        </p:nvSpPr>
        <p:spPr/>
        <p:txBody>
          <a:bodyPr/>
          <a:lstStyle/>
          <a:p>
            <a:fld id="{A9E79D4F-B57E-1C4E-8EE1-3B4427408A1A}" type="datetime4">
              <a:rPr lang="en-US" smtClean="0"/>
              <a:t>October 20, 2022</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4135534119"/>
              </p:ext>
            </p:extLst>
          </p:nvPr>
        </p:nvGraphicFramePr>
        <p:xfrm>
          <a:off x="318987" y="1135039"/>
          <a:ext cx="8484928" cy="2828034"/>
        </p:xfrm>
        <a:graphic>
          <a:graphicData uri="http://schemas.openxmlformats.org/drawingml/2006/table">
            <a:tbl>
              <a:tblPr>
                <a:tableStyleId>{5C22544A-7EE6-4342-B048-85BDC9FD1C3A}</a:tableStyleId>
              </a:tblPr>
              <a:tblGrid>
                <a:gridCol w="2121232">
                  <a:extLst>
                    <a:ext uri="{9D8B030D-6E8A-4147-A177-3AD203B41FA5}">
                      <a16:colId xmlns:a16="http://schemas.microsoft.com/office/drawing/2014/main" val="20000"/>
                    </a:ext>
                  </a:extLst>
                </a:gridCol>
                <a:gridCol w="2121232">
                  <a:extLst>
                    <a:ext uri="{9D8B030D-6E8A-4147-A177-3AD203B41FA5}">
                      <a16:colId xmlns:a16="http://schemas.microsoft.com/office/drawing/2014/main" val="20001"/>
                    </a:ext>
                  </a:extLst>
                </a:gridCol>
                <a:gridCol w="2121232">
                  <a:extLst>
                    <a:ext uri="{9D8B030D-6E8A-4147-A177-3AD203B41FA5}">
                      <a16:colId xmlns:a16="http://schemas.microsoft.com/office/drawing/2014/main" val="20002"/>
                    </a:ext>
                  </a:extLst>
                </a:gridCol>
                <a:gridCol w="2121232">
                  <a:extLst>
                    <a:ext uri="{9D8B030D-6E8A-4147-A177-3AD203B41FA5}">
                      <a16:colId xmlns:a16="http://schemas.microsoft.com/office/drawing/2014/main" val="20003"/>
                    </a:ext>
                  </a:extLst>
                </a:gridCol>
              </a:tblGrid>
              <a:tr h="914400">
                <a:tc>
                  <a:txBody>
                    <a:bodyPr/>
                    <a:lstStyle/>
                    <a:p>
                      <a:pPr algn="ctr" rtl="0" fontAlgn="ctr"/>
                      <a:r>
                        <a:rPr lang="en-US" sz="1800" u="none" strike="noStrike" dirty="0">
                          <a:effectLst/>
                        </a:rPr>
                        <a:t>Event Type</a:t>
                      </a:r>
                      <a:endParaRPr lang="en-US" sz="18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B084"/>
                    </a:solidFill>
                  </a:tcPr>
                </a:tc>
                <a:tc>
                  <a:txBody>
                    <a:bodyPr/>
                    <a:lstStyle/>
                    <a:p>
                      <a:pPr algn="ctr" rtl="0" fontAlgn="ctr"/>
                      <a:r>
                        <a:rPr lang="en-US" sz="1800" u="none" strike="noStrike" dirty="0">
                          <a:effectLst/>
                        </a:rPr>
                        <a:t>Total Planned</a:t>
                      </a:r>
                      <a:endParaRPr lang="en-US" sz="18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B084"/>
                    </a:solidFill>
                  </a:tcPr>
                </a:tc>
                <a:tc>
                  <a:txBody>
                    <a:bodyPr/>
                    <a:lstStyle/>
                    <a:p>
                      <a:pPr algn="ctr" rtl="0" fontAlgn="ctr"/>
                      <a:r>
                        <a:rPr lang="en-US" sz="1800" u="none" strike="noStrike" dirty="0">
                          <a:effectLst/>
                        </a:rPr>
                        <a:t>Total Acquired</a:t>
                      </a:r>
                      <a:endParaRPr lang="en-US" sz="18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B084"/>
                    </a:solidFill>
                  </a:tcPr>
                </a:tc>
                <a:tc>
                  <a:txBody>
                    <a:bodyPr/>
                    <a:lstStyle/>
                    <a:p>
                      <a:pPr algn="ctr" rtl="0" fontAlgn="ctr"/>
                      <a:r>
                        <a:rPr lang="en-US" sz="1800" u="none" strike="noStrike" dirty="0">
                          <a:effectLst/>
                        </a:rPr>
                        <a:t>Total % Acquired </a:t>
                      </a:r>
                      <a:br>
                        <a:rPr lang="en-US" sz="1800" u="none" strike="noStrike" dirty="0">
                          <a:effectLst/>
                        </a:rPr>
                      </a:br>
                      <a:r>
                        <a:rPr lang="en-US" sz="1800" u="none" strike="noStrike" dirty="0">
                          <a:effectLst/>
                        </a:rPr>
                        <a:t>(vs. Planned)</a:t>
                      </a:r>
                      <a:endParaRPr lang="en-US" sz="18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B084"/>
                    </a:solidFill>
                  </a:tcPr>
                </a:tc>
                <a:extLst>
                  <a:ext uri="{0D108BD9-81ED-4DB2-BD59-A6C34878D82A}">
                    <a16:rowId xmlns:a16="http://schemas.microsoft.com/office/drawing/2014/main" val="10000"/>
                  </a:ext>
                </a:extLst>
              </a:tr>
              <a:tr h="312985">
                <a:tc>
                  <a:txBody>
                    <a:bodyPr/>
                    <a:lstStyle/>
                    <a:p>
                      <a:pPr algn="l" rtl="0" fontAlgn="ctr"/>
                      <a:r>
                        <a:rPr lang="en-US" sz="1800" u="none" strike="noStrike" dirty="0">
                          <a:effectLst/>
                        </a:rPr>
                        <a:t>Sunrise</a:t>
                      </a:r>
                      <a:endParaRPr lang="en-US" sz="18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400" b="0" i="0" u="none" strike="noStrike" dirty="0">
                          <a:solidFill>
                            <a:srgbClr val="000000"/>
                          </a:solidFill>
                          <a:effectLst/>
                          <a:latin typeface="Calibri" panose="020F0502020204030204" pitchFamily="34" charset="0"/>
                        </a:rPr>
                        <a:t>26739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400" b="0" i="0" u="none" strike="noStrike" dirty="0">
                          <a:solidFill>
                            <a:srgbClr val="000000"/>
                          </a:solidFill>
                          <a:effectLst/>
                          <a:latin typeface="Calibri" panose="020F0502020204030204" pitchFamily="34" charset="0"/>
                        </a:rPr>
                        <a:t>24160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685783" rtl="0" eaLnBrk="1" fontAlgn="ctr" latinLnBrk="0" hangingPunct="1">
                        <a:lnSpc>
                          <a:spcPct val="100000"/>
                        </a:lnSpc>
                        <a:spcBef>
                          <a:spcPts val="0"/>
                        </a:spcBef>
                        <a:spcAft>
                          <a:spcPts val="0"/>
                        </a:spcAft>
                        <a:buClrTx/>
                        <a:buSzTx/>
                        <a:buFontTx/>
                        <a:buNone/>
                        <a:tabLst/>
                        <a:defRPr/>
                      </a:pPr>
                      <a:r>
                        <a:rPr lang="en-US" sz="1400" b="1" i="1" u="none" strike="noStrike" dirty="0">
                          <a:solidFill>
                            <a:srgbClr val="000000"/>
                          </a:solidFill>
                          <a:effectLst/>
                          <a:latin typeface="Calibri" panose="020F0502020204030204" pitchFamily="34" charset="0"/>
                        </a:rPr>
                        <a:t>90.4%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4D6"/>
                    </a:solidFill>
                  </a:tcPr>
                </a:tc>
                <a:extLst>
                  <a:ext uri="{0D108BD9-81ED-4DB2-BD59-A6C34878D82A}">
                    <a16:rowId xmlns:a16="http://schemas.microsoft.com/office/drawing/2014/main" val="10001"/>
                  </a:ext>
                </a:extLst>
              </a:tr>
              <a:tr h="312985">
                <a:tc>
                  <a:txBody>
                    <a:bodyPr/>
                    <a:lstStyle/>
                    <a:p>
                      <a:pPr algn="l" rtl="0" fontAlgn="ctr"/>
                      <a:r>
                        <a:rPr lang="en-US" sz="1800" u="none" strike="noStrike" dirty="0">
                          <a:effectLst/>
                        </a:rPr>
                        <a:t>Sunset</a:t>
                      </a:r>
                      <a:endParaRPr lang="en-US" sz="18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400" b="0" i="0" u="none" strike="noStrike" dirty="0">
                          <a:solidFill>
                            <a:srgbClr val="000000"/>
                          </a:solidFill>
                          <a:effectLst/>
                          <a:latin typeface="Calibri" panose="020F0502020204030204" pitchFamily="34" charset="0"/>
                        </a:rPr>
                        <a:t>26735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400" b="0" i="0" u="none" strike="noStrike" dirty="0">
                          <a:solidFill>
                            <a:srgbClr val="000000"/>
                          </a:solidFill>
                          <a:effectLst/>
                          <a:latin typeface="Calibri" panose="020F0502020204030204" pitchFamily="34" charset="0"/>
                        </a:rPr>
                        <a:t>22802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685783" rtl="0" eaLnBrk="1" fontAlgn="ctr" latinLnBrk="0" hangingPunct="1">
                        <a:lnSpc>
                          <a:spcPct val="100000"/>
                        </a:lnSpc>
                        <a:spcBef>
                          <a:spcPts val="0"/>
                        </a:spcBef>
                        <a:spcAft>
                          <a:spcPts val="0"/>
                        </a:spcAft>
                        <a:buClrTx/>
                        <a:buSzTx/>
                        <a:buFontTx/>
                        <a:buNone/>
                        <a:tabLst/>
                        <a:defRPr/>
                      </a:pPr>
                      <a:r>
                        <a:rPr lang="en-US" sz="1400" b="1" i="1" u="none" strike="noStrike" dirty="0">
                          <a:solidFill>
                            <a:srgbClr val="000000"/>
                          </a:solidFill>
                          <a:effectLst/>
                          <a:latin typeface="Calibri" panose="020F0502020204030204" pitchFamily="34" charset="0"/>
                        </a:rPr>
                        <a:t>85.3%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4D6"/>
                    </a:solidFill>
                  </a:tcPr>
                </a:tc>
                <a:extLst>
                  <a:ext uri="{0D108BD9-81ED-4DB2-BD59-A6C34878D82A}">
                    <a16:rowId xmlns:a16="http://schemas.microsoft.com/office/drawing/2014/main" val="10002"/>
                  </a:ext>
                </a:extLst>
              </a:tr>
              <a:tr h="312985">
                <a:tc>
                  <a:txBody>
                    <a:bodyPr/>
                    <a:lstStyle/>
                    <a:p>
                      <a:pPr algn="l" rtl="0" fontAlgn="ctr"/>
                      <a:r>
                        <a:rPr lang="en-US" sz="1800" u="none" strike="noStrike" dirty="0">
                          <a:effectLst/>
                        </a:rPr>
                        <a:t>Moonrise</a:t>
                      </a:r>
                      <a:endParaRPr lang="en-US" sz="18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400" b="0" i="0" u="none" strike="noStrike" dirty="0">
                          <a:solidFill>
                            <a:srgbClr val="000000"/>
                          </a:solidFill>
                          <a:effectLst/>
                          <a:latin typeface="Calibri" panose="020F0502020204030204" pitchFamily="34" charset="0"/>
                        </a:rPr>
                        <a:t>3450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400" b="0" i="0" u="none" strike="noStrike" dirty="0">
                          <a:solidFill>
                            <a:srgbClr val="000000"/>
                          </a:solidFill>
                          <a:effectLst/>
                          <a:latin typeface="Calibri" panose="020F0502020204030204" pitchFamily="34" charset="0"/>
                        </a:rPr>
                        <a:t>1390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400" b="1" i="1" u="none" strike="noStrike" dirty="0">
                          <a:solidFill>
                            <a:srgbClr val="000000"/>
                          </a:solidFill>
                          <a:effectLst/>
                          <a:latin typeface="Calibri" panose="020F0502020204030204" pitchFamily="34" charset="0"/>
                        </a:rPr>
                        <a:t>40.3%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4D6"/>
                    </a:solidFill>
                  </a:tcPr>
                </a:tc>
                <a:extLst>
                  <a:ext uri="{0D108BD9-81ED-4DB2-BD59-A6C34878D82A}">
                    <a16:rowId xmlns:a16="http://schemas.microsoft.com/office/drawing/2014/main" val="10003"/>
                  </a:ext>
                </a:extLst>
              </a:tr>
              <a:tr h="312985">
                <a:tc>
                  <a:txBody>
                    <a:bodyPr/>
                    <a:lstStyle/>
                    <a:p>
                      <a:pPr algn="l" rtl="0" fontAlgn="ctr"/>
                      <a:r>
                        <a:rPr lang="en-US" sz="1800" u="none" strike="noStrike" dirty="0">
                          <a:effectLst/>
                        </a:rPr>
                        <a:t>Moonset</a:t>
                      </a:r>
                      <a:endParaRPr lang="en-US" sz="18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400" b="0" i="0" u="none" strike="noStrike" dirty="0">
                          <a:solidFill>
                            <a:srgbClr val="000000"/>
                          </a:solidFill>
                          <a:effectLst/>
                          <a:latin typeface="Calibri" panose="020F0502020204030204" pitchFamily="34" charset="0"/>
                        </a:rPr>
                        <a:t>3904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400" b="0" i="0" u="none" strike="noStrike" dirty="0">
                          <a:solidFill>
                            <a:srgbClr val="000000"/>
                          </a:solidFill>
                          <a:effectLst/>
                          <a:latin typeface="Calibri" panose="020F0502020204030204" pitchFamily="34" charset="0"/>
                        </a:rPr>
                        <a:t>2384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685783" rtl="0" eaLnBrk="1" fontAlgn="ctr" latinLnBrk="0" hangingPunct="1">
                        <a:lnSpc>
                          <a:spcPct val="100000"/>
                        </a:lnSpc>
                        <a:spcBef>
                          <a:spcPts val="0"/>
                        </a:spcBef>
                        <a:spcAft>
                          <a:spcPts val="0"/>
                        </a:spcAft>
                        <a:buClrTx/>
                        <a:buSzTx/>
                        <a:buFontTx/>
                        <a:buNone/>
                        <a:tabLst/>
                        <a:defRPr/>
                      </a:pPr>
                      <a:r>
                        <a:rPr lang="en-US" sz="1400" b="1" i="1" u="none" strike="noStrike" dirty="0">
                          <a:solidFill>
                            <a:srgbClr val="000000"/>
                          </a:solidFill>
                          <a:effectLst/>
                          <a:latin typeface="Calibri" panose="020F0502020204030204" pitchFamily="34" charset="0"/>
                        </a:rPr>
                        <a:t>61.1%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4D6"/>
                    </a:solidFill>
                  </a:tcPr>
                </a:tc>
                <a:extLst>
                  <a:ext uri="{0D108BD9-81ED-4DB2-BD59-A6C34878D82A}">
                    <a16:rowId xmlns:a16="http://schemas.microsoft.com/office/drawing/2014/main" val="10004"/>
                  </a:ext>
                </a:extLst>
              </a:tr>
              <a:tr h="348709">
                <a:tc>
                  <a:txBody>
                    <a:bodyPr/>
                    <a:lstStyle/>
                    <a:p>
                      <a:pPr algn="l" rtl="0" fontAlgn="ctr"/>
                      <a:r>
                        <a:rPr lang="en-US" sz="1800" i="1" u="none" strike="noStrike" dirty="0">
                          <a:effectLst/>
                        </a:rPr>
                        <a:t>All Occultation</a:t>
                      </a:r>
                      <a:endParaRPr lang="en-US" sz="1800" b="0" i="1"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4D6"/>
                    </a:solidFill>
                  </a:tcPr>
                </a:tc>
                <a:tc>
                  <a:txBody>
                    <a:bodyPr/>
                    <a:lstStyle/>
                    <a:p>
                      <a:pPr algn="ctr" rtl="0" fontAlgn="ctr"/>
                      <a:r>
                        <a:rPr lang="en-US" sz="1400" b="0" i="1" u="none" strike="noStrike" dirty="0">
                          <a:solidFill>
                            <a:srgbClr val="000000"/>
                          </a:solidFill>
                          <a:effectLst/>
                          <a:latin typeface="Calibri" panose="020F0502020204030204" pitchFamily="34" charset="0"/>
                        </a:rPr>
                        <a:t>60828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4D6"/>
                    </a:solidFill>
                  </a:tcPr>
                </a:tc>
                <a:tc>
                  <a:txBody>
                    <a:bodyPr/>
                    <a:lstStyle/>
                    <a:p>
                      <a:pPr algn="ctr" rtl="0" fontAlgn="ctr"/>
                      <a:r>
                        <a:rPr lang="en-US" sz="1400" b="0" i="1" u="none" strike="noStrike" dirty="0">
                          <a:solidFill>
                            <a:srgbClr val="000000"/>
                          </a:solidFill>
                          <a:effectLst/>
                          <a:latin typeface="Calibri" panose="020F0502020204030204" pitchFamily="34" charset="0"/>
                        </a:rPr>
                        <a:t>50736</a:t>
                      </a:r>
                      <a:endParaRPr lang="en-US" sz="1800" b="0" i="1"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4D6"/>
                    </a:solidFill>
                  </a:tcPr>
                </a:tc>
                <a:tc>
                  <a:txBody>
                    <a:bodyPr/>
                    <a:lstStyle/>
                    <a:p>
                      <a:pPr algn="ctr" rtl="0" fontAlgn="ctr"/>
                      <a:r>
                        <a:rPr lang="en-US" sz="1400" b="1" i="1" u="none" strike="noStrike" dirty="0">
                          <a:solidFill>
                            <a:srgbClr val="000000"/>
                          </a:solidFill>
                          <a:effectLst/>
                          <a:latin typeface="Calibri" panose="020F0502020204030204" pitchFamily="34" charset="0"/>
                        </a:rPr>
                        <a:t>83.4%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4D6"/>
                    </a:solidFill>
                  </a:tcPr>
                </a:tc>
                <a:extLst>
                  <a:ext uri="{0D108BD9-81ED-4DB2-BD59-A6C34878D82A}">
                    <a16:rowId xmlns:a16="http://schemas.microsoft.com/office/drawing/2014/main" val="10005"/>
                  </a:ext>
                </a:extLst>
              </a:tr>
              <a:tr h="312985">
                <a:tc>
                  <a:txBody>
                    <a:bodyPr/>
                    <a:lstStyle/>
                    <a:p>
                      <a:pPr algn="l" rtl="0" fontAlgn="ctr"/>
                      <a:r>
                        <a:rPr lang="en-US" sz="1800" u="none" strike="noStrike" dirty="0">
                          <a:effectLst/>
                        </a:rPr>
                        <a:t>Limb</a:t>
                      </a:r>
                      <a:endParaRPr lang="en-US" sz="18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400" b="0" i="0" u="none" strike="noStrike" dirty="0">
                          <a:solidFill>
                            <a:srgbClr val="000000"/>
                          </a:solidFill>
                          <a:effectLst/>
                          <a:latin typeface="Calibri" panose="020F0502020204030204" pitchFamily="34" charset="0"/>
                        </a:rPr>
                        <a:t>20130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400" b="0" i="0" u="none" strike="noStrike" dirty="0">
                          <a:solidFill>
                            <a:srgbClr val="000000"/>
                          </a:solidFill>
                          <a:effectLst/>
                          <a:latin typeface="Calibri" panose="020F0502020204030204" pitchFamily="34" charset="0"/>
                        </a:rPr>
                        <a:t>19552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685783" rtl="0" eaLnBrk="1" fontAlgn="ctr" latinLnBrk="0" hangingPunct="1">
                        <a:lnSpc>
                          <a:spcPct val="100000"/>
                        </a:lnSpc>
                        <a:spcBef>
                          <a:spcPts val="0"/>
                        </a:spcBef>
                        <a:spcAft>
                          <a:spcPts val="0"/>
                        </a:spcAft>
                        <a:buClrTx/>
                        <a:buSzTx/>
                        <a:buFontTx/>
                        <a:buNone/>
                        <a:tabLst/>
                        <a:defRPr/>
                      </a:pPr>
                      <a:r>
                        <a:rPr lang="en-US" sz="1400" b="1" i="1" u="none" strike="noStrike" dirty="0">
                          <a:solidFill>
                            <a:srgbClr val="000000"/>
                          </a:solidFill>
                          <a:effectLst/>
                          <a:latin typeface="Calibri" panose="020F0502020204030204" pitchFamily="34" charset="0"/>
                        </a:rPr>
                        <a:t>97.1%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4D6"/>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9961109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672175A-55B7-4970-ACC6-E05BFEFB98C7}"/>
              </a:ext>
            </a:extLst>
          </p:cNvPr>
          <p:cNvSpPr>
            <a:spLocks noGrp="1"/>
          </p:cNvSpPr>
          <p:nvPr>
            <p:ph idx="1"/>
          </p:nvPr>
        </p:nvSpPr>
        <p:spPr>
          <a:xfrm>
            <a:off x="76200" y="857251"/>
            <a:ext cx="4205980" cy="4012406"/>
          </a:xfrm>
        </p:spPr>
        <p:txBody>
          <a:bodyPr/>
          <a:lstStyle/>
          <a:p>
            <a:r>
              <a:rPr lang="en-US" dirty="0"/>
              <a:t>Now that MLM has been on board for over a year the SAGE III Operations team has a strong understanding of the expected blockages at different betas</a:t>
            </a:r>
          </a:p>
          <a:p>
            <a:r>
              <a:rPr lang="en-US" dirty="0"/>
              <a:t>The average amount of blockages has not changed with the addition of MLM </a:t>
            </a:r>
          </a:p>
          <a:p>
            <a:pPr lvl="1"/>
            <a:r>
              <a:rPr lang="en-US" dirty="0"/>
              <a:t>Note: previously we had blockages from Progress in this area</a:t>
            </a:r>
          </a:p>
        </p:txBody>
      </p:sp>
      <p:sp>
        <p:nvSpPr>
          <p:cNvPr id="3" name="Title 2">
            <a:extLst>
              <a:ext uri="{FF2B5EF4-FFF2-40B4-BE49-F238E27FC236}">
                <a16:creationId xmlns:a16="http://schemas.microsoft.com/office/drawing/2014/main" id="{416E0061-993B-4133-B863-6CF0CEC61110}"/>
              </a:ext>
            </a:extLst>
          </p:cNvPr>
          <p:cNvSpPr>
            <a:spLocks noGrp="1"/>
          </p:cNvSpPr>
          <p:nvPr>
            <p:ph type="title"/>
          </p:nvPr>
        </p:nvSpPr>
        <p:spPr/>
        <p:txBody>
          <a:bodyPr/>
          <a:lstStyle/>
          <a:p>
            <a:r>
              <a:rPr lang="en-US" dirty="0"/>
              <a:t>Analysis of Blockages for SAGE III</a:t>
            </a:r>
          </a:p>
        </p:txBody>
      </p:sp>
      <p:sp>
        <p:nvSpPr>
          <p:cNvPr id="4" name="Date Placeholder 3">
            <a:extLst>
              <a:ext uri="{FF2B5EF4-FFF2-40B4-BE49-F238E27FC236}">
                <a16:creationId xmlns:a16="http://schemas.microsoft.com/office/drawing/2014/main" id="{45A2AABE-E0B6-4873-AE57-9CBBD9D446C4}"/>
              </a:ext>
            </a:extLst>
          </p:cNvPr>
          <p:cNvSpPr>
            <a:spLocks noGrp="1"/>
          </p:cNvSpPr>
          <p:nvPr>
            <p:ph type="dt" sz="half" idx="2"/>
          </p:nvPr>
        </p:nvSpPr>
        <p:spPr/>
        <p:txBody>
          <a:bodyPr/>
          <a:lstStyle/>
          <a:p>
            <a:fld id="{A9E79D4F-B57E-1C4E-8EE1-3B4427408A1A}" type="datetime4">
              <a:rPr lang="en-US" smtClean="0"/>
              <a:pPr/>
              <a:t>October 20, 2022</a:t>
            </a:fld>
            <a:endParaRPr lang="en-US" dirty="0"/>
          </a:p>
        </p:txBody>
      </p:sp>
      <p:pic>
        <p:nvPicPr>
          <p:cNvPr id="7" name="Picture 6" descr="Chart, radar chart&#10;&#10;Description automatically generated">
            <a:extLst>
              <a:ext uri="{FF2B5EF4-FFF2-40B4-BE49-F238E27FC236}">
                <a16:creationId xmlns:a16="http://schemas.microsoft.com/office/drawing/2014/main" id="{E3EDF098-271C-417E-AE3C-2738FA3A71F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69892" y="933640"/>
            <a:ext cx="4205981" cy="3645184"/>
          </a:xfrm>
          <a:prstGeom prst="rect">
            <a:avLst/>
          </a:prstGeom>
        </p:spPr>
      </p:pic>
    </p:spTree>
    <p:extLst>
      <p:ext uri="{BB962C8B-B14F-4D97-AF65-F5344CB8AC3E}">
        <p14:creationId xmlns:p14="http://schemas.microsoft.com/office/powerpoint/2010/main" val="8729884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6F6E3B2-FC96-4DAD-B862-DFE3B3120BAB}"/>
              </a:ext>
            </a:extLst>
          </p:cNvPr>
          <p:cNvSpPr>
            <a:spLocks noGrp="1"/>
          </p:cNvSpPr>
          <p:nvPr>
            <p:ph idx="1"/>
          </p:nvPr>
        </p:nvSpPr>
        <p:spPr>
          <a:xfrm>
            <a:off x="76199" y="813107"/>
            <a:ext cx="8839201" cy="4113609"/>
          </a:xfrm>
        </p:spPr>
        <p:txBody>
          <a:bodyPr/>
          <a:lstStyle/>
          <a:p>
            <a:pPr marL="342891" lvl="1" indent="0">
              <a:buNone/>
            </a:pPr>
            <a:endParaRPr lang="en-US" sz="1050" dirty="0"/>
          </a:p>
          <a:p>
            <a:r>
              <a:rPr lang="en-US" sz="1650" dirty="0">
                <a:latin typeface="Arial" panose="020B0604020202020204" pitchFamily="34" charset="0"/>
                <a:cs typeface="Arial" panose="020B0604020202020204" pitchFamily="34" charset="0"/>
              </a:rPr>
              <a:t>SAGE III observed a decrease in signal Transmission through the contamination window </a:t>
            </a:r>
          </a:p>
          <a:p>
            <a:pPr lvl="1"/>
            <a:r>
              <a:rPr lang="en-US" sz="1400" dirty="0">
                <a:effectLst/>
                <a:latin typeface="Times New Roman" panose="02020603050405020304" pitchFamily="18" charset="0"/>
                <a:ea typeface="Calibri" panose="020F0502020204030204" pitchFamily="34" charset="0"/>
                <a:cs typeface="Times New Roman" panose="02020603050405020304" pitchFamily="18" charset="0"/>
              </a:rPr>
              <a:t>Analysis of the contamination window transmission signal indicates an impulse contamination event on November 29, 2021. Previous contamination events seen in the transmission signal have slowly recovered as contamination has desorbed off the window. The November 29</a:t>
            </a:r>
            <a:r>
              <a:rPr lang="en-US" sz="1400" baseline="30000" dirty="0">
                <a:effectLst/>
                <a:latin typeface="Times New Roman" panose="02020603050405020304" pitchFamily="18" charset="0"/>
                <a:ea typeface="Calibri" panose="020F0502020204030204" pitchFamily="34" charset="0"/>
                <a:cs typeface="Times New Roman" panose="02020603050405020304" pitchFamily="18" charset="0"/>
              </a:rPr>
              <a:t>th</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contamination event was not seen by the CMP sensors and the transmission signal has not recovered after 11 months of collection of open/close window data.</a:t>
            </a:r>
          </a:p>
          <a:p>
            <a:pPr lvl="2"/>
            <a:r>
              <a:rPr lang="en-US" sz="1100" dirty="0">
                <a:effectLst/>
                <a:latin typeface="Calibri" panose="020F0502020204030204" pitchFamily="34" charset="0"/>
                <a:ea typeface="Calibri" panose="020F0502020204030204" pitchFamily="34" charset="0"/>
                <a:cs typeface="Times New Roman" panose="02020603050405020304" pitchFamily="18" charset="0"/>
              </a:rPr>
              <a:t>Note: internal optics appear unaffected as the decrease in signal is only seen when the door is closed </a:t>
            </a:r>
          </a:p>
          <a:p>
            <a:endParaRPr lang="en-US" dirty="0"/>
          </a:p>
        </p:txBody>
      </p:sp>
      <p:sp>
        <p:nvSpPr>
          <p:cNvPr id="3" name="Title 2">
            <a:extLst>
              <a:ext uri="{FF2B5EF4-FFF2-40B4-BE49-F238E27FC236}">
                <a16:creationId xmlns:a16="http://schemas.microsoft.com/office/drawing/2014/main" id="{A92B9532-53EA-4530-9434-64DDCB07534F}"/>
              </a:ext>
            </a:extLst>
          </p:cNvPr>
          <p:cNvSpPr>
            <a:spLocks noGrp="1"/>
          </p:cNvSpPr>
          <p:nvPr>
            <p:ph type="title"/>
          </p:nvPr>
        </p:nvSpPr>
        <p:spPr/>
        <p:txBody>
          <a:bodyPr/>
          <a:lstStyle/>
          <a:p>
            <a:r>
              <a:rPr lang="en-US" dirty="0"/>
              <a:t>Window Transmission Anomaly</a:t>
            </a:r>
          </a:p>
        </p:txBody>
      </p:sp>
      <p:sp>
        <p:nvSpPr>
          <p:cNvPr id="4" name="Date Placeholder 3">
            <a:extLst>
              <a:ext uri="{FF2B5EF4-FFF2-40B4-BE49-F238E27FC236}">
                <a16:creationId xmlns:a16="http://schemas.microsoft.com/office/drawing/2014/main" id="{BE3F24CF-8DCC-4F40-8CC1-839CCD1548AA}"/>
              </a:ext>
            </a:extLst>
          </p:cNvPr>
          <p:cNvSpPr>
            <a:spLocks noGrp="1"/>
          </p:cNvSpPr>
          <p:nvPr>
            <p:ph type="dt" sz="half" idx="2"/>
          </p:nvPr>
        </p:nvSpPr>
        <p:spPr/>
        <p:txBody>
          <a:bodyPr/>
          <a:lstStyle/>
          <a:p>
            <a:fld id="{A9E79D4F-B57E-1C4E-8EE1-3B4427408A1A}" type="datetime4">
              <a:rPr lang="en-US" smtClean="0"/>
              <a:pPr/>
              <a:t>October 20, 2022</a:t>
            </a:fld>
            <a:endParaRPr lang="en-US" dirty="0"/>
          </a:p>
        </p:txBody>
      </p:sp>
      <p:pic>
        <p:nvPicPr>
          <p:cNvPr id="5" name="Picture 4">
            <a:extLst>
              <a:ext uri="{FF2B5EF4-FFF2-40B4-BE49-F238E27FC236}">
                <a16:creationId xmlns:a16="http://schemas.microsoft.com/office/drawing/2014/main" id="{9DDD970D-CD61-406C-8692-0F249E16EAAA}"/>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9321" y="2869911"/>
            <a:ext cx="3287954" cy="1986258"/>
          </a:xfrm>
          <a:prstGeom prst="rect">
            <a:avLst/>
          </a:prstGeom>
          <a:noFill/>
          <a:ln>
            <a:noFill/>
          </a:ln>
        </p:spPr>
      </p:pic>
      <p:pic>
        <p:nvPicPr>
          <p:cNvPr id="7" name="Picture 6" descr="Diagram&#10;&#10;Description automatically generated">
            <a:extLst>
              <a:ext uri="{FF2B5EF4-FFF2-40B4-BE49-F238E27FC236}">
                <a16:creationId xmlns:a16="http://schemas.microsoft.com/office/drawing/2014/main" id="{6618533F-21F7-4877-8D8F-2CBB1918AC2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97275" y="2813361"/>
            <a:ext cx="3631659" cy="2042808"/>
          </a:xfrm>
          <a:prstGeom prst="rect">
            <a:avLst/>
          </a:prstGeom>
        </p:spPr>
      </p:pic>
      <p:graphicFrame>
        <p:nvGraphicFramePr>
          <p:cNvPr id="6" name="Table 5">
            <a:extLst>
              <a:ext uri="{FF2B5EF4-FFF2-40B4-BE49-F238E27FC236}">
                <a16:creationId xmlns:a16="http://schemas.microsoft.com/office/drawing/2014/main" id="{E13DE5BA-C8F4-4007-8E3D-A203C2A1DE4F}"/>
              </a:ext>
            </a:extLst>
          </p:cNvPr>
          <p:cNvGraphicFramePr>
            <a:graphicFrameLocks noGrp="1"/>
          </p:cNvGraphicFramePr>
          <p:nvPr>
            <p:extLst>
              <p:ext uri="{D42A27DB-BD31-4B8C-83A1-F6EECF244321}">
                <p14:modId xmlns:p14="http://schemas.microsoft.com/office/powerpoint/2010/main" val="2257319536"/>
              </p:ext>
            </p:extLst>
          </p:nvPr>
        </p:nvGraphicFramePr>
        <p:xfrm>
          <a:off x="6895903" y="3192480"/>
          <a:ext cx="2153055" cy="1341120"/>
        </p:xfrm>
        <a:graphic>
          <a:graphicData uri="http://schemas.openxmlformats.org/drawingml/2006/table">
            <a:tbl>
              <a:tblPr firstRow="1" firstCol="1" bandRow="1">
                <a:tableStyleId>{5C22544A-7EE6-4342-B048-85BDC9FD1C3A}</a:tableStyleId>
              </a:tblPr>
              <a:tblGrid>
                <a:gridCol w="914400">
                  <a:extLst>
                    <a:ext uri="{9D8B030D-6E8A-4147-A177-3AD203B41FA5}">
                      <a16:colId xmlns:a16="http://schemas.microsoft.com/office/drawing/2014/main" val="1559708311"/>
                    </a:ext>
                  </a:extLst>
                </a:gridCol>
                <a:gridCol w="1238655">
                  <a:extLst>
                    <a:ext uri="{9D8B030D-6E8A-4147-A177-3AD203B41FA5}">
                      <a16:colId xmlns:a16="http://schemas.microsoft.com/office/drawing/2014/main" val="1441941838"/>
                    </a:ext>
                  </a:extLst>
                </a:gridCol>
              </a:tblGrid>
              <a:tr h="0">
                <a:tc>
                  <a:txBody>
                    <a:bodyPr/>
                    <a:lstStyle/>
                    <a:p>
                      <a:pPr marL="0" marR="0">
                        <a:spcBef>
                          <a:spcPts val="0"/>
                        </a:spcBef>
                        <a:spcAft>
                          <a:spcPts val="0"/>
                        </a:spcAft>
                      </a:pPr>
                      <a:r>
                        <a:rPr lang="en-US" sz="1100">
                          <a:effectLst/>
                        </a:rPr>
                        <a:t>Wavelength (nm)</a:t>
                      </a:r>
                      <a:endParaRPr lang="en-US" sz="1100">
                        <a:effectLst/>
                        <a:latin typeface="Calibri" panose="020F0502020204030204" pitchFamily="34" charset="0"/>
                        <a:ea typeface="Calibri" panose="020F0502020204030204" pitchFamily="34" charset="0"/>
                      </a:endParaRPr>
                    </a:p>
                  </a:txBody>
                  <a:tcPr marL="68580" marR="68580" marT="0" marB="0"/>
                </a:tc>
                <a:tc>
                  <a:txBody>
                    <a:bodyPr/>
                    <a:lstStyle/>
                    <a:p>
                      <a:pPr marL="0" marR="0">
                        <a:spcBef>
                          <a:spcPts val="0"/>
                        </a:spcBef>
                        <a:spcAft>
                          <a:spcPts val="0"/>
                        </a:spcAft>
                      </a:pPr>
                      <a:r>
                        <a:rPr lang="en-US" sz="1100" dirty="0">
                          <a:effectLst/>
                        </a:rPr>
                        <a:t>Transmission </a:t>
                      </a:r>
                    </a:p>
                    <a:p>
                      <a:pPr marL="0" marR="0">
                        <a:spcBef>
                          <a:spcPts val="0"/>
                        </a:spcBef>
                        <a:spcAft>
                          <a:spcPts val="0"/>
                        </a:spcAft>
                      </a:pPr>
                      <a:r>
                        <a:rPr lang="en-US" sz="1100" dirty="0">
                          <a:effectLst/>
                        </a:rPr>
                        <a:t>Drop in %</a:t>
                      </a:r>
                      <a:endParaRPr lang="en-US" sz="1100" dirty="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1812781103"/>
                  </a:ext>
                </a:extLst>
              </a:tr>
              <a:tr h="0">
                <a:tc>
                  <a:txBody>
                    <a:bodyPr/>
                    <a:lstStyle/>
                    <a:p>
                      <a:pPr marL="0" marR="0">
                        <a:spcBef>
                          <a:spcPts val="0"/>
                        </a:spcBef>
                        <a:spcAft>
                          <a:spcPts val="0"/>
                        </a:spcAft>
                      </a:pPr>
                      <a:r>
                        <a:rPr lang="en-US" sz="1100">
                          <a:effectLst/>
                        </a:rPr>
                        <a:t>293</a:t>
                      </a:r>
                      <a:endParaRPr lang="en-US" sz="1100">
                        <a:effectLst/>
                        <a:latin typeface="Calibri" panose="020F0502020204030204" pitchFamily="34" charset="0"/>
                        <a:ea typeface="Calibri" panose="020F0502020204030204" pitchFamily="34" charset="0"/>
                      </a:endParaRPr>
                    </a:p>
                  </a:txBody>
                  <a:tcPr marL="68580" marR="68580" marT="0" marB="0"/>
                </a:tc>
                <a:tc>
                  <a:txBody>
                    <a:bodyPr/>
                    <a:lstStyle/>
                    <a:p>
                      <a:pPr marL="0" marR="0">
                        <a:spcBef>
                          <a:spcPts val="0"/>
                        </a:spcBef>
                        <a:spcAft>
                          <a:spcPts val="0"/>
                        </a:spcAft>
                      </a:pPr>
                      <a:r>
                        <a:rPr lang="en-US" sz="1100" dirty="0">
                          <a:effectLst/>
                        </a:rPr>
                        <a:t>2.6%</a:t>
                      </a:r>
                      <a:endParaRPr lang="en-US" sz="1100" dirty="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3451901366"/>
                  </a:ext>
                </a:extLst>
              </a:tr>
              <a:tr h="0">
                <a:tc>
                  <a:txBody>
                    <a:bodyPr/>
                    <a:lstStyle/>
                    <a:p>
                      <a:pPr marL="0" marR="0">
                        <a:spcBef>
                          <a:spcPts val="0"/>
                        </a:spcBef>
                        <a:spcAft>
                          <a:spcPts val="0"/>
                        </a:spcAft>
                      </a:pPr>
                      <a:r>
                        <a:rPr lang="en-US" sz="1100">
                          <a:effectLst/>
                        </a:rPr>
                        <a:t>384</a:t>
                      </a:r>
                      <a:endParaRPr lang="en-US" sz="1100">
                        <a:effectLst/>
                        <a:latin typeface="Calibri" panose="020F0502020204030204" pitchFamily="34" charset="0"/>
                        <a:ea typeface="Calibri" panose="020F0502020204030204" pitchFamily="34" charset="0"/>
                      </a:endParaRPr>
                    </a:p>
                  </a:txBody>
                  <a:tcPr marL="68580" marR="68580" marT="0" marB="0"/>
                </a:tc>
                <a:tc>
                  <a:txBody>
                    <a:bodyPr/>
                    <a:lstStyle/>
                    <a:p>
                      <a:pPr marL="0" marR="0">
                        <a:spcBef>
                          <a:spcPts val="0"/>
                        </a:spcBef>
                        <a:spcAft>
                          <a:spcPts val="0"/>
                        </a:spcAft>
                      </a:pPr>
                      <a:r>
                        <a:rPr lang="en-US" sz="1100" dirty="0">
                          <a:effectLst/>
                        </a:rPr>
                        <a:t>1.4%</a:t>
                      </a:r>
                      <a:endParaRPr lang="en-US" sz="1100" dirty="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107358171"/>
                  </a:ext>
                </a:extLst>
              </a:tr>
              <a:tr h="0">
                <a:tc>
                  <a:txBody>
                    <a:bodyPr/>
                    <a:lstStyle/>
                    <a:p>
                      <a:pPr marL="0" marR="0">
                        <a:spcBef>
                          <a:spcPts val="0"/>
                        </a:spcBef>
                        <a:spcAft>
                          <a:spcPts val="0"/>
                        </a:spcAft>
                      </a:pPr>
                      <a:r>
                        <a:rPr lang="en-US" sz="1100">
                          <a:effectLst/>
                        </a:rPr>
                        <a:t>440</a:t>
                      </a:r>
                      <a:endParaRPr lang="en-US" sz="1100">
                        <a:effectLst/>
                        <a:latin typeface="Calibri" panose="020F0502020204030204" pitchFamily="34" charset="0"/>
                        <a:ea typeface="Calibri" panose="020F0502020204030204" pitchFamily="34" charset="0"/>
                      </a:endParaRPr>
                    </a:p>
                  </a:txBody>
                  <a:tcPr marL="68580" marR="68580" marT="0" marB="0"/>
                </a:tc>
                <a:tc>
                  <a:txBody>
                    <a:bodyPr/>
                    <a:lstStyle/>
                    <a:p>
                      <a:pPr marL="0" marR="0">
                        <a:spcBef>
                          <a:spcPts val="0"/>
                        </a:spcBef>
                        <a:spcAft>
                          <a:spcPts val="0"/>
                        </a:spcAft>
                      </a:pPr>
                      <a:r>
                        <a:rPr lang="en-US" sz="1100" dirty="0">
                          <a:effectLst/>
                        </a:rPr>
                        <a:t>0.97%</a:t>
                      </a:r>
                      <a:endParaRPr lang="en-US" sz="1100" dirty="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1338005031"/>
                  </a:ext>
                </a:extLst>
              </a:tr>
              <a:tr h="0">
                <a:tc>
                  <a:txBody>
                    <a:bodyPr/>
                    <a:lstStyle/>
                    <a:p>
                      <a:pPr marL="0" marR="0">
                        <a:spcBef>
                          <a:spcPts val="0"/>
                        </a:spcBef>
                        <a:spcAft>
                          <a:spcPts val="0"/>
                        </a:spcAft>
                      </a:pPr>
                      <a:r>
                        <a:rPr lang="en-US" sz="1100">
                          <a:effectLst/>
                        </a:rPr>
                        <a:t>520</a:t>
                      </a:r>
                      <a:endParaRPr lang="en-US" sz="1100">
                        <a:effectLst/>
                        <a:latin typeface="Calibri" panose="020F0502020204030204" pitchFamily="34" charset="0"/>
                        <a:ea typeface="Calibri" panose="020F0502020204030204" pitchFamily="34" charset="0"/>
                      </a:endParaRPr>
                    </a:p>
                  </a:txBody>
                  <a:tcPr marL="68580" marR="68580" marT="0" marB="0"/>
                </a:tc>
                <a:tc>
                  <a:txBody>
                    <a:bodyPr/>
                    <a:lstStyle/>
                    <a:p>
                      <a:pPr marL="0" marR="0">
                        <a:spcBef>
                          <a:spcPts val="0"/>
                        </a:spcBef>
                        <a:spcAft>
                          <a:spcPts val="0"/>
                        </a:spcAft>
                      </a:pPr>
                      <a:r>
                        <a:rPr lang="en-US" sz="1100" dirty="0">
                          <a:effectLst/>
                        </a:rPr>
                        <a:t>0.76%</a:t>
                      </a:r>
                      <a:endParaRPr lang="en-US" sz="1100" dirty="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1417880831"/>
                  </a:ext>
                </a:extLst>
              </a:tr>
              <a:tr h="0">
                <a:tc>
                  <a:txBody>
                    <a:bodyPr/>
                    <a:lstStyle/>
                    <a:p>
                      <a:pPr marL="0" marR="0">
                        <a:spcBef>
                          <a:spcPts val="0"/>
                        </a:spcBef>
                        <a:spcAft>
                          <a:spcPts val="0"/>
                        </a:spcAft>
                      </a:pPr>
                      <a:r>
                        <a:rPr lang="en-US" sz="1100">
                          <a:effectLst/>
                        </a:rPr>
                        <a:t>676</a:t>
                      </a:r>
                      <a:endParaRPr lang="en-US" sz="1100">
                        <a:effectLst/>
                        <a:latin typeface="Calibri" panose="020F0502020204030204" pitchFamily="34" charset="0"/>
                        <a:ea typeface="Calibri" panose="020F0502020204030204" pitchFamily="34" charset="0"/>
                      </a:endParaRPr>
                    </a:p>
                  </a:txBody>
                  <a:tcPr marL="68580" marR="68580" marT="0" marB="0"/>
                </a:tc>
                <a:tc>
                  <a:txBody>
                    <a:bodyPr/>
                    <a:lstStyle/>
                    <a:p>
                      <a:pPr marL="0" marR="0">
                        <a:spcBef>
                          <a:spcPts val="0"/>
                        </a:spcBef>
                        <a:spcAft>
                          <a:spcPts val="0"/>
                        </a:spcAft>
                      </a:pPr>
                      <a:r>
                        <a:rPr lang="en-US" sz="1100" dirty="0">
                          <a:effectLst/>
                        </a:rPr>
                        <a:t>0.58%</a:t>
                      </a:r>
                      <a:endParaRPr lang="en-US" sz="1100" dirty="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574745761"/>
                  </a:ext>
                </a:extLst>
              </a:tr>
              <a:tr h="0">
                <a:tc>
                  <a:txBody>
                    <a:bodyPr/>
                    <a:lstStyle/>
                    <a:p>
                      <a:pPr marL="0" marR="0">
                        <a:spcBef>
                          <a:spcPts val="0"/>
                        </a:spcBef>
                        <a:spcAft>
                          <a:spcPts val="0"/>
                        </a:spcAft>
                      </a:pPr>
                      <a:r>
                        <a:rPr lang="en-US" sz="1100">
                          <a:effectLst/>
                        </a:rPr>
                        <a:t>940</a:t>
                      </a:r>
                      <a:endParaRPr lang="en-US" sz="1100">
                        <a:effectLst/>
                        <a:latin typeface="Calibri" panose="020F0502020204030204" pitchFamily="34" charset="0"/>
                        <a:ea typeface="Calibri" panose="020F0502020204030204" pitchFamily="34" charset="0"/>
                      </a:endParaRPr>
                    </a:p>
                  </a:txBody>
                  <a:tcPr marL="68580" marR="68580" marT="0" marB="0"/>
                </a:tc>
                <a:tc>
                  <a:txBody>
                    <a:bodyPr/>
                    <a:lstStyle/>
                    <a:p>
                      <a:pPr marL="0" marR="0">
                        <a:spcBef>
                          <a:spcPts val="0"/>
                        </a:spcBef>
                        <a:spcAft>
                          <a:spcPts val="0"/>
                        </a:spcAft>
                      </a:pPr>
                      <a:r>
                        <a:rPr lang="en-US" sz="1100" dirty="0">
                          <a:effectLst/>
                        </a:rPr>
                        <a:t>0.45%</a:t>
                      </a:r>
                      <a:endParaRPr lang="en-US" sz="1100" dirty="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324393984"/>
                  </a:ext>
                </a:extLst>
              </a:tr>
            </a:tbl>
          </a:graphicData>
        </a:graphic>
      </p:graphicFrame>
    </p:spTree>
    <p:extLst>
      <p:ext uri="{BB962C8B-B14F-4D97-AF65-F5344CB8AC3E}">
        <p14:creationId xmlns:p14="http://schemas.microsoft.com/office/powerpoint/2010/main" val="692619085"/>
      </p:ext>
    </p:extLst>
  </p:cSld>
  <p:clrMapOvr>
    <a:masterClrMapping/>
  </p:clrMapOvr>
</p:sld>
</file>

<file path=ppt/theme/theme1.xml><?xml version="1.0" encoding="utf-8"?>
<a:theme xmlns:a="http://schemas.openxmlformats.org/drawingml/2006/main" name="1_Office Theme">
  <a:themeElements>
    <a:clrScheme name="Codex">
      <a:dk1>
        <a:sysClr val="windowText" lastClr="000000"/>
      </a:dk1>
      <a:lt1>
        <a:sysClr val="window" lastClr="FFFFFF"/>
      </a:lt1>
      <a:dk2>
        <a:srgbClr val="59564B"/>
      </a:dk2>
      <a:lt2>
        <a:srgbClr val="DFDAC7"/>
      </a:lt2>
      <a:accent1>
        <a:srgbClr val="990000"/>
      </a:accent1>
      <a:accent2>
        <a:srgbClr val="EFAB16"/>
      </a:accent2>
      <a:accent3>
        <a:srgbClr val="78AC35"/>
      </a:accent3>
      <a:accent4>
        <a:srgbClr val="35ACA2"/>
      </a:accent4>
      <a:accent5>
        <a:srgbClr val="4083CF"/>
      </a:accent5>
      <a:accent6>
        <a:srgbClr val="0D335E"/>
      </a:accent6>
      <a:hlink>
        <a:srgbClr val="EF8E1C"/>
      </a:hlink>
      <a:folHlink>
        <a:srgbClr val="FEC60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48184</TotalTime>
  <Words>872</Words>
  <Application>Microsoft Macintosh PowerPoint</Application>
  <PresentationFormat>On-screen Show (16:9)</PresentationFormat>
  <Paragraphs>145</Paragraphs>
  <Slides>15</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Calibri</vt:lpstr>
      <vt:lpstr>Courier New</vt:lpstr>
      <vt:lpstr>Helvetica Neue</vt:lpstr>
      <vt:lpstr>Times New Roman</vt:lpstr>
      <vt:lpstr>Wingdings</vt:lpstr>
      <vt:lpstr>1_Office Theme</vt:lpstr>
      <vt:lpstr>PowerPoint Presentation</vt:lpstr>
      <vt:lpstr>PowerPoint Presentation</vt:lpstr>
      <vt:lpstr>Outline</vt:lpstr>
      <vt:lpstr>Ops Overview</vt:lpstr>
      <vt:lpstr>Ops Team</vt:lpstr>
      <vt:lpstr>SAGE III Operations</vt:lpstr>
      <vt:lpstr>Phase-E Totals 7/1/2017 00:00 to 10/5/2022 09:00 </vt:lpstr>
      <vt:lpstr>Analysis of Blockages for SAGE III</vt:lpstr>
      <vt:lpstr>Window Transmission Anomaly</vt:lpstr>
      <vt:lpstr>Window Transmission Anomaly</vt:lpstr>
      <vt:lpstr>Contamination on ISS</vt:lpstr>
      <vt:lpstr>Contamination Cont.</vt:lpstr>
      <vt:lpstr>Future Work</vt:lpstr>
      <vt:lpstr>Future Work Cont. </vt:lpstr>
      <vt:lpstr>PowerPoint Presentation</vt:lpstr>
    </vt:vector>
  </TitlesOfParts>
  <Company>ODIN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Jonathan Behun</dc:creator>
  <cp:lastModifiedBy>McMahon, Allison (LARC-E303)[Science Systems &amp; Applications, Inc.]</cp:lastModifiedBy>
  <cp:revision>1133</cp:revision>
  <cp:lastPrinted>2011-12-08T16:21:20Z</cp:lastPrinted>
  <dcterms:created xsi:type="dcterms:W3CDTF">2012-04-24T19:27:23Z</dcterms:created>
  <dcterms:modified xsi:type="dcterms:W3CDTF">2022-10-20T16:28:06Z</dcterms:modified>
</cp:coreProperties>
</file>