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7" r:id="rId10"/>
    <p:sldId id="286" r:id="rId11"/>
    <p:sldId id="264" r:id="rId12"/>
    <p:sldId id="285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44"/>
    <p:restoredTop sz="81712"/>
  </p:normalViewPr>
  <p:slideViewPr>
    <p:cSldViewPr snapToGrid="0">
      <p:cViewPr varScale="1">
        <p:scale>
          <a:sx n="69" d="100"/>
          <a:sy n="69" d="100"/>
        </p:scale>
        <p:origin x="12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000">
        <a:latin typeface="+mn-lt"/>
        <a:ea typeface="+mn-ea"/>
        <a:cs typeface="+mn-cs"/>
        <a:sym typeface="Gill Sans"/>
      </a:defRPr>
    </a:lvl1pPr>
    <a:lvl2pPr defTabSz="584200" latinLnBrk="0">
      <a:defRPr sz="2000">
        <a:latin typeface="+mn-lt"/>
        <a:ea typeface="+mn-ea"/>
        <a:cs typeface="+mn-cs"/>
        <a:sym typeface="Gill Sans"/>
      </a:defRPr>
    </a:lvl2pPr>
    <a:lvl3pPr indent="457200" defTabSz="584200" latinLnBrk="0">
      <a:defRPr sz="2000">
        <a:latin typeface="+mn-lt"/>
        <a:ea typeface="+mn-ea"/>
        <a:cs typeface="+mn-cs"/>
        <a:sym typeface="Gill Sans"/>
      </a:defRPr>
    </a:lvl3pPr>
    <a:lvl4pPr indent="685800" defTabSz="584200" latinLnBrk="0">
      <a:defRPr sz="2000">
        <a:latin typeface="+mn-lt"/>
        <a:ea typeface="+mn-ea"/>
        <a:cs typeface="+mn-cs"/>
        <a:sym typeface="Gill Sans"/>
      </a:defRPr>
    </a:lvl4pPr>
    <a:lvl5pPr indent="914400" defTabSz="584200" latinLnBrk="0">
      <a:defRPr sz="2000">
        <a:latin typeface="+mn-lt"/>
        <a:ea typeface="+mn-ea"/>
        <a:cs typeface="+mn-cs"/>
        <a:sym typeface="Gill Sans"/>
      </a:defRPr>
    </a:lvl5pPr>
    <a:lvl6pPr indent="1143000" defTabSz="584200" latinLnBrk="0">
      <a:defRPr sz="2000">
        <a:latin typeface="+mn-lt"/>
        <a:ea typeface="+mn-ea"/>
        <a:cs typeface="+mn-cs"/>
        <a:sym typeface="Gill Sans"/>
      </a:defRPr>
    </a:lvl6pPr>
    <a:lvl7pPr indent="1371600" defTabSz="584200" latinLnBrk="0">
      <a:defRPr sz="2000">
        <a:latin typeface="+mn-lt"/>
        <a:ea typeface="+mn-ea"/>
        <a:cs typeface="+mn-cs"/>
        <a:sym typeface="Gill Sans"/>
      </a:defRPr>
    </a:lvl7pPr>
    <a:lvl8pPr indent="1600200" defTabSz="584200" latinLnBrk="0">
      <a:defRPr sz="2000">
        <a:latin typeface="+mn-lt"/>
        <a:ea typeface="+mn-ea"/>
        <a:cs typeface="+mn-cs"/>
        <a:sym typeface="Gill Sans"/>
      </a:defRPr>
    </a:lvl8pPr>
    <a:lvl9pPr indent="1828800" defTabSz="584200" latinLnBrk="0">
      <a:defRPr sz="2000">
        <a:latin typeface="+mn-lt"/>
        <a:ea typeface="+mn-ea"/>
        <a:cs typeface="+mn-cs"/>
        <a:sym typeface="Gill San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Close collaboration between dynamics and chemistry sides of the project</a:t>
            </a:r>
            <a:endParaRPr lang="en-US" dirty="0"/>
          </a:p>
          <a:p>
            <a:endParaRPr lang="en-US" dirty="0"/>
          </a:p>
          <a:p>
            <a:r>
              <a:rPr lang="en-US" dirty="0"/>
              <a:t>water signal comes from sublimated ice, rebounding from the collapsing overshooting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Very-short-lived (VSL) chlorine species, which are increasing in the troposphere, are generally unregulated because their short lifetimes reduce the potential impact on stratospheric ozone.  Overshooting storms provide a mechanism for rapid transport of VSL species to the stratosphere.  </a:t>
            </a:r>
            <a:r>
              <a:rPr b="1"/>
              <a:t>These data show that VSL chlorine species are increasing in the lower stratosphere.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DCOTSS observed cold and wet conditions near the tropopause (blue + red dots), but in these locations both ozone and chlorine are small.  At higher altitudes, where ozone and chlorine increase, temperatures also increase while water vapor decreases.  </a:t>
            </a:r>
            <a:r>
              <a:rPr b="1"/>
              <a:t>DCOTSS did not observe locations with all of the ingredients necessary to trigger ozone destruction (cold, wet, high ozone, high chlorine).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DCOTSS observed ubiquitous volcanic aerosol particles in 2021.  These are thought to be from the La Soufriere volcanic eruption.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4" name="Shape 2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 enhancement of particles in outflow of overshooting convection.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Shape 2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Surprising result:  Larger fraction of organic/biomass burning particles than in troposphere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7" name="Shape 2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smoke plume was immediately below the tropopause.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Models are showing good results simulated observed overshooting events.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6" name="Shape 3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Very-high-resolution model simulations are revealing that most of the irreversible transport of water above to the stratosphere occurs when overshooting updrafts collapse and then rebound into the stratosphere.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7" name="Shape 3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MLS observed one large outflow plume that was also sampled by the ER-2 during DCOTSS.  Graphs (from BAMS paper) show stratospheric water vapor enhancement from overshooting storms in MLS data.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2022-04-13</a:t>
            </a:r>
          </a:p>
          <a:p>
            <a:r>
              <a:t>Overshooting convection</a:t>
            </a:r>
          </a:p>
          <a:p>
            <a:r>
              <a:t>Anvil probably at tropopause</a:t>
            </a:r>
          </a:p>
          <a:p>
            <a:r>
              <a:t>Updraft extending above tropopause</a:t>
            </a:r>
          </a:p>
          <a:p>
            <a:r>
              <a:t>Cirrus plume downwind in stratosphere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Water vapor in the stratosphere is important for radiation and chemistry</a:t>
            </a:r>
          </a:p>
          <a:p>
            <a:r>
              <a:rPr dirty="0"/>
              <a:t>NH summer lower stratosphere dominated by two humid regions over the monsoon areas</a:t>
            </a:r>
          </a:p>
          <a:p>
            <a:r>
              <a:rPr dirty="0"/>
              <a:t>More water vapor over NA even though the Asian monsoon is larger</a:t>
            </a:r>
          </a:p>
          <a:p>
            <a:r>
              <a:rPr dirty="0"/>
              <a:t>Water vapor and pollutants can be trapped in the interior of the anticyclones</a:t>
            </a:r>
          </a:p>
          <a:p>
            <a:r>
              <a:rPr dirty="0"/>
              <a:t>Different process responsible for transport of water into the stratosphere in the two regions</a:t>
            </a:r>
          </a:p>
          <a:p>
            <a:r>
              <a:rPr dirty="0"/>
              <a:t>Over North America overshooting convection is thought to be responsible for enhanced water vapor</a:t>
            </a:r>
            <a:r>
              <a:rPr lang="en-US" dirty="0"/>
              <a:t>, supported by ACE-FTS heavy water isotope measurements. </a:t>
            </a:r>
            <a:r>
              <a:rPr lang="en-US" sz="2000" dirty="0">
                <a:effectLst/>
                <a:latin typeface="+mn-lt"/>
                <a:ea typeface="+mn-ea"/>
                <a:cs typeface="+mn-cs"/>
                <a:sym typeface="Gill Sans"/>
              </a:rPr>
              <a:t>HDO condenses into liquid and ice</a:t>
            </a:r>
          </a:p>
          <a:p>
            <a:r>
              <a:rPr lang="en-US" sz="2000" dirty="0">
                <a:effectLst/>
                <a:latin typeface="+mn-lt"/>
                <a:ea typeface="+mn-ea"/>
                <a:cs typeface="+mn-cs"/>
                <a:sym typeface="Gill Sans"/>
              </a:rPr>
              <a:t>phases more readily than H2O, enrichment of 𝛿D provides evidence for transport of water into the stratosphere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Map shows occurrence of overshooting storms based on radar data</a:t>
            </a:r>
          </a:p>
          <a:p>
            <a:r>
              <a:rPr dirty="0"/>
              <a:t>DCOTSS deployed to Salina, KS near the center of overshooting activity</a:t>
            </a:r>
          </a:p>
          <a:p>
            <a:r>
              <a:rPr dirty="0"/>
              <a:t>Balloon launched from Corpus Christi, Boulder, and Grand Forks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Ozonesondes</a:t>
            </a:r>
            <a:r>
              <a:rPr lang="en-US" dirty="0"/>
              <a:t> and radiosondes, Grand Forks, Corpus, Salina, for every DCOTSS flight day, with a few Frost Point Hygrometers</a:t>
            </a:r>
          </a:p>
          <a:p>
            <a:r>
              <a:rPr lang="en-US" dirty="0"/>
              <a:t>Boulder, all Frost Points and radiosondes</a:t>
            </a:r>
          </a:p>
          <a:p>
            <a:r>
              <a:rPr lang="en-US" dirty="0"/>
              <a:t>Jean Paul Vernier flew a few balloons with aerosol measurement capability 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Quantitative estimate of total injection (air and constituents)</a:t>
            </a:r>
          </a:p>
          <a:p>
            <a:r>
              <a:t>Sierra Madre Occidental also contributes; radar not available, can use satellite</a:t>
            </a:r>
          </a:p>
          <a:p>
            <a:r>
              <a:t>Large scale:  NAMA behaves like a well-mixed leaky bucket</a:t>
            </a:r>
          </a:p>
          <a:p>
            <a:r>
              <a:t>Small scale:  mixing during lifecycle of overshooting pulses</a:t>
            </a:r>
          </a:p>
          <a:p>
            <a:r>
              <a:t>Composition (gas &amp; aerosol) of summer lower stratosphere not well characterized</a:t>
            </a:r>
          </a:p>
          <a:p>
            <a:r>
              <a:t>Impact of injected air on stratospheric composition and chemistry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idea underlying DCOTSS is to intercept </a:t>
            </a:r>
            <a:r>
              <a:rPr b="1"/>
              <a:t>outflow</a:t>
            </a:r>
            <a:r>
              <a:t>, not storms</a:t>
            </a:r>
          </a:p>
          <a:p>
            <a:r>
              <a:t>Requires continuous observations and trajectory forecasting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Red segments are usually multiple transects at different altitudes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Satellite image is on the flight day - visible storms are not the ones we sampled</a:t>
            </a:r>
          </a:p>
          <a:p>
            <a:r>
              <a:rPr dirty="0"/>
              <a:t>Overshooting storms occurred the day before in the area of the red circle</a:t>
            </a:r>
          </a:p>
          <a:p>
            <a:r>
              <a:rPr dirty="0"/>
              <a:t>ER-2 transited from KS to TX and then made stacked transects through the forecasted outflow position</a:t>
            </a:r>
          </a:p>
          <a:p>
            <a:r>
              <a:rPr dirty="0"/>
              <a:t>2x to 3x water enhancements from overshooting are visible, including at the highest level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" name="Shape 2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Supported by formaldehyde, NO2, and water isotope measurements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auth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TMOlogotype.pdf" descr="ATMOlogotyp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600" y="9131300"/>
            <a:ext cx="2513136" cy="444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457200" y="254000"/>
            <a:ext cx="12090400" cy="330200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defRPr sz="7200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3873500"/>
            <a:ext cx="12090400" cy="3810000"/>
          </a:xfrm>
          <a:prstGeom prst="rect">
            <a:avLst/>
          </a:prstGeom>
        </p:spPr>
        <p:txBody>
          <a:bodyPr lIns="50800" tIns="50800" rIns="50800" bIns="50800"/>
          <a:lstStyle>
            <a:lvl1pPr marL="809445" indent="-479245">
              <a:spcBef>
                <a:spcPts val="3700"/>
              </a:spcBef>
              <a:buSzPct val="171000"/>
              <a:defRPr sz="3000"/>
            </a:lvl1pPr>
            <a:lvl2pPr marL="1241245" indent="-479245">
              <a:spcBef>
                <a:spcPts val="3700"/>
              </a:spcBef>
              <a:buSzPct val="171000"/>
              <a:defRPr sz="3000"/>
            </a:lvl2pPr>
            <a:lvl3pPr marL="1685745" indent="-479245">
              <a:spcBef>
                <a:spcPts val="3700"/>
              </a:spcBef>
              <a:buSzPct val="171000"/>
              <a:defRPr sz="3000"/>
            </a:lvl3pPr>
            <a:lvl4pPr marL="2142945" indent="-479245">
              <a:spcBef>
                <a:spcPts val="3700"/>
              </a:spcBef>
              <a:buSzPct val="171000"/>
              <a:defRPr sz="3000"/>
            </a:lvl4pPr>
            <a:lvl5pPr marL="2574745" indent="-479245">
              <a:spcBef>
                <a:spcPts val="3700"/>
              </a:spcBef>
              <a:buSzPct val="171000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300" y="9296400"/>
            <a:ext cx="317500" cy="342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-line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457200" y="12700"/>
            <a:ext cx="12090400" cy="91440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AMU_logotype.pdf" descr="TAMU_logotyp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9220200"/>
            <a:ext cx="2164522" cy="444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-line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6;p1" descr="Google Shape;6;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9131300"/>
            <a:ext cx="2164522" cy="444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914400"/>
          </a:lstStyle>
          <a:p>
            <a:r>
              <a:t>Title Text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L="457200" indent="-371475" defTabSz="914400">
              <a:buClr>
                <a:srgbClr val="000000"/>
              </a:buClr>
              <a:buSzPts val="3200"/>
              <a:buFont typeface="Gill Sans"/>
            </a:lvl1pPr>
            <a:lvl2pPr marL="914400" indent="-371475" defTabSz="914400">
              <a:buClr>
                <a:srgbClr val="000000"/>
              </a:buClr>
              <a:buSzPts val="3200"/>
              <a:buFont typeface="Gill Sans"/>
            </a:lvl2pPr>
            <a:lvl3pPr marL="1371600" indent="-371475" defTabSz="914400">
              <a:buClr>
                <a:srgbClr val="000000"/>
              </a:buClr>
              <a:buSzPts val="3200"/>
              <a:buFont typeface="Gill Sans"/>
            </a:lvl3pPr>
            <a:lvl4pPr marL="1828800" indent="-371475" defTabSz="914400">
              <a:buClr>
                <a:srgbClr val="000000"/>
              </a:buClr>
              <a:buSzPts val="3200"/>
              <a:buFont typeface="Gill Sans"/>
            </a:lvl4pPr>
            <a:lvl5pPr marL="2286000" indent="-371475" defTabSz="914400">
              <a:buClr>
                <a:srgbClr val="000000"/>
              </a:buClr>
              <a:buSzPts val="3200"/>
              <a:buFont typeface="Gill Sans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457200" y="3048000"/>
            <a:ext cx="12090400" cy="365760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-line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-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2090400" cy="148590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-line 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2090400" cy="1828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184400"/>
            <a:ext cx="12090400" cy="67310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bg>
      <p:bgPr>
        <a:gradFill flip="none" rotWithShape="1">
          <a:gsLst>
            <a:gs pos="0">
              <a:srgbClr val="7EADD9"/>
            </a:gs>
            <a:gs pos="100000">
              <a:srgbClr val="D5DBE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1270000" y="0"/>
            <a:ext cx="10464800" cy="990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2600" y="1282700"/>
            <a:ext cx="5448300" cy="7531100"/>
          </a:xfrm>
          <a:prstGeom prst="rect">
            <a:avLst/>
          </a:prstGeom>
        </p:spPr>
        <p:txBody>
          <a:bodyPr lIns="50800" tIns="50800" rIns="50800" bIns="50800"/>
          <a:lstStyle>
            <a:lvl1pPr marL="631645" indent="-301445">
              <a:lnSpc>
                <a:spcPct val="90000"/>
              </a:lnSpc>
              <a:spcBef>
                <a:spcPts val="1200"/>
              </a:spcBef>
            </a:lvl1pPr>
            <a:lvl2pPr marL="1063445" indent="-301445">
              <a:lnSpc>
                <a:spcPct val="90000"/>
              </a:lnSpc>
              <a:spcBef>
                <a:spcPts val="1200"/>
              </a:spcBef>
            </a:lvl2pPr>
            <a:lvl3pPr marL="1507945" indent="-301445">
              <a:lnSpc>
                <a:spcPct val="90000"/>
              </a:lnSpc>
              <a:spcBef>
                <a:spcPts val="1200"/>
              </a:spcBef>
            </a:lvl3pPr>
            <a:lvl4pPr marL="1965145" indent="-301445">
              <a:lnSpc>
                <a:spcPct val="90000"/>
              </a:lnSpc>
              <a:spcBef>
                <a:spcPts val="1200"/>
              </a:spcBef>
            </a:lvl4pPr>
            <a:lvl5pPr marL="2396945" indent="-301445">
              <a:lnSpc>
                <a:spcPct val="90000"/>
              </a:lnSpc>
              <a:spcBef>
                <a:spcPts val="12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bg>
      <p:bgPr>
        <a:gradFill flip="none" rotWithShape="1">
          <a:gsLst>
            <a:gs pos="0">
              <a:srgbClr val="7EADD9"/>
            </a:gs>
            <a:gs pos="100000">
              <a:srgbClr val="D5DBE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1270000" y="-12700"/>
            <a:ext cx="10464800" cy="99258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59700" y="2768600"/>
            <a:ext cx="3987800" cy="57277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09445" indent="-479245">
              <a:spcBef>
                <a:spcPts val="3700"/>
              </a:spcBef>
              <a:buSzPct val="171000"/>
            </a:lvl1pPr>
            <a:lvl2pPr marL="1241245" indent="-479245">
              <a:spcBef>
                <a:spcPts val="3700"/>
              </a:spcBef>
              <a:buSzPct val="171000"/>
            </a:lvl2pPr>
            <a:lvl3pPr marL="1685745" indent="-479245">
              <a:spcBef>
                <a:spcPts val="3700"/>
              </a:spcBef>
              <a:buSzPct val="171000"/>
            </a:lvl3pPr>
            <a:lvl4pPr marL="2142945" indent="-479245">
              <a:spcBef>
                <a:spcPts val="3700"/>
              </a:spcBef>
              <a:buSzPct val="171000"/>
            </a:lvl4pPr>
            <a:lvl5pPr marL="2574745" indent="-479245">
              <a:spcBef>
                <a:spcPts val="3700"/>
              </a:spcBef>
              <a:buSzPct val="171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482600"/>
            <a:ext cx="12090400" cy="82550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</a:lvl1pPr>
            <a:lvl2pPr>
              <a:spcBef>
                <a:spcPts val="1200"/>
              </a:spcBef>
            </a:lvl2pPr>
            <a:lvl3pPr>
              <a:spcBef>
                <a:spcPts val="1200"/>
              </a:spcBef>
            </a:lvl3pPr>
            <a:lvl4pPr>
              <a:spcBef>
                <a:spcPts val="1200"/>
              </a:spcBef>
            </a:lvl4pPr>
            <a:lvl5pPr>
              <a:spcBef>
                <a:spcPts val="12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FBCE0"/>
            </a:gs>
            <a:gs pos="100000">
              <a:srgbClr val="D5DBE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MU_logotype.pdf" descr="TAMU_logotype.pdf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500" y="9131300"/>
            <a:ext cx="2164522" cy="444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20904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70000"/>
            <a:ext cx="120904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2pPr marL="1143000" indent="-381000"/>
            <a:lvl3pPr marL="1587500" indent="-381000"/>
            <a:lvl4pPr marL="2044700" indent="-381000"/>
            <a:lvl5pPr marL="2476500" indent="-3810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598400" y="9321800"/>
            <a:ext cx="317500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711200" marR="0" indent="-381000" algn="l" defTabSz="58420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100666" marR="0" indent="-338666" algn="l" defTabSz="58420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545166" marR="0" indent="-338666" algn="l" defTabSz="58420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002366" marR="0" indent="-338666" algn="l" defTabSz="58420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434166" marR="0" indent="-338666" algn="l" defTabSz="58420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2789766" marR="0" indent="-338666" algn="l" defTabSz="58420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145366" marR="0" indent="-338666" algn="l" defTabSz="58420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500966" marR="0" indent="-338666" algn="l" defTabSz="58420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3856566" marR="0" indent="-338666" algn="l" defTabSz="584200" latinLnBrk="0">
        <a:lnSpc>
          <a:spcPct val="100000"/>
        </a:lnSpc>
        <a:spcBef>
          <a:spcPts val="1000"/>
        </a:spcBef>
        <a:spcAft>
          <a:spcPts val="0"/>
        </a:spcAft>
        <a:buClrTx/>
        <a:buSzPct val="12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ynamics and Chemistry of the…"/>
          <p:cNvSpPr txBox="1">
            <a:spLocks noGrp="1"/>
          </p:cNvSpPr>
          <p:nvPr>
            <p:ph type="title"/>
          </p:nvPr>
        </p:nvSpPr>
        <p:spPr>
          <a:xfrm>
            <a:off x="457200" y="-1184273"/>
            <a:ext cx="12090400" cy="3954119"/>
          </a:xfrm>
          <a:prstGeom prst="rect">
            <a:avLst/>
          </a:prstGeom>
        </p:spPr>
        <p:txBody>
          <a:bodyPr/>
          <a:lstStyle/>
          <a:p>
            <a:pPr>
              <a:defRPr sz="5600"/>
            </a:pPr>
            <a:r>
              <a:rPr dirty="0"/>
              <a:t>Dynamics and Chemistry of the</a:t>
            </a:r>
          </a:p>
          <a:p>
            <a:pPr>
              <a:defRPr sz="5600"/>
            </a:pPr>
            <a:r>
              <a:rPr dirty="0"/>
              <a:t>Summer Stratosphere (DCOTSS)</a:t>
            </a:r>
          </a:p>
        </p:txBody>
      </p:sp>
      <p:pic>
        <p:nvPicPr>
          <p:cNvPr id="143" name="TAMU_logotype.pdf" descr="TAMU_logotyp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9131300"/>
            <a:ext cx="2164522" cy="444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AGE III/ISS Annual Meeting…"/>
          <p:cNvSpPr txBox="1"/>
          <p:nvPr/>
        </p:nvSpPr>
        <p:spPr>
          <a:xfrm>
            <a:off x="0" y="1629379"/>
            <a:ext cx="13004799" cy="2640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>
              <a:spcBef>
                <a:spcPts val="400"/>
              </a:spcBef>
              <a:defRPr>
                <a:solidFill>
                  <a:srgbClr val="000000"/>
                </a:solidFill>
              </a:defRPr>
            </a:pPr>
            <a:r>
              <a:rPr dirty="0"/>
              <a:t>SAGE III/ISS Annual Meeting</a:t>
            </a:r>
          </a:p>
          <a:p>
            <a:pPr>
              <a:spcBef>
                <a:spcPts val="400"/>
              </a:spcBef>
              <a:defRPr sz="3200">
                <a:solidFill>
                  <a:srgbClr val="000000"/>
                </a:solidFill>
              </a:defRPr>
            </a:pPr>
            <a:endParaRPr lang="en-US" sz="1000" dirty="0"/>
          </a:p>
          <a:p>
            <a:pPr>
              <a:spcBef>
                <a:spcPts val="400"/>
              </a:spcBef>
              <a:defRPr sz="3200">
                <a:solidFill>
                  <a:srgbClr val="000000"/>
                </a:solidFill>
              </a:defRPr>
            </a:pPr>
            <a:endParaRPr sz="1000" dirty="0"/>
          </a:p>
          <a:p>
            <a:pPr>
              <a:spcBef>
                <a:spcPts val="400"/>
              </a:spcBef>
              <a:defRPr sz="3200">
                <a:solidFill>
                  <a:srgbClr val="000000"/>
                </a:solidFill>
              </a:defRPr>
            </a:pPr>
            <a:r>
              <a:rPr sz="3100" dirty="0"/>
              <a:t>Kris</a:t>
            </a:r>
            <a:r>
              <a:rPr lang="en-US" sz="3100" dirty="0"/>
              <a:t>topher</a:t>
            </a:r>
            <a:r>
              <a:rPr sz="3100" dirty="0"/>
              <a:t> Bedka</a:t>
            </a:r>
            <a:r>
              <a:rPr lang="en-US" sz="3100" baseline="30000" dirty="0"/>
              <a:t>1</a:t>
            </a:r>
            <a:r>
              <a:rPr sz="3100" dirty="0"/>
              <a:t>, Kenneth P. Bowman</a:t>
            </a:r>
            <a:r>
              <a:rPr lang="en-US" sz="3100" baseline="30000" dirty="0"/>
              <a:t>2</a:t>
            </a:r>
            <a:r>
              <a:rPr sz="3100" dirty="0"/>
              <a:t>, Frank Keutsch</a:t>
            </a:r>
            <a:r>
              <a:rPr lang="en-US" sz="3100" baseline="30000" dirty="0"/>
              <a:t>3</a:t>
            </a:r>
            <a:r>
              <a:rPr sz="3100" dirty="0"/>
              <a:t>, Cameron Homeyer</a:t>
            </a:r>
            <a:r>
              <a:rPr lang="en-US" sz="3100" baseline="30000" dirty="0"/>
              <a:t>4</a:t>
            </a:r>
          </a:p>
          <a:p>
            <a:pPr>
              <a:spcBef>
                <a:spcPts val="400"/>
              </a:spcBef>
              <a:defRPr sz="3200">
                <a:solidFill>
                  <a:srgbClr val="000000"/>
                </a:solidFill>
              </a:defRPr>
            </a:pPr>
            <a:r>
              <a:rPr lang="en-US" sz="1700" baseline="30000" dirty="0"/>
              <a:t>1</a:t>
            </a:r>
            <a:r>
              <a:rPr lang="en-US" sz="1700" dirty="0"/>
              <a:t> NASA Langley Research Center, </a:t>
            </a:r>
            <a:r>
              <a:rPr lang="en-US" sz="1700" baseline="30000" dirty="0"/>
              <a:t>2</a:t>
            </a:r>
            <a:r>
              <a:rPr lang="en-US" sz="1700" dirty="0"/>
              <a:t> Texas A&amp;M University, </a:t>
            </a:r>
            <a:r>
              <a:rPr lang="en-US" sz="1700" baseline="30000" dirty="0"/>
              <a:t>3</a:t>
            </a:r>
            <a:r>
              <a:rPr lang="en-US" sz="1700" dirty="0"/>
              <a:t> Harvard University, </a:t>
            </a:r>
            <a:r>
              <a:rPr lang="en-US" sz="1700" baseline="30000" dirty="0"/>
              <a:t>4</a:t>
            </a:r>
            <a:r>
              <a:rPr lang="en-US" sz="1700" dirty="0"/>
              <a:t> University of Oklahoma</a:t>
            </a:r>
          </a:p>
          <a:p>
            <a:pPr>
              <a:spcBef>
                <a:spcPts val="400"/>
              </a:spcBef>
              <a:defRPr sz="3200">
                <a:solidFill>
                  <a:srgbClr val="000000"/>
                </a:solidFill>
              </a:defRPr>
            </a:pPr>
            <a:endParaRPr sz="1600" dirty="0"/>
          </a:p>
        </p:txBody>
      </p:sp>
      <p:sp>
        <p:nvSpPr>
          <p:cNvPr id="145" name="NASA Langley Research Center, 2025-08-13"/>
          <p:cNvSpPr txBox="1"/>
          <p:nvPr/>
        </p:nvSpPr>
        <p:spPr>
          <a:xfrm>
            <a:off x="345739" y="8231773"/>
            <a:ext cx="12313322" cy="610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spcBef>
                <a:spcPts val="400"/>
              </a:spcBef>
              <a:defRPr sz="3600">
                <a:solidFill>
                  <a:srgbClr val="000000"/>
                </a:solidFill>
              </a:defRPr>
            </a:lvl1pPr>
          </a:lstStyle>
          <a:p>
            <a:r>
              <a:rPr dirty="0"/>
              <a:t>NASA Langley Research Center, 2025-08-1</a:t>
            </a:r>
            <a:r>
              <a:rPr lang="en-US" dirty="0"/>
              <a:t>4</a:t>
            </a:r>
            <a:endParaRPr dirty="0"/>
          </a:p>
        </p:txBody>
      </p:sp>
      <p:pic>
        <p:nvPicPr>
          <p:cNvPr id="146" name="DCOTSS logo_b.pdf" descr="DCOTSS logo_b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176" y="4162129"/>
            <a:ext cx="8539640" cy="38141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8D5599-AA04-0A77-B89A-1BF6D34D8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8795"/>
            <a:ext cx="6637755" cy="49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DEB4492-022A-0AAF-5FA1-F7DE05923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45" y="2068795"/>
            <a:ext cx="6637755" cy="49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36A834-260F-2505-C222-0EAEF994015B}"/>
              </a:ext>
            </a:extLst>
          </p:cNvPr>
          <p:cNvSpPr/>
          <p:nvPr/>
        </p:nvSpPr>
        <p:spPr>
          <a:xfrm>
            <a:off x="6367045" y="6530147"/>
            <a:ext cx="1117600" cy="5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roject Design">
            <a:extLst>
              <a:ext uri="{FF2B5EF4-FFF2-40B4-BE49-F238E27FC236}">
                <a16:creationId xmlns:a16="http://schemas.microsoft.com/office/drawing/2014/main" id="{AA7C7B25-4AFD-9018-A213-3C9BD02E43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05273"/>
            <a:ext cx="12090400" cy="914400"/>
          </a:xfrm>
          <a:prstGeom prst="rect">
            <a:avLst/>
          </a:prstGeom>
        </p:spPr>
        <p:txBody>
          <a:bodyPr/>
          <a:lstStyle/>
          <a:p>
            <a:r>
              <a:rPr lang="en-US" sz="4400" dirty="0"/>
              <a:t>Example DCOTSS Overshooting Parcel </a:t>
            </a:r>
            <a:br>
              <a:rPr lang="en-US" sz="4400" dirty="0"/>
            </a:br>
            <a:r>
              <a:rPr lang="en-US" sz="4400" dirty="0"/>
              <a:t>Trajectory Forecast and Flight Plan</a:t>
            </a:r>
            <a:endParaRPr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7F9E2C-1EF8-16F1-A312-D130A40909BB}"/>
              </a:ext>
            </a:extLst>
          </p:cNvPr>
          <p:cNvSpPr txBox="1"/>
          <p:nvPr/>
        </p:nvSpPr>
        <p:spPr>
          <a:xfrm>
            <a:off x="0" y="7050277"/>
            <a:ext cx="636704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Trajectory parcel density from overshooting at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br>
              <a:rPr lang="en-US" sz="24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85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</a:rPr>
              <a:t>hPa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 altitude at a hypothetical flight time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F90C0F-6984-6943-374C-FC1AA90A8169}"/>
              </a:ext>
            </a:extLst>
          </p:cNvPr>
          <p:cNvSpPr txBox="1"/>
          <p:nvPr/>
        </p:nvSpPr>
        <p:spPr>
          <a:xfrm>
            <a:off x="6502400" y="7050277"/>
            <a:ext cx="650240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Parcel density cross-section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along a proposed flight track</a:t>
            </a:r>
          </a:p>
        </p:txBody>
      </p:sp>
    </p:spTree>
    <p:extLst>
      <p:ext uri="{BB962C8B-B14F-4D97-AF65-F5344CB8AC3E}">
        <p14:creationId xmlns:p14="http://schemas.microsoft.com/office/powerpoint/2010/main" val="61171364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ER-2 Payload Configu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ER-2 Payload Configuration</a:t>
            </a:r>
          </a:p>
        </p:txBody>
      </p:sp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49199" y="9321800"/>
            <a:ext cx="215901" cy="3429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198" name="payload_configuration2.pdf" descr="payload_configuration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081" y="855268"/>
            <a:ext cx="10688638" cy="8043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R-2 Payload Configuration">
            <a:extLst>
              <a:ext uri="{FF2B5EF4-FFF2-40B4-BE49-F238E27FC236}">
                <a16:creationId xmlns:a16="http://schemas.microsoft.com/office/drawing/2014/main" id="{F099E43A-E3FB-1F09-E8E8-1B63BBBFBA33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120904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0" marR="0" indent="0" algn="ctr" defTabSz="584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0" algn="ctr" defTabSz="584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457200" algn="ctr" defTabSz="584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0" marR="0" indent="685800" algn="ctr" defTabSz="584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0" marR="0" indent="914400" algn="ctr" defTabSz="584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0" marR="0" indent="1143000" algn="ctr" defTabSz="584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0" marR="0" indent="1371600" algn="ctr" defTabSz="584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0" marR="0" indent="1600200" algn="ctr" defTabSz="584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0" marR="0" indent="1828800" algn="ctr" defTabSz="5842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/>
            <a:r>
              <a:rPr lang="en-US" dirty="0"/>
              <a:t>ER-2 Payload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C8071-0810-BF93-28FF-A93BD692A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1" y="1423130"/>
            <a:ext cx="8041382" cy="690734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E1940A-D365-4C3C-F99B-3D541A1D17F1}"/>
              </a:ext>
            </a:extLst>
          </p:cNvPr>
          <p:cNvSpPr txBox="1">
            <a:spLocks/>
          </p:cNvSpPr>
          <p:nvPr/>
        </p:nvSpPr>
        <p:spPr>
          <a:xfrm>
            <a:off x="7822617" y="2402602"/>
            <a:ext cx="5983515" cy="5538331"/>
          </a:xfrm>
          <a:prstGeom prst="rect">
            <a:avLst/>
          </a:prstGeom>
        </p:spPr>
        <p:txBody>
          <a:bodyPr>
            <a:normAutofit/>
          </a:bodyPr>
          <a:lstStyle>
            <a:lvl1pPr marL="711200" marR="0" indent="-381000" algn="l" defTabSz="5842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100666" marR="0" indent="-338666" algn="l" defTabSz="5842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545166" marR="0" indent="-338666" algn="l" defTabSz="5842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002366" marR="0" indent="-338666" algn="l" defTabSz="5842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434166" marR="0" indent="-338666" algn="l" defTabSz="5842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5pPr>
            <a:lvl6pPr marL="2789766" marR="0" indent="-338666" algn="l" defTabSz="5842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6pPr>
            <a:lvl7pPr marL="3145366" marR="0" indent="-338666" algn="l" defTabSz="5842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7pPr>
            <a:lvl8pPr marL="3500966" marR="0" indent="-338666" algn="l" defTabSz="5842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8pPr>
            <a:lvl9pPr marL="3856566" marR="0" indent="-338666" algn="l" defTabSz="5842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Gill Sans"/>
              </a:defRPr>
            </a:lvl9pPr>
          </a:lstStyle>
          <a:p>
            <a:pPr hangingPunct="1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1 Hz: ROZE, HWV, MMS, </a:t>
            </a:r>
            <a:br>
              <a:rPr lang="en-US" sz="2800" dirty="0"/>
            </a:br>
            <a:r>
              <a:rPr lang="en-US" sz="2800" dirty="0"/>
              <a:t>UCATS Water Vapor, CAFE, CANOE, DPOPS, PALMS</a:t>
            </a:r>
          </a:p>
          <a:p>
            <a:pPr hangingPunct="1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0.5 Hz: UCATS Ozone</a:t>
            </a:r>
          </a:p>
          <a:p>
            <a:pPr hangingPunct="1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0.1 Hz: HUPCRS, WI-ICOS</a:t>
            </a:r>
          </a:p>
          <a:p>
            <a:pPr hangingPunct="1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~0.03 Hz: HAL</a:t>
            </a:r>
          </a:p>
          <a:p>
            <a:pPr hangingPunct="1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~0.01 Hz: UCATS</a:t>
            </a:r>
          </a:p>
          <a:p>
            <a:pPr hangingPunct="1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Variable: AWAS</a:t>
            </a:r>
          </a:p>
          <a:p>
            <a:pPr hangingPunct="1">
              <a:spcBef>
                <a:spcPts val="0"/>
              </a:spcBef>
              <a:spcAft>
                <a:spcPts val="1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88160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roject Chan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Project Changes</a:t>
            </a:r>
          </a:p>
        </p:txBody>
      </p:sp>
      <p:sp>
        <p:nvSpPr>
          <p:cNvPr id="201" name="First deployment was scheduled to begin in Spring 2020, just as Covid closed everything down…"/>
          <p:cNvSpPr txBox="1">
            <a:spLocks noGrp="1"/>
          </p:cNvSpPr>
          <p:nvPr>
            <p:ph type="body" idx="1"/>
          </p:nvPr>
        </p:nvSpPr>
        <p:spPr>
          <a:xfrm>
            <a:off x="250723" y="1270000"/>
            <a:ext cx="12296877" cy="7620000"/>
          </a:xfrm>
          <a:prstGeom prst="rect">
            <a:avLst/>
          </a:prstGeom>
        </p:spPr>
        <p:txBody>
          <a:bodyPr/>
          <a:lstStyle/>
          <a:p>
            <a:pPr marL="668866" indent="-338666"/>
            <a:r>
              <a:rPr dirty="0"/>
              <a:t>First deployment was scheduled to begin in Spring 2020, just as Covid closed everything down</a:t>
            </a:r>
          </a:p>
          <a:p>
            <a:pPr marL="668866" indent="-338666"/>
            <a:r>
              <a:rPr dirty="0"/>
              <a:t>Deployments were delayed by a year and reconfigured, in part to avoid scheduling conflicts with the ACCLIP mission</a:t>
            </a:r>
          </a:p>
          <a:p>
            <a:r>
              <a:rPr dirty="0"/>
              <a:t>Spring 2021 vaccine rollout was </a:t>
            </a:r>
            <a:r>
              <a:rPr u="sng" dirty="0"/>
              <a:t>just in time</a:t>
            </a:r>
            <a:r>
              <a:rPr dirty="0"/>
              <a:t> to allow deployments to proceed</a:t>
            </a:r>
          </a:p>
          <a:p>
            <a:pPr marL="668866" indent="-338666"/>
            <a:r>
              <a:rPr dirty="0"/>
              <a:t>Added ozone, water vapor, and aerosol balloon sondes for instrument calibration and stratospheric background (4 sites, NOAA + existing DCOTSS team)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66;p1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2090301" cy="914400"/>
          </a:xfrm>
          <a:prstGeom prst="rect">
            <a:avLst/>
          </a:prstGeom>
        </p:spPr>
        <p:txBody>
          <a:bodyPr/>
          <a:lstStyle/>
          <a:p>
            <a:r>
              <a:t>Deployment Schedule</a:t>
            </a:r>
          </a:p>
        </p:txBody>
      </p:sp>
      <p:sp>
        <p:nvSpPr>
          <p:cNvPr id="205" name="Google Shape;68;p15"/>
          <p:cNvSpPr txBox="1">
            <a:spLocks noGrp="1"/>
          </p:cNvSpPr>
          <p:nvPr>
            <p:ph type="sldNum" sz="quarter" idx="4294967295"/>
          </p:nvPr>
        </p:nvSpPr>
        <p:spPr>
          <a:xfrm>
            <a:off x="12598449" y="9321800"/>
            <a:ext cx="317501" cy="3429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914400"/>
          </a:lstStyle>
          <a:p>
            <a:fld id="{86CB4B4D-7CA3-9044-876B-883B54F8677D}" type="slidenum">
              <a:rPr/>
              <a:t>14</a:t>
            </a:fld>
            <a:endParaRPr/>
          </a:p>
        </p:txBody>
      </p:sp>
      <p:graphicFrame>
        <p:nvGraphicFramePr>
          <p:cNvPr id="206" name="Google Shape;111;p3"/>
          <p:cNvGraphicFramePr/>
          <p:nvPr/>
        </p:nvGraphicFramePr>
        <p:xfrm>
          <a:off x="862241" y="1440181"/>
          <a:ext cx="11280315" cy="429933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79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0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4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25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419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 b="1"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>
                      <a:solidFill>
                        <a:srgbClr val="000000">
                          <a:alpha val="0"/>
                        </a:srgbClr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 b="1"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>
                      <a:solidFill>
                        <a:srgbClr val="000000">
                          <a:alpha val="0"/>
                        </a:srgbClr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 b="1">
                          <a:latin typeface="+mn-lt"/>
                          <a:ea typeface="+mn-ea"/>
                          <a:cs typeface="+mn-cs"/>
                        </a:rPr>
                        <a:t>Start Date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>
                      <a:solidFill>
                        <a:srgbClr val="000000">
                          <a:alpha val="0"/>
                        </a:srgbClr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 b="1">
                          <a:latin typeface="+mn-lt"/>
                          <a:ea typeface="+mn-ea"/>
                          <a:cs typeface="+mn-cs"/>
                        </a:rPr>
                        <a:t>Flights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>
                      <a:solidFill>
                        <a:srgbClr val="000000">
                          <a:alpha val="0"/>
                        </a:srgbClr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19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</a:rPr>
                        <a:t>Integration &amp; testing</a:t>
                      </a:r>
                    </a:p>
                  </a:txBody>
                  <a:tcPr marL="9525" marR="9525" marT="9525" marB="9525" anchor="b" horzOverflow="overflow">
                    <a:lnL w="25400"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</a:rPr>
                        <a:t>7 weeks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</a:rPr>
                        <a:t>May 3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 w="25400"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19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</a:rPr>
                        <a:t>1 - Late summer deployment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>
                          <a:alpha val="0"/>
                        </a:srgbClr>
                      </a:solidFill>
                    </a:lnT>
                    <a:lnB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</a:rPr>
                        <a:t>9 weeks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>
                          <a:alpha val="0"/>
                        </a:srgbClr>
                      </a:solidFill>
                    </a:lnT>
                    <a:lnB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</a:rPr>
                        <a:t>Jul 12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>
                          <a:alpha val="0"/>
                        </a:srgbClr>
                      </a:solidFill>
                    </a:lnT>
                    <a:lnB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 dirty="0">
                          <a:latin typeface="+mn-lt"/>
                          <a:ea typeface="+mn-ea"/>
                          <a:cs typeface="+mn-cs"/>
                        </a:rPr>
                        <a:t>11 + 2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>
                          <a:alpha val="0"/>
                        </a:srgbClr>
                      </a:solidFill>
                    </a:lnT>
                    <a:lnB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19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 b="1"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>
                      <a:solidFill>
                        <a:srgbClr val="000000">
                          <a:alpha val="0"/>
                        </a:srgbClr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2800" b="1">
                          <a:latin typeface="+mn-lt"/>
                          <a:ea typeface="+mn-ea"/>
                          <a:cs typeface="+mn-cs"/>
                        </a:defRPr>
                      </a:pPr>
                      <a:endParaRPr/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>
                      <a:solidFill>
                        <a:srgbClr val="000000">
                          <a:alpha val="0"/>
                        </a:srgbClr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2800" b="1">
                          <a:latin typeface="+mn-lt"/>
                          <a:ea typeface="+mn-ea"/>
                          <a:cs typeface="+mn-cs"/>
                        </a:defRPr>
                      </a:pPr>
                      <a:endParaRPr/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>
                      <a:solidFill>
                        <a:srgbClr val="000000">
                          <a:alpha val="0"/>
                        </a:srgbClr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2800" b="1">
                          <a:latin typeface="+mn-lt"/>
                          <a:ea typeface="+mn-ea"/>
                          <a:cs typeface="+mn-cs"/>
                        </a:defRPr>
                      </a:pPr>
                      <a:endParaRPr/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>
                      <a:solidFill>
                        <a:srgbClr val="000000">
                          <a:alpha val="0"/>
                        </a:srgbClr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19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</a:rPr>
                        <a:t>Integration &amp; testing</a:t>
                      </a:r>
                    </a:p>
                  </a:txBody>
                  <a:tcPr marL="9525" marR="9525" marT="9525" marB="9525" anchor="b" horzOverflow="overflow">
                    <a:lnL w="25400"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</a:rPr>
                        <a:t>4 weeks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</a:rPr>
                        <a:t> Apr 4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 w="25400"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19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</a:rPr>
                        <a:t>2 - Early summer deployment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>
                          <a:alpha val="0"/>
                        </a:srgbClr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</a:rPr>
                        <a:t>9 weeks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>
                          <a:alpha val="0"/>
                        </a:srgbClr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</a:rPr>
                        <a:t> May 9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>
                          <a:alpha val="0"/>
                        </a:srgbClr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 dirty="0">
                          <a:latin typeface="+mn-lt"/>
                          <a:ea typeface="+mn-ea"/>
                          <a:cs typeface="+mn-cs"/>
                        </a:rPr>
                        <a:t>12 + 2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>
                          <a:alpha val="0"/>
                        </a:srgbClr>
                      </a:solidFill>
                    </a:lnT>
                    <a:lnB w="254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191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9525" marR="9525" marT="9525" marB="9525" anchor="b" horzOverflow="overflow">
                    <a:lnL w="25400"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2800">
                          <a:latin typeface="+mn-lt"/>
                          <a:ea typeface="+mn-ea"/>
                          <a:cs typeface="+mn-cs"/>
                        </a:defRPr>
                      </a:pPr>
                      <a:endParaRPr/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2800">
                          <a:latin typeface="+mn-lt"/>
                          <a:ea typeface="+mn-ea"/>
                          <a:cs typeface="+mn-cs"/>
                        </a:defRPr>
                      </a:pPr>
                      <a:endParaRPr/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2800" dirty="0"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9525" anchor="b" horzOverflow="overflow">
                    <a:lnL>
                      <a:solidFill>
                        <a:srgbClr val="000000">
                          <a:alpha val="0"/>
                        </a:srgbClr>
                      </a:solidFill>
                    </a:lnL>
                    <a:lnR w="25400">
                      <a:solidFill>
                        <a:srgbClr val="000000">
                          <a:alpha val="0"/>
                        </a:srgbClr>
                      </a:solidFill>
                    </a:lnR>
                    <a:lnT w="25400">
                      <a:solidFill>
                        <a:srgbClr val="000000"/>
                      </a:solidFill>
                    </a:lnT>
                    <a:lnB w="25400">
                      <a:solidFill>
                        <a:srgbClr val="000000">
                          <a:alpha val="0"/>
                        </a:srgbClr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DCOTSS Flights (2021 and 2022)"/>
          <p:cNvSpPr txBox="1">
            <a:spLocks noGrp="1"/>
          </p:cNvSpPr>
          <p:nvPr>
            <p:ph type="title"/>
          </p:nvPr>
        </p:nvSpPr>
        <p:spPr>
          <a:xfrm>
            <a:off x="836851" y="-13646"/>
            <a:ext cx="11331098" cy="914401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DCOTSS Flights (2021 and 2022)</a:t>
            </a:r>
          </a:p>
        </p:txBody>
      </p:sp>
      <p:pic>
        <p:nvPicPr>
          <p:cNvPr id="209" name="dcotss_flight_tracks_bams.pdf" descr="dcotss_flight_tracks_bam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44" y="755863"/>
            <a:ext cx="12381312" cy="8343123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Red indicates enhanced water vapor from convection"/>
          <p:cNvSpPr txBox="1"/>
          <p:nvPr/>
        </p:nvSpPr>
        <p:spPr>
          <a:xfrm>
            <a:off x="2876413" y="9084370"/>
            <a:ext cx="725197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000000"/>
                </a:solidFill>
              </a:defRPr>
            </a:lvl1pPr>
          </a:lstStyle>
          <a:p>
            <a:r>
              <a:t>Red indicates enhanced water vapor from convection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Flight Summary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12090400" cy="912995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Flight Summary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graphicFrame>
        <p:nvGraphicFramePr>
          <p:cNvPr id="216" name="Table 1"/>
          <p:cNvGraphicFramePr/>
          <p:nvPr/>
        </p:nvGraphicFramePr>
        <p:xfrm>
          <a:off x="1534375" y="1390721"/>
          <a:ext cx="9691805" cy="6790257"/>
        </p:xfrm>
        <a:graphic>
          <a:graphicData uri="http://schemas.openxmlformats.org/drawingml/2006/table">
            <a:tbl>
              <a:tblPr firstRow="1">
                <a:tableStyleId>{8F44A2F1-9E1F-4B54-A3A2-5F16C0AD49E2}</a:tableStyleId>
              </a:tblPr>
              <a:tblGrid>
                <a:gridCol w="5119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1494">
                <a:tc>
                  <a:txBody>
                    <a:bodyPr/>
                    <a:lstStyle/>
                    <a:p>
                      <a:pPr defTabSz="914400"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/>
                        <a:t>Objective/observations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  <a:solidFill>
                      <a:srgbClr val="0433FF">
                        <a:alpha val="162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711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/>
                        <a:t>Number of flights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  <a:solidFill>
                      <a:srgbClr val="0433FF">
                        <a:alpha val="162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433">
                <a:tc>
                  <a:txBody>
                    <a:bodyPr/>
                    <a:lstStyle/>
                    <a:p>
                      <a:pPr lvl="1" algn="l">
                        <a:spcBef>
                          <a:spcPts val="3700"/>
                        </a:spcBef>
                        <a:defRPr sz="3000"/>
                      </a:pPr>
                      <a:r>
                        <a:t>Total flights (16 + 15)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  <a:solidFill>
                      <a:srgbClr val="000000">
                        <a:alpha val="976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ts val="3600"/>
                        </a:lnSpc>
                        <a:defRPr sz="3000"/>
                      </a:pPr>
                      <a:r>
                        <a:t>31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  <a:solidFill>
                      <a:srgbClr val="000000">
                        <a:alpha val="976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433">
                <a:tc>
                  <a:txBody>
                    <a:bodyPr/>
                    <a:lstStyle/>
                    <a:p>
                      <a:pPr lvl="1" algn="l">
                        <a:spcBef>
                          <a:spcPts val="3700"/>
                        </a:spcBef>
                        <a:defRPr sz="3000"/>
                      </a:pPr>
                      <a:r>
                        <a:t>Test flights (3 + 1)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  <a:solidFill>
                      <a:srgbClr val="000000">
                        <a:alpha val="976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ts val="3600"/>
                        </a:lnSpc>
                        <a:defRPr sz="3000"/>
                      </a:pPr>
                      <a:r>
                        <a:t>4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  <a:solidFill>
                      <a:srgbClr val="000000">
                        <a:alpha val="976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433">
                <a:tc>
                  <a:txBody>
                    <a:bodyPr/>
                    <a:lstStyle/>
                    <a:p>
                      <a:pPr lvl="1" algn="l">
                        <a:spcBef>
                          <a:spcPts val="3700"/>
                        </a:spcBef>
                        <a:defRPr sz="3000"/>
                      </a:pPr>
                      <a:r>
                        <a:t>Transit flights (2 + 2)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  <a:solidFill>
                      <a:srgbClr val="000000">
                        <a:alpha val="976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ts val="3600"/>
                        </a:lnSpc>
                        <a:defRPr sz="3000"/>
                      </a:pPr>
                      <a:r>
                        <a:t>4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  <a:solidFill>
                      <a:srgbClr val="000000">
                        <a:alpha val="976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433">
                <a:tc>
                  <a:txBody>
                    <a:bodyPr/>
                    <a:lstStyle/>
                    <a:p>
                      <a:pPr lvl="1" algn="l">
                        <a:spcBef>
                          <a:spcPts val="3700"/>
                        </a:spcBef>
                        <a:defRPr sz="3000"/>
                      </a:pPr>
                      <a:r>
                        <a:t>Stratospheric background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ts val="3600"/>
                        </a:lnSpc>
                        <a:defRPr sz="3000"/>
                      </a:pPr>
                      <a:r>
                        <a:t>31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4433">
                <a:tc>
                  <a:txBody>
                    <a:bodyPr/>
                    <a:lstStyle/>
                    <a:p>
                      <a:pPr lvl="1" algn="l">
                        <a:spcBef>
                          <a:spcPts val="3700"/>
                        </a:spcBef>
                        <a:defRPr sz="3000"/>
                      </a:pPr>
                      <a:r>
                        <a:t>Convective outflow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ts val="3600"/>
                        </a:lnSpc>
                        <a:defRPr sz="3000"/>
                      </a:pPr>
                      <a:r>
                        <a:t>22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433">
                <a:tc>
                  <a:txBody>
                    <a:bodyPr/>
                    <a:lstStyle/>
                    <a:p>
                      <a:pPr lvl="1" algn="l">
                        <a:spcBef>
                          <a:spcPts val="3700"/>
                        </a:spcBef>
                        <a:defRPr sz="3000"/>
                      </a:pPr>
                      <a:r>
                        <a:t>    Aged outflow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ts val="3600"/>
                        </a:lnSpc>
                        <a:defRPr sz="3000"/>
                      </a:pPr>
                      <a:r>
                        <a:t>18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4433">
                <a:tc>
                  <a:txBody>
                    <a:bodyPr/>
                    <a:lstStyle/>
                    <a:p>
                      <a:pPr lvl="1" algn="l">
                        <a:spcBef>
                          <a:spcPts val="3700"/>
                        </a:spcBef>
                        <a:defRPr sz="3000"/>
                      </a:pPr>
                      <a:r>
                        <a:t>    Recent outflow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ts val="3600"/>
                        </a:lnSpc>
                        <a:defRPr sz="3000"/>
                      </a:pPr>
                      <a:r>
                        <a:t>11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4433">
                <a:tc>
                  <a:txBody>
                    <a:bodyPr/>
                    <a:lstStyle/>
                    <a:p>
                      <a:pPr lvl="1" algn="l">
                        <a:spcBef>
                          <a:spcPts val="3700"/>
                        </a:spcBef>
                        <a:defRPr sz="3000"/>
                      </a:pPr>
                      <a:r>
                        <a:t>    Active outflow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ts val="3600"/>
                        </a:lnSpc>
                        <a:defRPr sz="3000"/>
                      </a:pPr>
                      <a:r>
                        <a:t>4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4433">
                <a:tc>
                  <a:txBody>
                    <a:bodyPr/>
                    <a:lstStyle/>
                    <a:p>
                      <a:pPr lvl="1" algn="l">
                        <a:spcBef>
                          <a:spcPts val="3700"/>
                        </a:spcBef>
                        <a:defRPr sz="3000"/>
                      </a:pPr>
                      <a:r>
                        <a:t>    Sierra Madre outflow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ts val="3600"/>
                        </a:lnSpc>
                        <a:defRPr sz="3000"/>
                      </a:pPr>
                      <a:r>
                        <a:t>3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4433">
                <a:tc>
                  <a:txBody>
                    <a:bodyPr/>
                    <a:lstStyle/>
                    <a:p>
                      <a:pPr lvl="1" algn="l">
                        <a:spcBef>
                          <a:spcPts val="3700"/>
                        </a:spcBef>
                        <a:defRPr sz="3000"/>
                      </a:pPr>
                      <a:r>
                        <a:t>Sunrise &amp; sunset chemistry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ts val="3600"/>
                        </a:lnSpc>
                        <a:defRPr sz="3000"/>
                      </a:pPr>
                      <a:r>
                        <a:t>2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4433">
                <a:tc>
                  <a:txBody>
                    <a:bodyPr/>
                    <a:lstStyle/>
                    <a:p>
                      <a:pPr lvl="1" algn="l">
                        <a:spcBef>
                          <a:spcPts val="3700"/>
                        </a:spcBef>
                        <a:defRPr sz="3000"/>
                      </a:pPr>
                      <a:r>
                        <a:t>Volcano/pyroCb (16 + 1)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1">
                        <a:lnSpc>
                          <a:spcPts val="3600"/>
                        </a:lnSpc>
                        <a:defRPr sz="3000"/>
                      </a:pPr>
                      <a:r>
                        <a:t>17</a:t>
                      </a:r>
                    </a:p>
                  </a:txBody>
                  <a:tcPr marL="38100" marR="38100" marT="38100" marB="38100" anchor="ctr" horzOverflow="overflow">
                    <a:lnL w="25400">
                      <a:solidFill>
                        <a:srgbClr val="53585F"/>
                      </a:solidFill>
                      <a:miter lim="400000"/>
                    </a:lnL>
                    <a:lnR w="25400">
                      <a:solidFill>
                        <a:srgbClr val="53585F"/>
                      </a:solidFill>
                      <a:miter lim="400000"/>
                    </a:lnR>
                    <a:lnT w="25400">
                      <a:solidFill>
                        <a:srgbClr val="53585F"/>
                      </a:solidFill>
                      <a:miter lim="400000"/>
                    </a:lnT>
                    <a:lnB w="25400">
                      <a:solidFill>
                        <a:srgbClr val="53585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17" name="(2021 flights + 2022 flights)"/>
          <p:cNvSpPr txBox="1"/>
          <p:nvPr/>
        </p:nvSpPr>
        <p:spPr>
          <a:xfrm>
            <a:off x="4195960" y="8405727"/>
            <a:ext cx="461287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(2021 flights + 2022 flights)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Data Stat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Status</a:t>
            </a:r>
          </a:p>
        </p:txBody>
      </p:sp>
      <p:sp>
        <p:nvSpPr>
          <p:cNvPr id="220" name="All final, quality-assured data are published, consisting of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All final, quality-assured data are published, consisting of:</a:t>
            </a:r>
          </a:p>
          <a:p>
            <a:pPr marL="990600" lvl="1" indent="-228600">
              <a:buSzPct val="100000"/>
              <a:buAutoNum type="arabicPeriod"/>
            </a:pPr>
            <a:r>
              <a:t> Airborne data from all instruments aboard the ER-2</a:t>
            </a:r>
          </a:p>
          <a:p>
            <a:pPr marL="990600" lvl="1" indent="-228600">
              <a:buSzPct val="100000"/>
              <a:buAutoNum type="arabicPeriod"/>
            </a:pPr>
            <a:r>
              <a:t> Report data (mission reports, forecasting &amp; flight planning)</a:t>
            </a:r>
          </a:p>
          <a:p>
            <a:pPr marL="990600" lvl="1" indent="-228600">
              <a:buSzPct val="100000"/>
              <a:buAutoNum type="arabicPeriod"/>
            </a:pPr>
            <a:r>
              <a:t> Balloon observations of ozone and water vapor</a:t>
            </a:r>
          </a:p>
          <a:p>
            <a:pPr marL="990600" lvl="1" indent="-228600">
              <a:buSzPct val="100000"/>
              <a:buAutoNum type="arabicPeriod"/>
            </a:pPr>
            <a:r>
              <a:t> ERA5 reanalysis &amp; back trajectories along flight track</a:t>
            </a:r>
          </a:p>
          <a:p>
            <a:pPr marL="990600" lvl="1" indent="-228600">
              <a:buSzPct val="100000"/>
              <a:buAutoNum type="arabicPeriod"/>
            </a:pPr>
            <a:r>
              <a:t> Radar and satellite observations of tropopause-overshooting convection and forward trajectories</a:t>
            </a:r>
          </a:p>
          <a:p>
            <a:pPr marL="990600" lvl="1" indent="-228600">
              <a:buSzPct val="100000"/>
              <a:buAutoNum type="arabicPeriod"/>
            </a:pPr>
            <a:r>
              <a:t> Chemistry model output along flight track</a:t>
            </a:r>
          </a:p>
          <a:p>
            <a:pPr>
              <a:buClr>
                <a:srgbClr val="000000"/>
              </a:buClr>
            </a:pPr>
            <a:r>
              <a:t>Only incomplete item is high-resolution model output, which is still being generated</a:t>
            </a:r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cience Highligh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Science Highlights</a:t>
            </a:r>
          </a:p>
        </p:txBody>
      </p:sp>
      <p:sp>
        <p:nvSpPr>
          <p:cNvPr id="224" name="Transport to stratosphere of water vs. tropospheric ai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68866" indent="-338666"/>
            <a:r>
              <a:t>Transport to stratosphere of water vs. tropospheric air</a:t>
            </a:r>
          </a:p>
          <a:p>
            <a:pPr marL="668866" indent="-338666"/>
            <a:r>
              <a:t>Chlorine and bromine from very-short-lived (VSL) species</a:t>
            </a:r>
          </a:p>
          <a:p>
            <a:pPr marL="668866" indent="-338666"/>
            <a:r>
              <a:t>Impacts of overshooting on stratospheric chemistry</a:t>
            </a:r>
          </a:p>
          <a:p>
            <a:pPr marL="668866" indent="-338666"/>
            <a:r>
              <a:t>Persistent stratospheric aerosol layer (possibly volcanic)</a:t>
            </a:r>
          </a:p>
          <a:p>
            <a:pPr marL="668866" indent="-338666"/>
            <a:r>
              <a:t>Aerosol composition</a:t>
            </a:r>
          </a:p>
          <a:p>
            <a:pPr marL="668866" indent="-338666"/>
            <a:r>
              <a:t>High-resolution modeling of overshooting storms</a:t>
            </a:r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cotss_merged_h2o_y_theta_rf04.pdf" descr="dcotss_merged_h2o_y_theta_rf0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80" y="760707"/>
            <a:ext cx="11615037" cy="8712349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ER-2 Flight of 26 July 2021"/>
          <p:cNvSpPr txBox="1">
            <a:spLocks noGrp="1"/>
          </p:cNvSpPr>
          <p:nvPr>
            <p:ph type="title"/>
          </p:nvPr>
        </p:nvSpPr>
        <p:spPr>
          <a:xfrm>
            <a:off x="3293252" y="-13646"/>
            <a:ext cx="6418295" cy="914401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ER-2 Flight of 26 July 2021</a:t>
            </a:r>
          </a:p>
        </p:txBody>
      </p:sp>
      <p:sp>
        <p:nvSpPr>
          <p:cNvPr id="229" name="Line"/>
          <p:cNvSpPr/>
          <p:nvPr/>
        </p:nvSpPr>
        <p:spPr>
          <a:xfrm>
            <a:off x="7459952" y="4356100"/>
            <a:ext cx="3641208" cy="0"/>
          </a:xfrm>
          <a:prstGeom prst="line">
            <a:avLst/>
          </a:prstGeom>
          <a:ln w="50800">
            <a:solidFill>
              <a:srgbClr val="E8903D"/>
            </a:solidFill>
            <a:miter lim="400000"/>
          </a:ln>
        </p:spPr>
        <p:txBody>
          <a:bodyPr lIns="0" tIns="0" rIns="0" bIns="0"/>
          <a:lstStyle/>
          <a:p>
            <a:pPr>
              <a:defRPr sz="28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0" name="Line"/>
          <p:cNvSpPr/>
          <p:nvPr/>
        </p:nvSpPr>
        <p:spPr>
          <a:xfrm flipH="1">
            <a:off x="10839949" y="6184061"/>
            <a:ext cx="998984" cy="139059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>
              <a:defRPr sz="28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1" name="Line"/>
          <p:cNvSpPr/>
          <p:nvPr/>
        </p:nvSpPr>
        <p:spPr>
          <a:xfrm flipH="1">
            <a:off x="7223445" y="8693025"/>
            <a:ext cx="1008584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>
              <a:defRPr sz="28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2" name="Line"/>
          <p:cNvSpPr/>
          <p:nvPr/>
        </p:nvSpPr>
        <p:spPr>
          <a:xfrm flipV="1">
            <a:off x="7064718" y="6196511"/>
            <a:ext cx="415352" cy="906728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>
              <a:defRPr sz="28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DCOTSS Summary"/>
          <p:cNvSpPr txBox="1">
            <a:spLocks noGrp="1"/>
          </p:cNvSpPr>
          <p:nvPr>
            <p:ph type="title"/>
          </p:nvPr>
        </p:nvSpPr>
        <p:spPr>
          <a:xfrm>
            <a:off x="457200" y="-50800"/>
            <a:ext cx="12090400" cy="914400"/>
          </a:xfrm>
          <a:prstGeom prst="rect">
            <a:avLst/>
          </a:prstGeom>
        </p:spPr>
        <p:txBody>
          <a:bodyPr/>
          <a:lstStyle/>
          <a:p>
            <a:r>
              <a:t>DCOTSS Summary</a:t>
            </a:r>
          </a:p>
        </p:txBody>
      </p:sp>
      <p:sp>
        <p:nvSpPr>
          <p:cNvPr id="149" name="DCOTSS used the NASA ER-2 aircraft to measure the outflow from North American thunderstorms that overshoot into the overlying stratosphere (very rapid transport process)…"/>
          <p:cNvSpPr txBox="1">
            <a:spLocks noGrp="1"/>
          </p:cNvSpPr>
          <p:nvPr>
            <p:ph type="body" idx="1"/>
          </p:nvPr>
        </p:nvSpPr>
        <p:spPr>
          <a:xfrm>
            <a:off x="191729" y="791636"/>
            <a:ext cx="12673371" cy="8170328"/>
          </a:xfrm>
          <a:prstGeom prst="rect">
            <a:avLst/>
          </a:prstGeom>
        </p:spPr>
        <p:txBody>
          <a:bodyPr/>
          <a:lstStyle/>
          <a:p>
            <a:pPr marL="668866" indent="-338666"/>
            <a:r>
              <a:rPr dirty="0"/>
              <a:t>DCOTSS used the NASA ER-2 aircraft to measure the outflow from North American thunderstorms that </a:t>
            </a:r>
            <a:r>
              <a:rPr u="sng" dirty="0"/>
              <a:t>overshoot</a:t>
            </a:r>
            <a:r>
              <a:rPr dirty="0"/>
              <a:t> into the overlying stratosphere (very rapid transport process)</a:t>
            </a:r>
          </a:p>
          <a:p>
            <a:pPr marL="668866" indent="-338666"/>
            <a:r>
              <a:rPr dirty="0"/>
              <a:t>Goal is to understand how overshooting storms affect the dynamics and composition of the stratosphere - including stratospheric ozone</a:t>
            </a:r>
          </a:p>
          <a:p>
            <a:pPr marL="668866" indent="-338666"/>
            <a:r>
              <a:rPr dirty="0"/>
              <a:t>Two deployments to Salina, KS (2021 &amp; 2022) + flights from AFRC</a:t>
            </a:r>
          </a:p>
          <a:p>
            <a:pPr marL="668866" indent="-338666"/>
            <a:r>
              <a:rPr dirty="0"/>
              <a:t>Project was </a:t>
            </a:r>
            <a:r>
              <a:rPr u="sng" dirty="0"/>
              <a:t>very successful at intercepting storm outflow</a:t>
            </a:r>
            <a:r>
              <a:rPr dirty="0"/>
              <a:t> (22/31</a:t>
            </a:r>
            <a:r>
              <a:rPr lang="en-US" dirty="0"/>
              <a:t> flights</a:t>
            </a:r>
            <a:r>
              <a:rPr dirty="0"/>
              <a:t>)</a:t>
            </a:r>
          </a:p>
          <a:p>
            <a:pPr marL="668866" indent="-338666"/>
            <a:r>
              <a:rPr dirty="0"/>
              <a:t>Notable results:</a:t>
            </a:r>
            <a:endParaRPr u="sng" dirty="0"/>
          </a:p>
          <a:p>
            <a:pPr marL="1100666" lvl="1" indent="-338666"/>
            <a:r>
              <a:rPr sz="2800" dirty="0"/>
              <a:t>order(s) of magnitude increase in data about overshooting storms</a:t>
            </a:r>
          </a:p>
          <a:p>
            <a:pPr marL="1100666" lvl="1" indent="-338666"/>
            <a:r>
              <a:rPr sz="2800" dirty="0"/>
              <a:t>water vapor signals dominate composition changes</a:t>
            </a:r>
            <a:r>
              <a:rPr lang="en-US" sz="2800" dirty="0"/>
              <a:t>, driven by sublimated ice</a:t>
            </a:r>
            <a:endParaRPr sz="2800" dirty="0"/>
          </a:p>
          <a:p>
            <a:pPr marL="1100666" lvl="1" indent="-338666"/>
            <a:r>
              <a:rPr sz="2800" dirty="0"/>
              <a:t>injected air is mixed into the global stratosphere</a:t>
            </a:r>
          </a:p>
          <a:p>
            <a:pPr marL="1100666" lvl="1" indent="-338666"/>
            <a:r>
              <a:rPr sz="2800" dirty="0"/>
              <a:t>did not observe conditions likely to cause rapid ozone destruction (cold + wet + high ozone + high chlorine)</a:t>
            </a:r>
          </a:p>
          <a:p>
            <a:pPr marL="1100666" lvl="1" indent="-338666"/>
            <a:r>
              <a:rPr sz="2800" dirty="0"/>
              <a:t>omnipresent volcanic aerosols in 2021 (but not 2022)</a:t>
            </a:r>
          </a:p>
          <a:p>
            <a:pPr marL="1100666" lvl="1" indent="-338666"/>
            <a:r>
              <a:rPr sz="2800" dirty="0"/>
              <a:t>all data in </a:t>
            </a:r>
            <a:r>
              <a:rPr lang="en-US" sz="2800" dirty="0"/>
              <a:t>NASA </a:t>
            </a:r>
            <a:r>
              <a:rPr sz="2800" dirty="0"/>
              <a:t>ASDC archive - ongoing data analysis and modeling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49199" y="9321800"/>
            <a:ext cx="215901" cy="3429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ransport of Water and Ai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Transport of Water and Air</a:t>
            </a:r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238" name="Samples at higher altitudes show enhanced water but less evidence of tropospheric air, indicating the importance of ice lofting"/>
          <p:cNvSpPr txBox="1"/>
          <p:nvPr/>
        </p:nvSpPr>
        <p:spPr>
          <a:xfrm>
            <a:off x="1026573" y="7482558"/>
            <a:ext cx="1095165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>
                <a:solidFill>
                  <a:srgbClr val="000000"/>
                </a:solidFill>
              </a:defRPr>
            </a:pPr>
            <a:r>
              <a:t>Samples at higher altitudes show </a:t>
            </a:r>
            <a:r>
              <a:rPr u="sng"/>
              <a:t>enhanced water</a:t>
            </a:r>
            <a:r>
              <a:t> but less evidence of </a:t>
            </a:r>
            <a:r>
              <a:rPr u="sng"/>
              <a:t>tropospheric air</a:t>
            </a:r>
            <a:r>
              <a:t>, indicating the importance of </a:t>
            </a:r>
            <a:r>
              <a:rPr u="sng"/>
              <a:t>ice lofting</a:t>
            </a:r>
          </a:p>
        </p:txBody>
      </p:sp>
      <p:pic>
        <p:nvPicPr>
          <p:cNvPr id="239" name="chemistry_figure_3.pdf" descr="chemistry_figure_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51" y="966499"/>
            <a:ext cx="12445298" cy="6274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VSL Chlorine and Bromine from AWA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VSL Chlorine and Bromine from AWAS</a:t>
            </a:r>
          </a:p>
        </p:txBody>
      </p:sp>
      <p:sp>
        <p:nvSpPr>
          <p:cNvPr id="244" name="Increase in VSL chlorine (~5% of total) compared to 2016 (WMO, 2018)…"/>
          <p:cNvSpPr txBox="1">
            <a:spLocks noGrp="1"/>
          </p:cNvSpPr>
          <p:nvPr>
            <p:ph type="body" sz="half" idx="1"/>
          </p:nvPr>
        </p:nvSpPr>
        <p:spPr>
          <a:xfrm>
            <a:off x="7837403" y="2012950"/>
            <a:ext cx="4876771" cy="5727700"/>
          </a:xfrm>
          <a:prstGeom prst="rect">
            <a:avLst/>
          </a:prstGeom>
        </p:spPr>
        <p:txBody>
          <a:bodyPr/>
          <a:lstStyle/>
          <a:p>
            <a:r>
              <a:t>Increase in VSL chlorine (~5% of total) compared to 2016 (WMO, 2018)</a:t>
            </a:r>
          </a:p>
          <a:p>
            <a:r>
              <a:t>VSL bromine ~13% at the tropopause</a:t>
            </a:r>
          </a:p>
          <a:p>
            <a:r>
              <a:t>VSL CL and Br detectable up to 4 km above the tropopause</a:t>
            </a:r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pic>
        <p:nvPicPr>
          <p:cNvPr id="246" name="Figure 1 for AWAS mid-term review copy.pdf" descr="Figure 1 for AWAS mid-term review copy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64" y="1541155"/>
            <a:ext cx="7474696" cy="667129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Preliminary AWAS data from E. Atlas"/>
          <p:cNvSpPr txBox="1"/>
          <p:nvPr/>
        </p:nvSpPr>
        <p:spPr>
          <a:xfrm>
            <a:off x="4027586" y="8596886"/>
            <a:ext cx="4949628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rgbClr val="000000"/>
                </a:solidFill>
              </a:defRPr>
            </a:lvl1pPr>
          </a:lstStyle>
          <a:p>
            <a:r>
              <a:t>Preliminary AWAS data from E. Atlas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otential Impacts of Convection on Ozone"/>
          <p:cNvSpPr txBox="1">
            <a:spLocks noGrp="1"/>
          </p:cNvSpPr>
          <p:nvPr>
            <p:ph type="title"/>
          </p:nvPr>
        </p:nvSpPr>
        <p:spPr>
          <a:xfrm>
            <a:off x="484202" y="-12700"/>
            <a:ext cx="12036396" cy="992585"/>
          </a:xfrm>
          <a:prstGeom prst="rect">
            <a:avLst/>
          </a:prstGeom>
        </p:spPr>
        <p:txBody>
          <a:bodyPr/>
          <a:lstStyle/>
          <a:p>
            <a:r>
              <a:t>Potential Impacts of Convection on Ozone</a:t>
            </a:r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253" name="Ozone destruction requires low temperatures, high water vapor,…"/>
          <p:cNvSpPr txBox="1"/>
          <p:nvPr/>
        </p:nvSpPr>
        <p:spPr>
          <a:xfrm>
            <a:off x="3511077" y="8534917"/>
            <a:ext cx="854539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800" i="1">
                <a:solidFill>
                  <a:srgbClr val="000000"/>
                </a:solidFill>
              </a:defRPr>
            </a:pPr>
            <a:r>
              <a:t>Ozone destruction requires low temperatures, high water vapor,</a:t>
            </a:r>
          </a:p>
          <a:p>
            <a:pPr algn="l">
              <a:defRPr sz="2800" i="1">
                <a:solidFill>
                  <a:srgbClr val="000000"/>
                </a:solidFill>
              </a:defRPr>
            </a:pPr>
            <a:r>
              <a:t>high ozone, and high chlorine</a:t>
            </a:r>
          </a:p>
        </p:txBody>
      </p:sp>
      <p:pic>
        <p:nvPicPr>
          <p:cNvPr id="254" name="chemistry_figure_2.pdf" descr="chemistry_figure_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29" y="1010854"/>
            <a:ext cx="12254742" cy="7493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Volcanic Aerosol Layer in 20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Volcanic Aerosol Layer in 2021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pic>
        <p:nvPicPr>
          <p:cNvPr id="260" name="aerosol_figure_3.pdf" descr="aerosol_figure_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97" y="2591195"/>
            <a:ext cx="12440206" cy="4571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ALMS DCOTSS Aerosol Organic Mass Fraction and Acidity"/>
          <p:cNvSpPr txBox="1">
            <a:spLocks noGrp="1"/>
          </p:cNvSpPr>
          <p:nvPr>
            <p:ph type="title"/>
          </p:nvPr>
        </p:nvSpPr>
        <p:spPr>
          <a:xfrm>
            <a:off x="1270000" y="-12700"/>
            <a:ext cx="10464800" cy="1512886"/>
          </a:xfrm>
          <a:prstGeom prst="rect">
            <a:avLst/>
          </a:prstGeom>
        </p:spPr>
        <p:txBody>
          <a:bodyPr/>
          <a:lstStyle/>
          <a:p>
            <a:r>
              <a:t>PALMS DCOTSS Aerosol Organic Mass Fraction and Acidity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pic>
        <p:nvPicPr>
          <p:cNvPr id="26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46" y="1625896"/>
            <a:ext cx="6461332" cy="7379694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Line"/>
          <p:cNvSpPr/>
          <p:nvPr/>
        </p:nvSpPr>
        <p:spPr>
          <a:xfrm flipH="1">
            <a:off x="3815555" y="6738367"/>
            <a:ext cx="3698914" cy="718609"/>
          </a:xfrm>
          <a:prstGeom prst="line">
            <a:avLst/>
          </a:prstGeom>
          <a:ln w="38100">
            <a:solidFill>
              <a:srgbClr val="80CA3D"/>
            </a:solidFill>
            <a:miter lim="400000"/>
            <a:tailEnd type="triangle"/>
          </a:ln>
        </p:spPr>
        <p:txBody>
          <a:bodyPr lIns="0" tIns="0" rIns="0" bIns="0"/>
          <a:lstStyle/>
          <a:p>
            <a:pPr>
              <a:defRPr sz="28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8" name="lower organic mass and…"/>
          <p:cNvSpPr txBox="1"/>
          <p:nvPr/>
        </p:nvSpPr>
        <p:spPr>
          <a:xfrm>
            <a:off x="7596337" y="6140560"/>
            <a:ext cx="2802732" cy="10795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solidFill>
                  <a:srgbClr val="000000"/>
                </a:solidFill>
              </a:defRPr>
            </a:pPr>
            <a:r>
              <a:t>lower organic mass and</a:t>
            </a:r>
          </a:p>
          <a:p>
            <a:pPr>
              <a:defRPr sz="2200">
                <a:solidFill>
                  <a:srgbClr val="000000"/>
                </a:solidFill>
              </a:defRPr>
            </a:pPr>
            <a:r>
              <a:t>higher acidity in upper</a:t>
            </a:r>
          </a:p>
          <a:p>
            <a:pPr>
              <a:defRPr sz="2200">
                <a:solidFill>
                  <a:srgbClr val="000000"/>
                </a:solidFill>
              </a:defRPr>
            </a:pPr>
            <a:r>
              <a:t>troposphere</a:t>
            </a:r>
          </a:p>
        </p:txBody>
      </p:sp>
      <p:sp>
        <p:nvSpPr>
          <p:cNvPr id="269" name="high organic mass…"/>
          <p:cNvSpPr txBox="1"/>
          <p:nvPr/>
        </p:nvSpPr>
        <p:spPr>
          <a:xfrm>
            <a:off x="2271093" y="2498787"/>
            <a:ext cx="1950071" cy="1003301"/>
          </a:xfrm>
          <a:prstGeom prst="rect">
            <a:avLst/>
          </a:prstGeom>
          <a:ln w="25400">
            <a:solidFill>
              <a:srgbClr val="80C93C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solidFill>
                  <a:srgbClr val="000000"/>
                </a:solidFill>
              </a:defRPr>
            </a:pPr>
            <a:r>
              <a:t>high organic mass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fraction in </a:t>
            </a:r>
          </a:p>
          <a:p>
            <a:pPr>
              <a:defRPr sz="2000">
                <a:solidFill>
                  <a:srgbClr val="000000"/>
                </a:solidFill>
              </a:defRPr>
            </a:pPr>
            <a:r>
              <a:t>stratosphere</a:t>
            </a:r>
          </a:p>
        </p:txBody>
      </p:sp>
      <p:sp>
        <p:nvSpPr>
          <p:cNvPr id="270" name="highest acidity…"/>
          <p:cNvSpPr txBox="1"/>
          <p:nvPr/>
        </p:nvSpPr>
        <p:spPr>
          <a:xfrm>
            <a:off x="4229538" y="4221147"/>
            <a:ext cx="2005460" cy="762001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>
                <a:solidFill>
                  <a:srgbClr val="000000"/>
                </a:solidFill>
              </a:defRPr>
            </a:pPr>
            <a:r>
              <a:t>highest acidity</a:t>
            </a:r>
          </a:p>
          <a:p>
            <a:pPr>
              <a:defRPr sz="2200">
                <a:solidFill>
                  <a:srgbClr val="000000"/>
                </a:solidFill>
              </a:defRPr>
            </a:pPr>
            <a:r>
              <a:t>near tropopause</a:t>
            </a:r>
          </a:p>
        </p:txBody>
      </p:sp>
      <p:sp>
        <p:nvSpPr>
          <p:cNvPr id="271" name="Vertical profiles of sulfate acidity indicator, which is 195/(97+195) signal fraction, and mass fraction of organic material relative to sulfate for all non-refractory particles. m/z 195 is more intense for acidic particles.…"/>
          <p:cNvSpPr txBox="1"/>
          <p:nvPr/>
        </p:nvSpPr>
        <p:spPr>
          <a:xfrm>
            <a:off x="7426709" y="1854328"/>
            <a:ext cx="4967145" cy="422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200">
                <a:solidFill>
                  <a:srgbClr val="000000"/>
                </a:solidFill>
              </a:defRPr>
            </a:pPr>
            <a:r>
              <a:t>Vertical profiles of sulfate acidity indicator, which is 195/(97+195) signal fraction, and mass fraction of organic material relative to sulfate for all non-refractory particles. m/z 195 is more intense for acidic particles.</a:t>
            </a:r>
          </a:p>
          <a:p>
            <a:pPr algn="l" defTabSz="457200">
              <a:defRPr sz="2200">
                <a:solidFill>
                  <a:srgbClr val="000000"/>
                </a:solidFill>
              </a:defRPr>
            </a:pPr>
            <a:endParaRPr/>
          </a:p>
          <a:p>
            <a:pPr algn="l" defTabSz="457200">
              <a:defRPr sz="2200">
                <a:solidFill>
                  <a:srgbClr val="000000"/>
                </a:solidFill>
              </a:defRPr>
            </a:pPr>
            <a:r>
              <a:t>From Shen et al.   AGU Poster #A52Q-1221</a:t>
            </a:r>
          </a:p>
          <a:p>
            <a:pPr algn="l" defTabSz="457200">
              <a:defRPr sz="2200">
                <a:solidFill>
                  <a:srgbClr val="000000"/>
                </a:solidFill>
              </a:defRPr>
            </a:pPr>
            <a:endParaRPr/>
          </a:p>
          <a:p>
            <a:pPr algn="l" defTabSz="457200">
              <a:defRPr sz="2200" b="1" i="1">
                <a:solidFill>
                  <a:srgbClr val="000000"/>
                </a:solidFill>
              </a:defRPr>
            </a:pPr>
            <a:r>
              <a:t>No enhancement of particles in outflow of overshooting convection</a:t>
            </a:r>
          </a:p>
        </p:txBody>
      </p:sp>
      <p:sp>
        <p:nvSpPr>
          <p:cNvPr id="272" name="Line"/>
          <p:cNvSpPr/>
          <p:nvPr/>
        </p:nvSpPr>
        <p:spPr>
          <a:xfrm flipH="1" flipV="1">
            <a:off x="2471358" y="5608869"/>
            <a:ext cx="5051684" cy="1118052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>
              <a:defRPr sz="28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ALMS Aerosol Compo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PALMS Aerosol Composition</a:t>
            </a:r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sp>
        <p:nvSpPr>
          <p:cNvPr id="278" name="Larger fraction of organic/biomass burning particles…"/>
          <p:cNvSpPr txBox="1"/>
          <p:nvPr/>
        </p:nvSpPr>
        <p:spPr>
          <a:xfrm>
            <a:off x="1400348" y="977900"/>
            <a:ext cx="10204104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000" b="1">
                <a:solidFill>
                  <a:srgbClr val="000000"/>
                </a:solidFill>
              </a:defRPr>
            </a:pPr>
            <a:r>
              <a:t>Larger fraction of organic/biomass burning particles</a:t>
            </a:r>
          </a:p>
          <a:p>
            <a:pPr defTabSz="457200">
              <a:defRPr sz="3000" b="1">
                <a:solidFill>
                  <a:srgbClr val="000000"/>
                </a:solidFill>
              </a:defRPr>
            </a:pPr>
            <a:r>
              <a:t>than in troposphere </a:t>
            </a:r>
          </a:p>
        </p:txBody>
      </p:sp>
      <p:pic>
        <p:nvPicPr>
          <p:cNvPr id="279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" y="2237384"/>
            <a:ext cx="12204700" cy="622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Large Biomass-Burning Particles Dominate New Mexico Wildfire Smoke Plume"/>
          <p:cNvSpPr txBox="1">
            <a:spLocks noGrp="1"/>
          </p:cNvSpPr>
          <p:nvPr>
            <p:ph type="title"/>
          </p:nvPr>
        </p:nvSpPr>
        <p:spPr>
          <a:xfrm>
            <a:off x="638477" y="-12700"/>
            <a:ext cx="11727846" cy="1619818"/>
          </a:xfrm>
          <a:prstGeom prst="rect">
            <a:avLst/>
          </a:prstGeom>
        </p:spPr>
        <p:txBody>
          <a:bodyPr/>
          <a:lstStyle/>
          <a:p>
            <a:r>
              <a:t>Large Biomass-Burning Particles Dominate New Mexico Wildfire Smoke Plume</a:t>
            </a:r>
          </a:p>
        </p:txBody>
      </p:sp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pic>
        <p:nvPicPr>
          <p:cNvPr id="28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968" y="1704138"/>
            <a:ext cx="8918864" cy="7330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Overshooting Storm Simulations"/>
          <p:cNvSpPr txBox="1">
            <a:spLocks noGrp="1"/>
          </p:cNvSpPr>
          <p:nvPr>
            <p:ph type="title" idx="4294967295"/>
          </p:nvPr>
        </p:nvSpPr>
        <p:spPr>
          <a:xfrm>
            <a:off x="1270000" y="-12700"/>
            <a:ext cx="10464800" cy="992585"/>
          </a:xfrm>
          <a:prstGeom prst="rect">
            <a:avLst/>
          </a:prstGeom>
        </p:spPr>
        <p:txBody>
          <a:bodyPr/>
          <a:lstStyle/>
          <a:p>
            <a:r>
              <a:t>Overshooting Storm Simulations</a:t>
            </a:r>
          </a:p>
        </p:txBody>
      </p:sp>
      <p:pic>
        <p:nvPicPr>
          <p:cNvPr id="290" name="wrf_001.png" descr="wrf_0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16" y="2526789"/>
            <a:ext cx="8157151" cy="652817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Rectangle"/>
          <p:cNvSpPr/>
          <p:nvPr/>
        </p:nvSpPr>
        <p:spPr>
          <a:xfrm>
            <a:off x="5490547" y="954069"/>
            <a:ext cx="7356074" cy="3567734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defRPr sz="28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92" name="merge_compare_sampled_2m.pdf" descr="merge_compare_sampled_2m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814" y="1035153"/>
            <a:ext cx="7021540" cy="3405566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torm of 9 June 2022"/>
          <p:cNvSpPr txBox="1"/>
          <p:nvPr/>
        </p:nvSpPr>
        <p:spPr>
          <a:xfrm>
            <a:off x="713649" y="1587353"/>
            <a:ext cx="406077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000000"/>
                </a:solidFill>
              </a:defRPr>
            </a:lvl1pPr>
          </a:lstStyle>
          <a:p>
            <a:r>
              <a:t>Storm of 9 June 2022</a:t>
            </a:r>
          </a:p>
        </p:txBody>
      </p:sp>
      <p:sp>
        <p:nvSpPr>
          <p:cNvPr id="294" name="WRF model…"/>
          <p:cNvSpPr txBox="1"/>
          <p:nvPr/>
        </p:nvSpPr>
        <p:spPr>
          <a:xfrm>
            <a:off x="8582097" y="5334923"/>
            <a:ext cx="4230189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95111" indent="-395111" algn="l">
              <a:buSzPct val="45000"/>
              <a:buBlip>
                <a:blip r:embed="rId5"/>
              </a:buBlip>
              <a:defRPr sz="3200">
                <a:solidFill>
                  <a:srgbClr val="000000"/>
                </a:solidFill>
              </a:defRPr>
            </a:pPr>
            <a:r>
              <a:t>WRF model</a:t>
            </a:r>
          </a:p>
          <a:p>
            <a:pPr marL="395111" indent="-395111" algn="l">
              <a:buSzPct val="45000"/>
              <a:buBlip>
                <a:blip r:embed="rId5"/>
              </a:buBlip>
              <a:defRPr sz="3200">
                <a:solidFill>
                  <a:srgbClr val="000000"/>
                </a:solidFill>
              </a:defRPr>
            </a:pPr>
            <a:r>
              <a:t>1 km horizontal</a:t>
            </a:r>
          </a:p>
          <a:p>
            <a:pPr marL="395111" indent="-395111" algn="l">
              <a:buSzPct val="45000"/>
              <a:buBlip>
                <a:blip r:embed="rId5"/>
              </a:buBlip>
              <a:defRPr sz="3200">
                <a:solidFill>
                  <a:srgbClr val="000000"/>
                </a:solidFill>
              </a:defRPr>
            </a:pPr>
            <a:r>
              <a:t>250 m vertical</a:t>
            </a:r>
          </a:p>
          <a:p>
            <a:pPr marL="395111" indent="-395111" algn="l">
              <a:buSzPct val="45000"/>
              <a:buBlip>
                <a:blip r:embed="rId5"/>
              </a:buBlip>
              <a:defRPr sz="3200">
                <a:solidFill>
                  <a:srgbClr val="000000"/>
                </a:solidFill>
              </a:defRPr>
            </a:pPr>
            <a:r>
              <a:t>realistic initial and boundary conditions</a:t>
            </a:r>
          </a:p>
        </p:txBody>
      </p:sp>
      <p:sp>
        <p:nvSpPr>
          <p:cNvPr id="295" name="WRF"/>
          <p:cNvSpPr txBox="1"/>
          <p:nvPr/>
        </p:nvSpPr>
        <p:spPr>
          <a:xfrm>
            <a:off x="7941170" y="2252894"/>
            <a:ext cx="86647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>
                <a:solidFill>
                  <a:srgbClr val="2077B4"/>
                </a:solidFill>
              </a:defRPr>
            </a:lvl1pPr>
          </a:lstStyle>
          <a:p>
            <a:r>
              <a:t>WRF</a:t>
            </a:r>
          </a:p>
        </p:txBody>
      </p:sp>
      <p:sp>
        <p:nvSpPr>
          <p:cNvPr id="296" name="ER-2"/>
          <p:cNvSpPr txBox="1"/>
          <p:nvPr/>
        </p:nvSpPr>
        <p:spPr>
          <a:xfrm>
            <a:off x="10420667" y="1644503"/>
            <a:ext cx="79962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>
                <a:solidFill>
                  <a:srgbClr val="D62728"/>
                </a:solidFill>
              </a:defRPr>
            </a:lvl1pPr>
          </a:lstStyle>
          <a:p>
            <a:r>
              <a:t>ER-2</a:t>
            </a:r>
          </a:p>
        </p:txBody>
      </p:sp>
      <p:sp>
        <p:nvSpPr>
          <p:cNvPr id="297" name="12 ppm water vapor isosurface"/>
          <p:cNvSpPr txBox="1"/>
          <p:nvPr/>
        </p:nvSpPr>
        <p:spPr>
          <a:xfrm>
            <a:off x="1996426" y="9070292"/>
            <a:ext cx="458733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>
                <a:solidFill>
                  <a:srgbClr val="000000"/>
                </a:solidFill>
              </a:defRPr>
            </a:lvl1pPr>
          </a:lstStyle>
          <a:p>
            <a:r>
              <a:t>12 ppm water vapor isosurface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Rectangle"/>
          <p:cNvSpPr/>
          <p:nvPr/>
        </p:nvSpPr>
        <p:spPr>
          <a:xfrm>
            <a:off x="18782" y="985159"/>
            <a:ext cx="9405992" cy="7894425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defRPr sz="28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2" name="Overshooting Storm Simulations"/>
          <p:cNvSpPr txBox="1">
            <a:spLocks noGrp="1"/>
          </p:cNvSpPr>
          <p:nvPr>
            <p:ph type="title" idx="4294967295"/>
          </p:nvPr>
        </p:nvSpPr>
        <p:spPr>
          <a:xfrm>
            <a:off x="1270000" y="-12700"/>
            <a:ext cx="10464800" cy="992585"/>
          </a:xfrm>
          <a:prstGeom prst="rect">
            <a:avLst/>
          </a:prstGeom>
        </p:spPr>
        <p:txBody>
          <a:bodyPr/>
          <a:lstStyle/>
          <a:p>
            <a:r>
              <a:t>Overshooting Storm Simulations</a:t>
            </a:r>
          </a:p>
        </p:txBody>
      </p:sp>
      <p:pic>
        <p:nvPicPr>
          <p:cNvPr id="303" name="buoyancy_cross_sections.pdf" descr="buoyancy_cross_section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75" y="1113299"/>
            <a:ext cx="9178006" cy="7737729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CM1 model…"/>
          <p:cNvSpPr txBox="1"/>
          <p:nvPr/>
        </p:nvSpPr>
        <p:spPr>
          <a:xfrm>
            <a:off x="9499922" y="3454399"/>
            <a:ext cx="339594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95111" indent="-395111" algn="l">
              <a:buSzPct val="45000"/>
              <a:buBlip>
                <a:blip r:embed="rId4"/>
              </a:buBlip>
              <a:defRPr sz="3200">
                <a:solidFill>
                  <a:srgbClr val="000000"/>
                </a:solidFill>
              </a:defRPr>
            </a:pPr>
            <a:r>
              <a:t>CM1 model</a:t>
            </a:r>
          </a:p>
          <a:p>
            <a:pPr marL="395111" indent="-395111" algn="l">
              <a:buSzPct val="45000"/>
              <a:buBlip>
                <a:blip r:embed="rId4"/>
              </a:buBlip>
              <a:defRPr sz="3200">
                <a:solidFill>
                  <a:srgbClr val="000000"/>
                </a:solidFill>
              </a:defRPr>
            </a:pPr>
            <a:r>
              <a:t>100 m horizontal</a:t>
            </a:r>
          </a:p>
          <a:p>
            <a:pPr marL="395111" indent="-395111" algn="l">
              <a:buSzPct val="45000"/>
              <a:buBlip>
                <a:blip r:embed="rId4"/>
              </a:buBlip>
              <a:defRPr sz="3200">
                <a:solidFill>
                  <a:srgbClr val="000000"/>
                </a:solidFill>
              </a:defRPr>
            </a:pPr>
            <a:r>
              <a:t>100 m vertical</a:t>
            </a:r>
          </a:p>
          <a:p>
            <a:pPr marL="395111" indent="-395111" algn="l">
              <a:buSzPct val="45000"/>
              <a:buBlip>
                <a:blip r:embed="rId4"/>
              </a:buBlip>
              <a:defRPr sz="3200">
                <a:solidFill>
                  <a:srgbClr val="000000"/>
                </a:solidFill>
              </a:defRPr>
            </a:pPr>
            <a:r>
              <a:t>idealized initial and boundary conditions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cience Highlights"/>
          <p:cNvSpPr txBox="1">
            <a:spLocks noGrp="1"/>
          </p:cNvSpPr>
          <p:nvPr>
            <p:ph type="title"/>
          </p:nvPr>
        </p:nvSpPr>
        <p:spPr>
          <a:xfrm>
            <a:off x="457200" y="-88900"/>
            <a:ext cx="12090400" cy="914400"/>
          </a:xfrm>
          <a:prstGeom prst="rect">
            <a:avLst/>
          </a:prstGeom>
        </p:spPr>
        <p:txBody>
          <a:bodyPr/>
          <a:lstStyle/>
          <a:p>
            <a:r>
              <a:t>Science Highlights</a:t>
            </a:r>
          </a:p>
        </p:txBody>
      </p:sp>
      <p:sp>
        <p:nvSpPr>
          <p:cNvPr id="309" name="DCOTSS was very successful at forecasting and intercepting outflow from overshooting storms in the stratosphere (22/31 total flights, which includes test, transit, and survey flights)…"/>
          <p:cNvSpPr txBox="1">
            <a:spLocks noGrp="1"/>
          </p:cNvSpPr>
          <p:nvPr>
            <p:ph type="body" idx="1"/>
          </p:nvPr>
        </p:nvSpPr>
        <p:spPr>
          <a:xfrm>
            <a:off x="457200" y="867836"/>
            <a:ext cx="12090400" cy="7865528"/>
          </a:xfrm>
          <a:prstGeom prst="rect">
            <a:avLst/>
          </a:prstGeom>
        </p:spPr>
        <p:txBody>
          <a:bodyPr/>
          <a:lstStyle/>
          <a:p>
            <a:pPr marL="668866" indent="-338666"/>
            <a:r>
              <a:rPr sz="3000" dirty="0"/>
              <a:t>DCOTSS was very successful at forecasting and intercepting outflow from overshooting storms in the stratosphere (22/31 total flights, which includes test, transit, and survey flights)</a:t>
            </a:r>
          </a:p>
          <a:p>
            <a:pPr marL="668866" indent="-338666"/>
            <a:r>
              <a:rPr sz="3000" dirty="0"/>
              <a:t>Order(s) of magnitude increase in data about overshooting storms</a:t>
            </a:r>
          </a:p>
          <a:p>
            <a:pPr marL="668866" indent="-338666"/>
            <a:r>
              <a:rPr sz="3000" dirty="0"/>
              <a:t>Highest convective transport into the stratosphere ever observed (19+ km, 460 K, 1500 </a:t>
            </a:r>
            <a:r>
              <a:rPr sz="3000" dirty="0" err="1"/>
              <a:t>ppbv</a:t>
            </a:r>
            <a:r>
              <a:rPr sz="3000" dirty="0"/>
              <a:t> ozone)</a:t>
            </a:r>
          </a:p>
          <a:p>
            <a:pPr marL="668866" indent="-338666"/>
            <a:r>
              <a:rPr sz="3000" dirty="0"/>
              <a:t>Individual storms can inject kilotons of water into the stratosphere</a:t>
            </a:r>
          </a:p>
          <a:p>
            <a:pPr marL="668866" indent="-338666"/>
            <a:r>
              <a:rPr sz="3000" u="sng" dirty="0"/>
              <a:t>Water vapor signals are stronger than other gases</a:t>
            </a:r>
            <a:r>
              <a:rPr sz="3000" dirty="0"/>
              <a:t>, indicating the importance of ice lofting in the overshooting storm tops</a:t>
            </a:r>
          </a:p>
          <a:p>
            <a:pPr marL="668866" indent="-338666"/>
            <a:r>
              <a:rPr sz="3000" dirty="0"/>
              <a:t>The confinement time within the NAMA circulation is ~10 days - export to global stratosphere</a:t>
            </a:r>
          </a:p>
          <a:p>
            <a:pPr marL="668866" indent="-338666"/>
            <a:r>
              <a:rPr sz="3000" dirty="0"/>
              <a:t>Omnipresent volcanic aerosols in 2021 (but not 2022)</a:t>
            </a:r>
          </a:p>
          <a:p>
            <a:pPr marL="668866" indent="-338666"/>
            <a:r>
              <a:rPr sz="3000" dirty="0"/>
              <a:t>Mixing occurs during the </a:t>
            </a:r>
            <a:r>
              <a:rPr sz="3000" u="sng" dirty="0"/>
              <a:t>collapse of the overshooting updraft</a:t>
            </a:r>
          </a:p>
          <a:p>
            <a:pPr marL="668866" indent="-338666"/>
            <a:r>
              <a:rPr sz="3000" u="sng" dirty="0"/>
              <a:t>Did not observe conditions likely to cause rapid ozone destruction</a:t>
            </a:r>
            <a:r>
              <a:rPr sz="3000" dirty="0"/>
              <a:t> (cold + wet + high ozone + high chlorine)</a:t>
            </a:r>
          </a:p>
        </p:txBody>
      </p:sp>
      <p:sp>
        <p:nvSpPr>
          <p:cNvPr id="3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Overshooting Convective Storm over TX"/>
          <p:cNvSpPr txBox="1">
            <a:spLocks noGrp="1"/>
          </p:cNvSpPr>
          <p:nvPr>
            <p:ph type="title"/>
          </p:nvPr>
        </p:nvSpPr>
        <p:spPr>
          <a:xfrm>
            <a:off x="0" y="-96252"/>
            <a:ext cx="13004800" cy="1114012"/>
          </a:xfrm>
          <a:prstGeom prst="rect">
            <a:avLst/>
          </a:prstGeom>
        </p:spPr>
        <p:txBody>
          <a:bodyPr/>
          <a:lstStyle/>
          <a:p>
            <a:r>
              <a:rPr sz="4400" dirty="0"/>
              <a:t>Overshooting Convective Storm</a:t>
            </a:r>
            <a:r>
              <a:rPr lang="en-US" sz="4400" dirty="0"/>
              <a:t>s</a:t>
            </a:r>
            <a:r>
              <a:rPr sz="4400" dirty="0"/>
              <a:t> over </a:t>
            </a:r>
            <a:r>
              <a:rPr lang="en-US" sz="4400" dirty="0"/>
              <a:t>the Midwest U.S.</a:t>
            </a:r>
            <a:endParaRPr sz="4400" dirty="0"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49199" y="9321800"/>
            <a:ext cx="215901" cy="3429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156" name="TAMU_logotype.pdf" descr="TAMU_logotyp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9131300"/>
            <a:ext cx="2164522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01-02May2018_above_anvil_plume_NASA_feature_animated">
            <a:hlinkClick r:id="" action="ppaction://media"/>
            <a:extLst>
              <a:ext uri="{FF2B5EF4-FFF2-40B4-BE49-F238E27FC236}">
                <a16:creationId xmlns:a16="http://schemas.microsoft.com/office/drawing/2014/main" id="{FEA17D8D-E863-6E1E-C1AD-A0128759FE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 bright="12000"/>
          </a:blip>
          <a:stretch>
            <a:fillRect/>
          </a:stretch>
        </p:blipFill>
        <p:spPr>
          <a:xfrm>
            <a:off x="0" y="1114012"/>
            <a:ext cx="7231230" cy="78123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46447C-4258-476B-E39B-8FDD31B511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789" y="4074695"/>
            <a:ext cx="6952012" cy="445259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Data Products of Intere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Products of Interest</a:t>
            </a:r>
          </a:p>
        </p:txBody>
      </p:sp>
      <p:sp>
        <p:nvSpPr>
          <p:cNvPr id="313" name="High-frequency, high-resolution, gridded overshooting storm data for summers of 2021 and 2022 from NEXRAD and GOES…"/>
          <p:cNvSpPr txBox="1">
            <a:spLocks noGrp="1"/>
          </p:cNvSpPr>
          <p:nvPr>
            <p:ph type="body" idx="1"/>
          </p:nvPr>
        </p:nvSpPr>
        <p:spPr>
          <a:xfrm>
            <a:off x="457200" y="889821"/>
            <a:ext cx="12090401" cy="7620001"/>
          </a:xfrm>
          <a:prstGeom prst="rect">
            <a:avLst/>
          </a:prstGeom>
        </p:spPr>
        <p:txBody>
          <a:bodyPr/>
          <a:lstStyle/>
          <a:p>
            <a:r>
              <a:rPr dirty="0"/>
              <a:t>High-frequency, high-resolution, gridded overshooting storm data for summers of 2021 and 2022 from NEXRAD and GOES</a:t>
            </a:r>
          </a:p>
          <a:p>
            <a:r>
              <a:rPr dirty="0"/>
              <a:t>Forward trajectories from all identified overshooting storms provide good estimates of outflow plume evolution</a:t>
            </a:r>
          </a:p>
          <a:p>
            <a:r>
              <a:rPr dirty="0"/>
              <a:t>In situ measurements (background and outflow plumes) of many stratospheric gases and particles</a:t>
            </a:r>
          </a:p>
        </p:txBody>
      </p:sp>
      <p:sp>
        <p:nvSpPr>
          <p:cNvPr id="3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pic>
        <p:nvPicPr>
          <p:cNvPr id="315" name="HWV_MLS_comparison.pdf" descr="HWV_MLS_compariso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112" y="4265034"/>
            <a:ext cx="9954576" cy="49746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DCOTSS 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DCOTSS Summary</a:t>
            </a:r>
          </a:p>
        </p:txBody>
      </p:sp>
      <p:sp>
        <p:nvSpPr>
          <p:cNvPr id="320" name="All DCOTSS data are available from the NASA Atmospheric Science Data Center (ASDC) archiv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All DCOTSS data are available from the NASA Atmospheric Science Data Center (ASDC) archive</a:t>
            </a:r>
          </a:p>
          <a:p>
            <a:r>
              <a:rPr dirty="0"/>
              <a:t>Published research has addressed many aspects of DCOTSS science questions (see </a:t>
            </a:r>
            <a:r>
              <a:rPr lang="en-US" dirty="0"/>
              <a:t>recently accepted BAMS paper and </a:t>
            </a:r>
            <a:r>
              <a:rPr dirty="0"/>
              <a:t>ESPO DCOTSS web site for publications list)</a:t>
            </a:r>
          </a:p>
          <a:p>
            <a:r>
              <a:rPr dirty="0"/>
              <a:t>Modeling and data analysis are continuing in many areas</a:t>
            </a:r>
          </a:p>
          <a:p>
            <a:r>
              <a:rPr dirty="0"/>
              <a:t>Thanks to everyone who made the mission a success:  the DCOTSS science team, ER-2 team, ESPO staff, data management group, Salina airport management, and especially to NASA management for support that allowed the project to continue during the pandemic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hank you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Thank you!</a:t>
            </a:r>
          </a:p>
        </p:txBody>
      </p:sp>
      <p:sp>
        <p:nvSpPr>
          <p:cNvPr id="3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/>
          </a:p>
        </p:txBody>
      </p:sp>
      <p:pic>
        <p:nvPicPr>
          <p:cNvPr id="325" name="group picture.PNG" descr="group pic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7567"/>
            <a:ext cx="13004800" cy="5998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Water Vapor in the Summer Stratosp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Water Vapor in the Summer Stratosphere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49199" y="9321800"/>
            <a:ext cx="215901" cy="3429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163" name="mls_h2o_and_psi_380K_07.pdf" descr="mls_h2o_and_psi_380K_07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30" y="1795729"/>
            <a:ext cx="12538940" cy="4508178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Line"/>
          <p:cNvSpPr/>
          <p:nvPr/>
        </p:nvSpPr>
        <p:spPr>
          <a:xfrm flipV="1">
            <a:off x="3192123" y="3926795"/>
            <a:ext cx="1" cy="2610345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>
              <a:defRPr sz="28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5" name="Line"/>
          <p:cNvSpPr/>
          <p:nvPr/>
        </p:nvSpPr>
        <p:spPr>
          <a:xfrm flipH="1" flipV="1">
            <a:off x="8800935" y="3825916"/>
            <a:ext cx="1838109" cy="2794656"/>
          </a:xfrm>
          <a:prstGeom prst="line">
            <a:avLst/>
          </a:prstGeom>
          <a:ln w="635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>
              <a:defRPr sz="28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6" name="North American…"/>
          <p:cNvSpPr txBox="1"/>
          <p:nvPr/>
        </p:nvSpPr>
        <p:spPr>
          <a:xfrm>
            <a:off x="772225" y="6579741"/>
            <a:ext cx="4575424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North American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Monsoon Anticyclone</a:t>
            </a:r>
          </a:p>
        </p:txBody>
      </p:sp>
      <p:sp>
        <p:nvSpPr>
          <p:cNvPr id="167" name="Asian…"/>
          <p:cNvSpPr txBox="1"/>
          <p:nvPr/>
        </p:nvSpPr>
        <p:spPr>
          <a:xfrm>
            <a:off x="8168213" y="6579741"/>
            <a:ext cx="4575424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r>
              <a:t>Asian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Monsoon Anticyclone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Overshooting Events from NEXRAD Rad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Overshooting Events from NEXRAD Radar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49199" y="9321800"/>
            <a:ext cx="215901" cy="3429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173" name="nexrad_count_storms.pdf" descr="nexrad_count_storm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61" y="1002668"/>
            <a:ext cx="12311878" cy="7815265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50k to100k overshooting events per year"/>
          <p:cNvSpPr txBox="1"/>
          <p:nvPr/>
        </p:nvSpPr>
        <p:spPr>
          <a:xfrm>
            <a:off x="3050282" y="8970070"/>
            <a:ext cx="690423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50k to100k overshooting events per year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DCOTSS Project 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DCOTSS Project Summary</a:t>
            </a:r>
          </a:p>
        </p:txBody>
      </p:sp>
      <p:sp>
        <p:nvSpPr>
          <p:cNvPr id="179" name="Goal…"/>
          <p:cNvSpPr txBox="1">
            <a:spLocks noGrp="1"/>
          </p:cNvSpPr>
          <p:nvPr>
            <p:ph type="body" idx="1"/>
          </p:nvPr>
        </p:nvSpPr>
        <p:spPr>
          <a:xfrm>
            <a:off x="457200" y="831302"/>
            <a:ext cx="12090400" cy="7865528"/>
          </a:xfrm>
          <a:prstGeom prst="rect">
            <a:avLst/>
          </a:prstGeom>
        </p:spPr>
        <p:txBody>
          <a:bodyPr/>
          <a:lstStyle/>
          <a:p>
            <a:pPr marL="668866" indent="-338666">
              <a:defRPr b="1"/>
            </a:pPr>
            <a:r>
              <a:rPr dirty="0"/>
              <a:t>Goal</a:t>
            </a:r>
          </a:p>
          <a:p>
            <a:pPr marL="1100666" lvl="1" indent="-338666"/>
            <a:r>
              <a:rPr dirty="0"/>
              <a:t>Investigate how intense thunderstorms over the U.S. affect the stratosphere, including stratospheric ozone</a:t>
            </a:r>
          </a:p>
          <a:p>
            <a:pPr marL="668866" indent="-338666">
              <a:defRPr b="1"/>
            </a:pPr>
            <a:r>
              <a:rPr dirty="0"/>
              <a:t>Approach</a:t>
            </a:r>
          </a:p>
          <a:p>
            <a:pPr marL="1100666" lvl="1" indent="-338666"/>
            <a:r>
              <a:rPr dirty="0"/>
              <a:t>Use the NASA ER-2 to measure the composition of stratospheric outflow from overshooting storms</a:t>
            </a:r>
          </a:p>
          <a:p>
            <a:pPr marL="1100666" lvl="1" indent="-338666"/>
            <a:r>
              <a:rPr dirty="0"/>
              <a:t>Combine with satellite data and models to understand processes</a:t>
            </a:r>
          </a:p>
          <a:p>
            <a:pPr marL="1100666" lvl="1" indent="-338666"/>
            <a:r>
              <a:rPr dirty="0"/>
              <a:t>First mission specifically designed to study overshooting storms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49199" y="9321800"/>
            <a:ext cx="215901" cy="3429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181" name="ER-2 landing.jpg" descr="ER-2 land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31" y="5458227"/>
            <a:ext cx="10963538" cy="325692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ER-2 landing in Salina, KS during DCOTSS"/>
          <p:cNvSpPr txBox="1"/>
          <p:nvPr/>
        </p:nvSpPr>
        <p:spPr>
          <a:xfrm>
            <a:off x="3013968" y="8754170"/>
            <a:ext cx="697686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ER-2 landing in Salina, KS during DCOTSS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cience Ques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t>Science Questions</a:t>
            </a:r>
          </a:p>
        </p:txBody>
      </p:sp>
      <p:sp>
        <p:nvSpPr>
          <p:cNvPr id="185" name="Dynamics…"/>
          <p:cNvSpPr txBox="1">
            <a:spLocks noGrp="1"/>
          </p:cNvSpPr>
          <p:nvPr>
            <p:ph type="body" idx="1"/>
          </p:nvPr>
        </p:nvSpPr>
        <p:spPr>
          <a:xfrm>
            <a:off x="457200" y="863600"/>
            <a:ext cx="12096587" cy="8141070"/>
          </a:xfrm>
          <a:prstGeom prst="rect">
            <a:avLst/>
          </a:prstGeom>
        </p:spPr>
        <p:txBody>
          <a:bodyPr/>
          <a:lstStyle/>
          <a:p>
            <a:pPr marL="711199" indent="-380999">
              <a:defRPr sz="2600" b="1"/>
            </a:pPr>
            <a:r>
              <a:t>Dynamics</a:t>
            </a:r>
          </a:p>
          <a:p>
            <a:pPr lvl="1">
              <a:buClr>
                <a:schemeClr val="accent5"/>
              </a:buClr>
              <a:buChar char="✓"/>
              <a:defRPr sz="2600"/>
            </a:pPr>
            <a:r>
              <a:t>How much tropospheric air and water is transported into the stratosphere by overshooting convection?</a:t>
            </a:r>
          </a:p>
          <a:p>
            <a:pPr lvl="1">
              <a:buClr>
                <a:schemeClr val="accent5"/>
              </a:buClr>
              <a:buChar char="✓"/>
              <a:defRPr sz="2600"/>
            </a:pPr>
            <a:r>
              <a:t>Which convective source regions impact the North American Monsoon Anticyclone (NAMA)?</a:t>
            </a:r>
          </a:p>
          <a:p>
            <a:pPr lvl="1">
              <a:buClr>
                <a:schemeClr val="accent5"/>
              </a:buClr>
              <a:buChar char="✓"/>
              <a:defRPr sz="2600"/>
            </a:pPr>
            <a:r>
              <a:t>How long does convectively injected air stay in the NAMA?</a:t>
            </a:r>
          </a:p>
          <a:p>
            <a:pPr lvl="1">
              <a:buClr>
                <a:schemeClr val="accent5"/>
              </a:buClr>
              <a:buChar char="✓"/>
              <a:defRPr sz="2600"/>
            </a:pPr>
            <a:r>
              <a:t>What dynamical mechanisms lead to injection of material into the stratosphere by convective storms?</a:t>
            </a:r>
          </a:p>
          <a:p>
            <a:pPr marL="711199" indent="-380999">
              <a:defRPr sz="2600" b="1"/>
            </a:pPr>
            <a:r>
              <a:t>Chemistry</a:t>
            </a:r>
          </a:p>
          <a:p>
            <a:pPr lvl="1">
              <a:buClr>
                <a:schemeClr val="accent5"/>
              </a:buClr>
              <a:buChar char="✓"/>
              <a:defRPr sz="2600"/>
            </a:pPr>
            <a:r>
              <a:t>How much very-short-lived chlorine is present in the lower stratosphere over North America in summer?</a:t>
            </a:r>
          </a:p>
          <a:p>
            <a:pPr lvl="1">
              <a:buClr>
                <a:schemeClr val="accent5"/>
              </a:buClr>
              <a:buChar char="✓"/>
              <a:defRPr sz="2600"/>
            </a:pPr>
            <a:r>
              <a:t>What chemical changes take place in the stratosphere due to convection in the NAMA?</a:t>
            </a:r>
          </a:p>
          <a:p>
            <a:pPr lvl="1">
              <a:buClr>
                <a:schemeClr val="accent5"/>
              </a:buClr>
              <a:buChar char="✓"/>
              <a:defRPr sz="2600"/>
            </a:pPr>
            <a:r>
              <a:t>What are the composition and potential sources of aerosol in the lower stratosphere over North America?</a:t>
            </a:r>
          </a:p>
          <a:p>
            <a:pPr lvl="1">
              <a:buClr>
                <a:schemeClr val="accent5"/>
              </a:buClr>
              <a:defRPr sz="2600"/>
            </a:pPr>
            <a:r>
              <a:t>What will be the stratospheric chemical response to a volcanic eruption?  (target of opportunity)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49199" y="9321800"/>
            <a:ext cx="215901" cy="3429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roject Desig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Project Design</a:t>
            </a:r>
          </a:p>
        </p:txBody>
      </p:sp>
      <p:sp>
        <p:nvSpPr>
          <p:cNvPr id="191" name="Identify overshooting storms continuously in real-time using weather radar (NEXRAD) and satellites (GOES)…"/>
          <p:cNvSpPr txBox="1">
            <a:spLocks noGrp="1"/>
          </p:cNvSpPr>
          <p:nvPr>
            <p:ph type="body" idx="1"/>
          </p:nvPr>
        </p:nvSpPr>
        <p:spPr>
          <a:xfrm>
            <a:off x="457200" y="1270000"/>
            <a:ext cx="12407900" cy="7620000"/>
          </a:xfrm>
          <a:prstGeom prst="rect">
            <a:avLst/>
          </a:prstGeom>
        </p:spPr>
        <p:txBody>
          <a:bodyPr/>
          <a:lstStyle/>
          <a:p>
            <a:pPr marL="564444" indent="-564444">
              <a:buSzPct val="100000"/>
              <a:buAutoNum type="arabicPeriod"/>
            </a:pPr>
            <a:r>
              <a:rPr b="1" dirty="0"/>
              <a:t>Identify overshooting storms </a:t>
            </a:r>
            <a:r>
              <a:rPr dirty="0"/>
              <a:t>continuously in real-time using weather radar (NEXRAD) and satellites (GOES)</a:t>
            </a:r>
          </a:p>
          <a:p>
            <a:pPr marL="564444" indent="-564444">
              <a:buSzPct val="100000"/>
              <a:buAutoNum type="arabicPeriod"/>
            </a:pPr>
            <a:r>
              <a:rPr b="1" dirty="0"/>
              <a:t>Forecast motion of storm outflow</a:t>
            </a:r>
            <a:r>
              <a:rPr dirty="0"/>
              <a:t> using the TRAJ3D trajectory model driven by operational weather forecasts</a:t>
            </a:r>
          </a:p>
          <a:p>
            <a:pPr marL="564444" indent="-564444">
              <a:buSzPct val="100000"/>
              <a:buAutoNum type="arabicPeriod"/>
            </a:pPr>
            <a:r>
              <a:rPr b="1" dirty="0"/>
              <a:t>Design ER-2 flight plans</a:t>
            </a:r>
            <a:r>
              <a:rPr dirty="0"/>
              <a:t> to safely intercept storm outflow and to survey the NAMA circulation</a:t>
            </a:r>
          </a:p>
          <a:p>
            <a:pPr marL="564444" indent="-564444">
              <a:buSzPct val="100000"/>
              <a:buAutoNum type="arabicPeriod"/>
            </a:pPr>
            <a:r>
              <a:rPr b="1" dirty="0"/>
              <a:t>Make in situ measurements</a:t>
            </a:r>
            <a:r>
              <a:rPr dirty="0"/>
              <a:t> of the composition of storm outflow and the surrounding environment using the ER-2</a:t>
            </a:r>
          </a:p>
          <a:p>
            <a:pPr marL="564444" indent="-564444">
              <a:buSzPct val="100000"/>
              <a:buAutoNum type="arabicPeriod"/>
            </a:pPr>
            <a:r>
              <a:rPr b="1" dirty="0"/>
              <a:t>Model dynamics</a:t>
            </a:r>
            <a:r>
              <a:rPr dirty="0"/>
              <a:t> of injection process; </a:t>
            </a:r>
            <a:r>
              <a:rPr b="1" dirty="0"/>
              <a:t>chemical evolution</a:t>
            </a:r>
            <a:r>
              <a:rPr dirty="0"/>
              <a:t> of convective plume; and </a:t>
            </a:r>
            <a:r>
              <a:rPr b="1" dirty="0"/>
              <a:t>export to global circulation</a:t>
            </a:r>
            <a:endParaRPr u="sng" dirty="0"/>
          </a:p>
          <a:p>
            <a:pPr marL="564444" indent="-564444">
              <a:buSzPct val="100000"/>
              <a:buAutoNum type="arabicPeriod"/>
            </a:pPr>
            <a:r>
              <a:rPr b="1" dirty="0"/>
              <a:t>Evaluate impact of convective injection</a:t>
            </a:r>
            <a:r>
              <a:rPr dirty="0"/>
              <a:t> over the N. America on the lower stratosphere at multiple scales</a:t>
            </a:r>
          </a:p>
        </p:txBody>
      </p:sp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49199" y="9321800"/>
            <a:ext cx="215901" cy="3429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ject Design">
            <a:extLst>
              <a:ext uri="{FF2B5EF4-FFF2-40B4-BE49-F238E27FC236}">
                <a16:creationId xmlns:a16="http://schemas.microsoft.com/office/drawing/2014/main" id="{21E326AF-43A4-DDCC-3CC0-A4E0814EB0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379" y="12769"/>
            <a:ext cx="12721389" cy="914400"/>
          </a:xfrm>
          <a:prstGeom prst="rect">
            <a:avLst/>
          </a:prstGeom>
        </p:spPr>
        <p:txBody>
          <a:bodyPr/>
          <a:lstStyle/>
          <a:p>
            <a:r>
              <a:rPr lang="en-US" sz="4400" dirty="0"/>
              <a:t>GOES and NEXRAD Overshooting Parcel Trajectories </a:t>
            </a:r>
            <a:endParaRPr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D203AB-2386-889B-615D-231B7E54396B}"/>
              </a:ext>
            </a:extLst>
          </p:cNvPr>
          <p:cNvSpPr txBox="1"/>
          <p:nvPr/>
        </p:nvSpPr>
        <p:spPr>
          <a:xfrm>
            <a:off x="0" y="1150451"/>
            <a:ext cx="13004800" cy="2503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300" b="0" i="0" u="none" strike="noStrike" cap="none" spc="0" normalizeH="0" baseline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sym typeface="Gill Sans"/>
              </a:rPr>
              <a:t>GOES and NEXRAD overshooting cloud detections and height estimates from 10-min data products compiled hourly and </a:t>
            </a:r>
            <a:r>
              <a:rPr lang="en-US" sz="2300" dirty="0">
                <a:solidFill>
                  <a:schemeClr val="tx2">
                    <a:lumMod val="10000"/>
                  </a:schemeClr>
                </a:solidFill>
              </a:rPr>
              <a:t>used to initialize a forward trajectory model.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800" dirty="0">
              <a:solidFill>
                <a:schemeClr val="tx2">
                  <a:lumMod val="10000"/>
                </a:schemeClr>
              </a:solidFill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300" dirty="0">
                <a:solidFill>
                  <a:schemeClr val="tx2">
                    <a:lumMod val="10000"/>
                  </a:schemeClr>
                </a:solidFill>
              </a:rPr>
              <a:t>Trajectory model output were heavily utilized by Forecasting and Flight Planning Team, leading to a very high success rate with sampling convective outflow even days after the overshooting occurred</a:t>
            </a: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8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  <a:p>
            <a:pPr marL="342900" marR="0" indent="-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These data reveal the abundance of convectively-influenced stratospheric airmasses during </a:t>
            </a:r>
            <a:br>
              <a:rPr lang="en-US" sz="2400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North American spring and summer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pic>
        <p:nvPicPr>
          <p:cNvPr id="8" name="goes_otcast_trim_forSAGE">
            <a:hlinkClick r:id="" action="ppaction://media"/>
            <a:extLst>
              <a:ext uri="{FF2B5EF4-FFF2-40B4-BE49-F238E27FC236}">
                <a16:creationId xmlns:a16="http://schemas.microsoft.com/office/drawing/2014/main" id="{1E759835-03A9-3329-A0E5-850390C87B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920624"/>
            <a:ext cx="6501384" cy="4876038"/>
          </a:xfrm>
          <a:prstGeom prst="rect">
            <a:avLst/>
          </a:prstGeom>
        </p:spPr>
      </p:pic>
      <p:pic>
        <p:nvPicPr>
          <p:cNvPr id="9" name="gridrad_otcast_trim_forSAGE">
            <a:hlinkClick r:id="" action="ppaction://media"/>
            <a:extLst>
              <a:ext uri="{FF2B5EF4-FFF2-40B4-BE49-F238E27FC236}">
                <a16:creationId xmlns:a16="http://schemas.microsoft.com/office/drawing/2014/main" id="{55FCADEB-F691-83F7-D601-506BD73CB13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1384" y="3920624"/>
            <a:ext cx="6501384" cy="487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550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">
  <a:themeElements>
    <a:clrScheme name="White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2258</Words>
  <Application>Microsoft Macintosh PowerPoint</Application>
  <PresentationFormat>Custom</PresentationFormat>
  <Paragraphs>278</Paragraphs>
  <Slides>32</Slides>
  <Notes>18</Notes>
  <HiddenSlides>1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Gill Sans</vt:lpstr>
      <vt:lpstr>White</vt:lpstr>
      <vt:lpstr>Dynamics and Chemistry of the Summer Stratosphere (DCOTSS)</vt:lpstr>
      <vt:lpstr>DCOTSS Summary</vt:lpstr>
      <vt:lpstr>Overshooting Convective Storms over the Midwest U.S.</vt:lpstr>
      <vt:lpstr>Water Vapor in the Summer Stratosphere</vt:lpstr>
      <vt:lpstr>Overshooting Events from NEXRAD Radar</vt:lpstr>
      <vt:lpstr>DCOTSS Project Summary</vt:lpstr>
      <vt:lpstr>Science Questions</vt:lpstr>
      <vt:lpstr>Project Design</vt:lpstr>
      <vt:lpstr>GOES and NEXRAD Overshooting Parcel Trajectories </vt:lpstr>
      <vt:lpstr>Example DCOTSS Overshooting Parcel  Trajectory Forecast and Flight Plan</vt:lpstr>
      <vt:lpstr>ER-2 Payload Configuration</vt:lpstr>
      <vt:lpstr>PowerPoint Presentation</vt:lpstr>
      <vt:lpstr>Project Changes</vt:lpstr>
      <vt:lpstr>Deployment Schedule</vt:lpstr>
      <vt:lpstr>DCOTSS Flights (2021 and 2022)</vt:lpstr>
      <vt:lpstr>Flight Summary</vt:lpstr>
      <vt:lpstr>Data Status</vt:lpstr>
      <vt:lpstr>Science Highlights</vt:lpstr>
      <vt:lpstr>ER-2 Flight of 26 July 2021</vt:lpstr>
      <vt:lpstr>Transport of Water and Air</vt:lpstr>
      <vt:lpstr>VSL Chlorine and Bromine from AWAS</vt:lpstr>
      <vt:lpstr>Potential Impacts of Convection on Ozone</vt:lpstr>
      <vt:lpstr>Volcanic Aerosol Layer in 2021</vt:lpstr>
      <vt:lpstr>PALMS DCOTSS Aerosol Organic Mass Fraction and Acidity</vt:lpstr>
      <vt:lpstr>PALMS Aerosol Composition</vt:lpstr>
      <vt:lpstr>Large Biomass-Burning Particles Dominate New Mexico Wildfire Smoke Plume</vt:lpstr>
      <vt:lpstr>Overshooting Storm Simulations</vt:lpstr>
      <vt:lpstr>Overshooting Storm Simulations</vt:lpstr>
      <vt:lpstr>Science Highlights</vt:lpstr>
      <vt:lpstr>Data Products of Interest</vt:lpstr>
      <vt:lpstr>DCOTSS 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Bedka, Kristopher M. (LARC-E302)</cp:lastModifiedBy>
  <cp:revision>12</cp:revision>
  <dcterms:modified xsi:type="dcterms:W3CDTF">2025-08-13T15:43:06Z</dcterms:modified>
</cp:coreProperties>
</file>