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0" r:id="rId5"/>
    <p:sldId id="276" r:id="rId6"/>
    <p:sldId id="269" r:id="rId7"/>
    <p:sldId id="262" r:id="rId8"/>
    <p:sldId id="264" r:id="rId9"/>
    <p:sldId id="257" r:id="rId10"/>
    <p:sldId id="263" r:id="rId11"/>
    <p:sldId id="259" r:id="rId12"/>
    <p:sldId id="266" r:id="rId13"/>
    <p:sldId id="274" r:id="rId14"/>
    <p:sldId id="267" r:id="rId15"/>
    <p:sldId id="278" r:id="rId16"/>
    <p:sldId id="279" r:id="rId17"/>
    <p:sldId id="281" r:id="rId18"/>
    <p:sldId id="283" r:id="rId19"/>
    <p:sldId id="282" r:id="rId20"/>
    <p:sldId id="284" r:id="rId21"/>
    <p:sldId id="280" r:id="rId22"/>
    <p:sldId id="271" r:id="rId23"/>
    <p:sldId id="273" r:id="rId24"/>
    <p:sldId id="258" r:id="rId25"/>
    <p:sldId id="260" r:id="rId26"/>
    <p:sldId id="261" r:id="rId27"/>
    <p:sldId id="285" r:id="rId28"/>
    <p:sldId id="286" r:id="rId29"/>
    <p:sldId id="289" r:id="rId30"/>
    <p:sldId id="287" r:id="rId31"/>
    <p:sldId id="288" r:id="rId32"/>
    <p:sldId id="265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660"/>
  </p:normalViewPr>
  <p:slideViewPr>
    <p:cSldViewPr snapToGrid="0">
      <p:cViewPr>
        <p:scale>
          <a:sx n="75" d="100"/>
          <a:sy n="75" d="100"/>
        </p:scale>
        <p:origin x="139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Timmermans (1960) </a:t>
            </a:r>
          </a:p>
          <a:p>
            <a:pPr>
              <a:defRPr/>
            </a:pPr>
            <a:r>
              <a:rPr lang="en-US"/>
              <a:t>Water</a:t>
            </a:r>
            <a:r>
              <a:rPr lang="en-US" baseline="0"/>
              <a:t> + Sulfuric Acid Densities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60"/>
            <c:dispRSqr val="1"/>
            <c:dispEq val="1"/>
            <c:trendlineLbl>
              <c:layout>
                <c:manualLayout>
                  <c:x val="8.2506561679790022E-2"/>
                  <c:y val="-0.606947178477690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Sheet2!$B$6:$B$27</c:f>
              <c:numCache>
                <c:formatCode>General</c:formatCode>
                <c:ptCount val="22"/>
                <c:pt idx="0">
                  <c:v>40</c:v>
                </c:pt>
                <c:pt idx="1">
                  <c:v>38</c:v>
                </c:pt>
                <c:pt idx="2">
                  <c:v>36</c:v>
                </c:pt>
                <c:pt idx="3">
                  <c:v>34</c:v>
                </c:pt>
                <c:pt idx="4">
                  <c:v>32</c:v>
                </c:pt>
                <c:pt idx="5">
                  <c:v>30</c:v>
                </c:pt>
                <c:pt idx="6">
                  <c:v>28</c:v>
                </c:pt>
                <c:pt idx="7">
                  <c:v>26</c:v>
                </c:pt>
                <c:pt idx="8">
                  <c:v>24</c:v>
                </c:pt>
                <c:pt idx="9">
                  <c:v>22</c:v>
                </c:pt>
                <c:pt idx="10">
                  <c:v>20</c:v>
                </c:pt>
                <c:pt idx="11">
                  <c:v>18</c:v>
                </c:pt>
                <c:pt idx="12">
                  <c:v>16</c:v>
                </c:pt>
                <c:pt idx="13">
                  <c:v>15</c:v>
                </c:pt>
                <c:pt idx="14">
                  <c:v>14</c:v>
                </c:pt>
                <c:pt idx="15">
                  <c:v>12</c:v>
                </c:pt>
                <c:pt idx="16">
                  <c:v>10</c:v>
                </c:pt>
                <c:pt idx="17">
                  <c:v>8</c:v>
                </c:pt>
                <c:pt idx="18">
                  <c:v>6</c:v>
                </c:pt>
                <c:pt idx="19">
                  <c:v>2</c:v>
                </c:pt>
                <c:pt idx="20">
                  <c:v>0</c:v>
                </c:pt>
              </c:numCache>
            </c:numRef>
          </c:xVal>
          <c:yVal>
            <c:numRef>
              <c:f>Sheet2!$C$6:$C$26</c:f>
              <c:numCache>
                <c:formatCode>General</c:formatCode>
                <c:ptCount val="21"/>
                <c:pt idx="0">
                  <c:v>1.6373199999999999</c:v>
                </c:pt>
                <c:pt idx="1">
                  <c:v>1.63913</c:v>
                </c:pt>
                <c:pt idx="2">
                  <c:v>1.6409500000000001</c:v>
                </c:pt>
                <c:pt idx="3">
                  <c:v>1.6427700000000001</c:v>
                </c:pt>
                <c:pt idx="4">
                  <c:v>1.6446000000000001</c:v>
                </c:pt>
                <c:pt idx="5">
                  <c:v>1.64645</c:v>
                </c:pt>
                <c:pt idx="6">
                  <c:v>1.6483099999999999</c:v>
                </c:pt>
                <c:pt idx="7">
                  <c:v>1.65012</c:v>
                </c:pt>
                <c:pt idx="8">
                  <c:v>1.6519699999999999</c:v>
                </c:pt>
                <c:pt idx="9">
                  <c:v>1.65387</c:v>
                </c:pt>
                <c:pt idx="10">
                  <c:v>1.6557900000000001</c:v>
                </c:pt>
                <c:pt idx="11">
                  <c:v>1.6577</c:v>
                </c:pt>
                <c:pt idx="12">
                  <c:v>1.6596199999999999</c:v>
                </c:pt>
                <c:pt idx="13">
                  <c:v>1.6605799999999999</c:v>
                </c:pt>
                <c:pt idx="14">
                  <c:v>1.66154</c:v>
                </c:pt>
                <c:pt idx="15">
                  <c:v>1.6634799999999998</c:v>
                </c:pt>
                <c:pt idx="16">
                  <c:v>1.6654100000000001</c:v>
                </c:pt>
                <c:pt idx="17">
                  <c:v>1.6673</c:v>
                </c:pt>
                <c:pt idx="18">
                  <c:v>1.6691500000000001</c:v>
                </c:pt>
                <c:pt idx="19">
                  <c:v>1.6728499999999999</c:v>
                </c:pt>
                <c:pt idx="20">
                  <c:v>1.6747100000000001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56-4C62-9562-22135B2DE80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Sheet2!$E$13</c:f>
              <c:numCache>
                <c:formatCode>General</c:formatCode>
                <c:ptCount val="1"/>
                <c:pt idx="0">
                  <c:v>-58</c:v>
                </c:pt>
              </c:numCache>
            </c:numRef>
          </c:xVal>
          <c:yVal>
            <c:numRef>
              <c:f>Sheet2!$F$13</c:f>
              <c:numCache>
                <c:formatCode>General</c:formatCode>
                <c:ptCount val="1"/>
                <c:pt idx="0">
                  <c:v>1.7287000000000001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56-4C62-9562-22135B2DE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6573904"/>
        <c:axId val="1396576304"/>
      </c:scatterChart>
      <c:valAx>
        <c:axId val="13965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Temperature</a:t>
                </a:r>
                <a:r>
                  <a:rPr lang="en-US" baseline="0" dirty="0"/>
                  <a:t> (C)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576304"/>
        <c:crosses val="autoZero"/>
        <c:crossBetween val="midCat"/>
      </c:valAx>
      <c:valAx>
        <c:axId val="139657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g/cm-3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573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D588-0FC6-9A1D-DBFF-60E8373DB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A6D69-0411-56A5-780D-C6E49A605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B27A-B313-CF55-C15B-5EB8044C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A7E6-9A12-68E4-C8B6-9CD99C84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2313-178B-BAEB-F7A3-8EBB903D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A635-79E2-2D84-FF26-53E74B84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5D6DA-3519-0563-E3C2-BAC948B81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3FCC-691E-0D88-AD55-001A78E9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2AA63-0EAA-3248-0A8E-9016D83C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746C5-6046-8B7E-E6E9-7D729D79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E1A74-CA9F-C551-7345-F1829E4CE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A5E41-B08B-D7E9-F927-999F542C6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ECA2-F21A-C1B4-C610-C5AD8835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48BE-D0A0-8F07-2D8E-B6FF7094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ACC0-46E2-B689-8ADE-ECAF0946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9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394-BF90-0BD6-8F28-F1813A11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B43A-5C7D-0808-5BA7-6CA7DED5E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0CB0-54EA-AFA4-3A89-7688BCDD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FAB9E-A9A3-3237-D582-6E92DAD2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71DAA-58A4-3662-A760-9D558C98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8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6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1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9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5E04-9513-619F-11BA-9D261F0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5B7D0-4A94-44E9-1AD5-DDA061C59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7987-563C-5DB8-8F01-48CED6F4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1ADA-6FBB-38A3-4D13-2765F674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4F194-4D4A-98D5-6A0C-E9B7ED07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3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89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0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7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83D7-3DBB-F62A-7F7B-3937857C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5FB2-8775-5FC7-C1E4-B09138248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4020D-AADC-1ACF-76B4-714359CEF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9F355-5C9A-157B-1DA6-0BBE5F39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D4F78-30D8-867D-1E24-9A546C7F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3D674-3B6F-E65A-0B42-5ECA354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AB0E-87C7-A357-64E9-E3FD85B1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AA3AB-E927-B277-EE74-BF281A426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D0198-A59C-C4C4-9F95-1469E85D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F7C2-7BA7-A250-524B-68CEEF011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B5D2D-69C4-8758-E7B0-46A7E4CE4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67DBA-6AD8-D824-B285-A6108A0B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F8CD4-4E78-73F3-C325-7B28C66B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9191C-D233-94F2-E947-0A37E09C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C547-9678-28E4-8572-F0C33BF0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3016-DB50-191A-EB9A-758E6756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1C2C4-0428-3555-AE4C-D061B21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2BAA-9FBE-0623-8D49-FB3A45E3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2AD4D-F863-7DD9-5306-0F72F03D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7E0F-A2D0-1BF3-9943-22D51C05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EBF7B-3DE8-5EE7-8895-8B73FFFA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0980-D6DB-448C-A529-2B1E0F03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BF48-672E-492A-943F-A6B54102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6957C-B36C-FD18-8BBE-A037B41C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B5F96-8EBF-DBDC-C117-0381ACF1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EAD4D-F37E-E2A3-449A-0748D7D2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B9E98-2AD8-7BFB-57C7-28B2D7BB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CFB3-2A86-D28A-4D8C-3C21CB05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2872C-906A-E52A-4C34-782F179D1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81BEB-FD66-E102-0A92-EF76FF975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C9298-4470-F5F3-9926-B65775F8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CA08B-2005-9870-56D8-A88FF016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51568-54C4-B38D-582D-C5CC63B6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FC4E-CD01-7D87-AAB4-BCE7D0EF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5DD55-13B5-9E41-9D88-E0CBDC1E7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C129-D17F-7085-86F8-AD568988A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39BC-C99E-74C1-63D3-58717B0A6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887D-51E0-CA13-4C90-9DA1147D5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2CC11FE-1B9B-4309-81D1-7160E9DEA3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95B93D1-8E91-4DA1-945D-DC354F53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9CC1-42A8-8BC5-0DE8-773182605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Inter-comparison study of stratospheric particle size distribution parameters derived from SAGE III/ISS extinction measurements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C6FD3-9CD7-1089-CAD4-548EA0407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879814"/>
          </a:xfrm>
        </p:spPr>
        <p:txBody>
          <a:bodyPr/>
          <a:lstStyle/>
          <a:p>
            <a:r>
              <a:rPr lang="en-US" dirty="0"/>
              <a:t>Nicholas Ernest        ADNET Systems, Inc. &amp; NASA Langley</a:t>
            </a:r>
          </a:p>
          <a:p>
            <a:pPr algn="l"/>
            <a:r>
              <a:rPr lang="en-US" dirty="0"/>
              <a:t>    Travis Knepp            NASA Langley</a:t>
            </a:r>
          </a:p>
          <a:p>
            <a:pPr algn="l"/>
            <a:r>
              <a:rPr lang="en-US" dirty="0"/>
              <a:t>    Felix Wrana             University of Greifswald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55FAF-D541-BA30-A8E9-18450DD0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4" y="739748"/>
            <a:ext cx="3656342" cy="878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EE458-AB40-AAC0-35BF-4237B1D62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238" y="217837"/>
            <a:ext cx="3329524" cy="16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516CC98-370D-3232-32BE-843C47922539}"/>
              </a:ext>
            </a:extLst>
          </p:cNvPr>
          <p:cNvGrpSpPr/>
          <p:nvPr/>
        </p:nvGrpSpPr>
        <p:grpSpPr>
          <a:xfrm>
            <a:off x="1048111" y="85923"/>
            <a:ext cx="10806112" cy="6768097"/>
            <a:chOff x="1048111" y="85923"/>
            <a:chExt cx="10806112" cy="67680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16CA96-6654-D243-ECCA-BD4374CE4FFF}"/>
                </a:ext>
              </a:extLst>
            </p:cNvPr>
            <p:cNvGrpSpPr/>
            <p:nvPr/>
          </p:nvGrpSpPr>
          <p:grpSpPr>
            <a:xfrm>
              <a:off x="1048111" y="124023"/>
              <a:ext cx="10806112" cy="6729997"/>
              <a:chOff x="1048111" y="124023"/>
              <a:chExt cx="10806112" cy="67299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A119336-E256-2FB7-CD8B-79CF13B0F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111" y="124023"/>
                <a:ext cx="10296164" cy="672999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ECD205-1AEF-3F61-C75C-6FD20B935CC9}"/>
                  </a:ext>
                </a:extLst>
              </p:cNvPr>
              <p:cNvSpPr txBox="1"/>
              <p:nvPr/>
            </p:nvSpPr>
            <p:spPr>
              <a:xfrm>
                <a:off x="11254148" y="3028890"/>
                <a:ext cx="600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(%)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256194-060A-98CB-E7A7-E841F4ABFC57}"/>
                </a:ext>
              </a:extLst>
            </p:cNvPr>
            <p:cNvSpPr txBox="1"/>
            <p:nvPr/>
          </p:nvSpPr>
          <p:spPr>
            <a:xfrm>
              <a:off x="2874429" y="85923"/>
              <a:ext cx="6309792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/>
                <a:t>Median Radius, Median Percent Difference, Lats: 50 S to 30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38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54B6-E630-EB7B-42C6-D290C46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60DE8-489B-6FA6-9774-050B2A9FABF5}"/>
              </a:ext>
            </a:extLst>
          </p:cNvPr>
          <p:cNvSpPr txBox="1"/>
          <p:nvPr/>
        </p:nvSpPr>
        <p:spPr>
          <a:xfrm>
            <a:off x="447040" y="721360"/>
            <a:ext cx="152400" cy="52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C3F45-EB31-2413-7EDA-52B30E54D138}"/>
              </a:ext>
            </a:extLst>
          </p:cNvPr>
          <p:cNvGrpSpPr/>
          <p:nvPr/>
        </p:nvGrpSpPr>
        <p:grpSpPr>
          <a:xfrm>
            <a:off x="1049784" y="84770"/>
            <a:ext cx="10804439" cy="6773230"/>
            <a:chOff x="1049784" y="84770"/>
            <a:chExt cx="10804439" cy="67732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D5FDEB-66EA-0BDD-F2BC-9E0DBAEEC314}"/>
                </a:ext>
              </a:extLst>
            </p:cNvPr>
            <p:cNvGrpSpPr/>
            <p:nvPr/>
          </p:nvGrpSpPr>
          <p:grpSpPr>
            <a:xfrm>
              <a:off x="1049784" y="84770"/>
              <a:ext cx="10304016" cy="6773230"/>
              <a:chOff x="943992" y="472915"/>
              <a:chExt cx="10304016" cy="6773230"/>
            </a:xfrm>
          </p:grpSpPr>
          <p:pic>
            <p:nvPicPr>
              <p:cNvPr id="8" name="Picture 7" descr="Chart&#10;&#10;AI-generated content may be incorrect.">
                <a:extLst>
                  <a:ext uri="{FF2B5EF4-FFF2-40B4-BE49-F238E27FC236}">
                    <a16:creationId xmlns:a16="http://schemas.microsoft.com/office/drawing/2014/main" id="{213AC277-B25E-11F5-A8C4-E318C2A10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992" y="511015"/>
                <a:ext cx="10304016" cy="673513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5D20F2-D453-FE92-0B31-039B0F27F202}"/>
                  </a:ext>
                </a:extLst>
              </p:cNvPr>
              <p:cNvSpPr txBox="1"/>
              <p:nvPr/>
            </p:nvSpPr>
            <p:spPr>
              <a:xfrm>
                <a:off x="2765411" y="472915"/>
                <a:ext cx="6309792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Median Radius, Median Percent Difference, Lats: 50 S to 30 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E7A87-11C0-FA81-1601-15DDB7C1BB09}"/>
                </a:ext>
              </a:extLst>
            </p:cNvPr>
            <p:cNvSpPr txBox="1"/>
            <p:nvPr/>
          </p:nvSpPr>
          <p:spPr>
            <a:xfrm>
              <a:off x="11254148" y="302889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25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54B6-E630-EB7B-42C6-D290C463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99" y="241300"/>
            <a:ext cx="9953625" cy="336691"/>
          </a:xfrm>
        </p:spPr>
        <p:txBody>
          <a:bodyPr>
            <a:normAutofit fontScale="90000"/>
          </a:bodyPr>
          <a:lstStyle/>
          <a:p>
            <a:r>
              <a:rPr lang="en-US" dirty="0"/>
              <a:t>Knepp Solution Conditions</a:t>
            </a:r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2A32500D-8207-5F4E-E8BC-DE39D1C3E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39" y="1336534"/>
            <a:ext cx="4397938" cy="4184932"/>
          </a:xfrm>
          <a:prstGeom prst="rect">
            <a:avLst/>
          </a:prstGeom>
        </p:spPr>
      </p:pic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5067916A-57EF-8E73-B6BF-20C9ADAD0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8651"/>
          <a:stretch/>
        </p:blipFill>
        <p:spPr>
          <a:xfrm>
            <a:off x="161925" y="1098409"/>
            <a:ext cx="6951014" cy="48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F50F-747B-B88A-17D9-2994E54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PSD Parameter Values</a:t>
            </a:r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CFDAB0E5-E6BE-FC3B-09DC-BC3E3507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438275"/>
            <a:ext cx="7200900" cy="4320540"/>
          </a:xfrm>
          <a:prstGeom prst="rect">
            <a:avLst/>
          </a:prstGeom>
        </p:spPr>
      </p:pic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84A58E14-9C64-0F8A-26FC-55ED62437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9450"/>
          <a:stretch/>
        </p:blipFill>
        <p:spPr>
          <a:xfrm>
            <a:off x="-1" y="1531568"/>
            <a:ext cx="5829301" cy="41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50B52B19-2747-40A6-0184-025CC6237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5"/>
          <a:stretch/>
        </p:blipFill>
        <p:spPr>
          <a:xfrm>
            <a:off x="-219695" y="1690687"/>
            <a:ext cx="6110045" cy="3960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81082-17C3-5760-95B6-1B368968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Derived Values</a:t>
            </a:r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5A8CFCA5-18FC-4C21-F02F-B8DD40E88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/>
          <a:stretch/>
        </p:blipFill>
        <p:spPr>
          <a:xfrm>
            <a:off x="5791200" y="1690688"/>
            <a:ext cx="6200774" cy="3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D49A-0363-7F19-C358-60F1BDD8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differences in methodologies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BDAF-6BE4-2641-1489-819F42460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Wrana 3-pnt smoothing</a:t>
            </a:r>
          </a:p>
          <a:p>
            <a:r>
              <a:rPr lang="en-US" dirty="0"/>
              <a:t>Knepp channel conditions</a:t>
            </a:r>
          </a:p>
          <a:p>
            <a:r>
              <a:rPr lang="en-US" dirty="0"/>
              <a:t>Knepp uncertainty envelope</a:t>
            </a:r>
          </a:p>
          <a:p>
            <a:r>
              <a:rPr lang="en-US" dirty="0"/>
              <a:t>Refractive index differences</a:t>
            </a:r>
          </a:p>
        </p:txBody>
      </p:sp>
      <p:pic>
        <p:nvPicPr>
          <p:cNvPr id="5" name="Content Placeholder 4" descr="Diagram, histogram&#10;&#10;AI-generated content may be incorrect.">
            <a:extLst>
              <a:ext uri="{FF2B5EF4-FFF2-40B4-BE49-F238E27FC236}">
                <a16:creationId xmlns:a16="http://schemas.microsoft.com/office/drawing/2014/main" id="{D61F8BA6-08D7-2F78-8B46-BDD4F8C244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90688"/>
            <a:ext cx="5909542" cy="427269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D5B19A-938D-0D24-21B8-9577B0582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22979"/>
              </p:ext>
            </p:extLst>
          </p:nvPr>
        </p:nvGraphicFramePr>
        <p:xfrm>
          <a:off x="312738" y="4214654"/>
          <a:ext cx="5554662" cy="174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47231" imgH="922224" progId="Excel.Sheet.12">
                  <p:embed/>
                </p:oleObj>
              </mc:Choice>
              <mc:Fallback>
                <p:oleObj name="Worksheet" r:id="rId3" imgW="3947231" imgH="9222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738" y="4214654"/>
                        <a:ext cx="5554662" cy="174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95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scatter chart&#10;&#10;AI-generated content may be incorrect.">
            <a:extLst>
              <a:ext uri="{FF2B5EF4-FFF2-40B4-BE49-F238E27FC236}">
                <a16:creationId xmlns:a16="http://schemas.microsoft.com/office/drawing/2014/main" id="{85D14885-6729-CEAD-B127-A5D07C67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scatter chart&#10;&#10;AI-generated content may be incorrect.">
            <a:extLst>
              <a:ext uri="{FF2B5EF4-FFF2-40B4-BE49-F238E27FC236}">
                <a16:creationId xmlns:a16="http://schemas.microsoft.com/office/drawing/2014/main" id="{119BA0F3-3251-BCAA-28D5-AF48B5552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"/>
            <a:ext cx="8229602" cy="6858000"/>
          </a:xfrm>
        </p:spPr>
      </p:pic>
    </p:spTree>
    <p:extLst>
      <p:ext uri="{BB962C8B-B14F-4D97-AF65-F5344CB8AC3E}">
        <p14:creationId xmlns:p14="http://schemas.microsoft.com/office/powerpoint/2010/main" val="95863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B93D3C88-C245-69D4-58F7-05C1CFF9B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645BBC-326A-6143-D243-9186DD673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983969"/>
              </p:ext>
            </p:extLst>
          </p:nvPr>
        </p:nvGraphicFramePr>
        <p:xfrm>
          <a:off x="6096000" y="1127348"/>
          <a:ext cx="480060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Text, letter&#10;&#10;AI-generated content may be incorrect.">
            <a:extLst>
              <a:ext uri="{FF2B5EF4-FFF2-40B4-BE49-F238E27FC236}">
                <a16:creationId xmlns:a16="http://schemas.microsoft.com/office/drawing/2014/main" id="{31C0A035-06C4-4220-DA31-26BA4A3B3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93" y="2321247"/>
            <a:ext cx="2712955" cy="960203"/>
          </a:xfrm>
          <a:prstGeom prst="rect">
            <a:avLst/>
          </a:prstGeom>
        </p:spPr>
      </p:pic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71D35802-2FFA-7C22-C1C2-BC072668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3626708"/>
            <a:ext cx="4276319" cy="19561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AA60A3-507A-03AE-B51F-D9E056C06704}"/>
              </a:ext>
            </a:extLst>
          </p:cNvPr>
          <p:cNvSpPr txBox="1">
            <a:spLocks/>
          </p:cNvSpPr>
          <p:nvPr/>
        </p:nvSpPr>
        <p:spPr>
          <a:xfrm>
            <a:off x="744942" y="365125"/>
            <a:ext cx="4639858" cy="195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Lorentz-Lorenz from Hummel et al. (1988)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989F0F-359E-A89F-A634-692F0F95CFAD}"/>
              </a:ext>
            </a:extLst>
          </p:cNvPr>
          <p:cNvSpPr txBox="1">
            <a:spLocks/>
          </p:cNvSpPr>
          <p:nvPr/>
        </p:nvSpPr>
        <p:spPr>
          <a:xfrm>
            <a:off x="6807200" y="0"/>
            <a:ext cx="4639858" cy="195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Wrana Index of Refraction Derivation</a:t>
            </a:r>
          </a:p>
        </p:txBody>
      </p:sp>
    </p:spTree>
    <p:extLst>
      <p:ext uri="{BB962C8B-B14F-4D97-AF65-F5344CB8AC3E}">
        <p14:creationId xmlns:p14="http://schemas.microsoft.com/office/powerpoint/2010/main" val="136529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03B9-1F4F-4A90-03FE-E7B2A34C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34" y="202758"/>
            <a:ext cx="3932237" cy="1600200"/>
          </a:xfrm>
        </p:spPr>
        <p:txBody>
          <a:bodyPr/>
          <a:lstStyle/>
          <a:p>
            <a:r>
              <a:rPr lang="en-US" dirty="0"/>
              <a:t>Knepp et al. (2024)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F391C14-61CF-C103-4F45-8923C0A03C5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23353" y="1708171"/>
            <a:ext cx="47257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Utilizes 384, 448, 520, 755, 869, 1021 &amp; 1543 nm (drops 601 &amp; 676 nm).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2000" dirty="0"/>
              <a:t>Retrieval of 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ono-mod</a:t>
            </a:r>
            <a:r>
              <a:rPr lang="en-US" altLang="en-US" sz="2000" dirty="0"/>
              <a:t>al log-normal PSD parameter values.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All possible solutions within SAGE error envelope are weighted by a multivariate-normal PDF.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Median, percentiles for rₘ, σ, N, SAD, VD, effective radius.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/>
              <a:t>Many data points due to many SAGE channels used.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/>
              <a:t>High variance due to no smoothing.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88414D-F72F-AB45-4545-DDE2DC399779}"/>
              </a:ext>
            </a:extLst>
          </p:cNvPr>
          <p:cNvSpPr txBox="1">
            <a:spLocks/>
          </p:cNvSpPr>
          <p:nvPr/>
        </p:nvSpPr>
        <p:spPr>
          <a:xfrm>
            <a:off x="7663333" y="28359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Wrana et 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FBDA5-7214-6977-B414-603908327776}"/>
              </a:ext>
            </a:extLst>
          </p:cNvPr>
          <p:cNvSpPr txBox="1"/>
          <p:nvPr/>
        </p:nvSpPr>
        <p:spPr>
          <a:xfrm>
            <a:off x="6408751" y="1987826"/>
            <a:ext cx="4214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Utilizes channels 449, 756 &amp; 1544 nm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2-D lookup table of extinction-ratios to single, unique (rₘ, σ) for a monomodal log-normal PSD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rₘ, σ, N derived.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Smoothing of extinction profiles done before processing, consistent with SAGE 5.1 smoothing.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 data points derived due to smaller LUT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5C9A24-793C-F026-8616-7A8E40456F6D}"/>
              </a:ext>
            </a:extLst>
          </p:cNvPr>
          <p:cNvSpPr txBox="1">
            <a:spLocks/>
          </p:cNvSpPr>
          <p:nvPr/>
        </p:nvSpPr>
        <p:spPr>
          <a:xfrm>
            <a:off x="6690706" y="17956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WRANA et al. (2021)</a:t>
            </a:r>
          </a:p>
        </p:txBody>
      </p:sp>
    </p:spTree>
    <p:extLst>
      <p:ext uri="{BB962C8B-B14F-4D97-AF65-F5344CB8AC3E}">
        <p14:creationId xmlns:p14="http://schemas.microsoft.com/office/powerpoint/2010/main" val="335105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BFB6E-9CBD-1305-156E-4534CCB1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A569-AA19-48A7-C388-DD5D93E3A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SAGE III/ISS v 6.0 released, awaiting updates on PSD parameters</a:t>
            </a:r>
          </a:p>
          <a:p>
            <a:r>
              <a:rPr lang="en-US" sz="2000">
                <a:solidFill>
                  <a:schemeClr val="bg1"/>
                </a:solidFill>
              </a:rPr>
              <a:t>Updates on Knepp number density</a:t>
            </a:r>
          </a:p>
          <a:p>
            <a:r>
              <a:rPr lang="en-US" sz="2000">
                <a:solidFill>
                  <a:schemeClr val="bg1"/>
                </a:solidFill>
              </a:rPr>
              <a:t>Further clarification of algorithmic difference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99214-FCB3-C06C-FE59-C3245853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95" y="197745"/>
            <a:ext cx="3329524" cy="16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0B82B-121E-B363-8AD7-30FC0B8E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References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5A023-0826-3F6E-62F4-B758B815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101484"/>
            <a:ext cx="9406666" cy="4390754"/>
          </a:xfrm>
        </p:spPr>
        <p:txBody>
          <a:bodyPr>
            <a:normAutofit/>
          </a:bodyPr>
          <a:lstStyle/>
          <a:p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Knepp, T. N., Kovilakam, M., Thomason, L., &amp; Miller, S. J. (2024). Characterization of stratospheric particle size distribution uncertainties using SAGE II and SAGE III/ISS extinction spectra. </a:t>
            </a:r>
            <a:r>
              <a:rPr lang="en-US" sz="17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Atmospheric Measurement Techniques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7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(7), 2025-2054.</a:t>
            </a:r>
          </a:p>
          <a:p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Wrana, F., Von Savigny, C., </a:t>
            </a:r>
            <a:r>
              <a:rPr lang="en-US" sz="17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Zalach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J., &amp; Thomason, L. W. (2021). Retrieval of stratospheric aerosol size distribution parameters using satellite solar occultation measurements at three wavelengths. </a:t>
            </a:r>
            <a:r>
              <a:rPr lang="en-US" sz="17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Atmospheric Measurement Techniques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7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(3), 2345-2357.</a:t>
            </a:r>
          </a:p>
          <a:p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Wrana, F., </a:t>
            </a:r>
            <a:r>
              <a:rPr lang="en-US" sz="17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Niemeier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U., Thomason, L. W., Wallis, S., &amp; von Savigny, C. (2023). Stratospheric aerosol size reduction after volcanic eruptions. </a:t>
            </a:r>
            <a:r>
              <a:rPr lang="en-US" sz="17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Atmospheric Chemistry and Physics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7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en-US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(17), 9725-9743.</a:t>
            </a:r>
          </a:p>
          <a:p>
            <a:r>
              <a:rPr lang="en-US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Todt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M. A., Asher, E., Hall, E.,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Cullis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P., Jordan, A., Xiong, K., ... &amp; Thornberry, T. (2023). Baseline Balloon Stratospheric Aerosol Profiles (B2SAP)—Systematic measurements of aerosol number density and size.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Journal of Geophysical Research: Atmospheres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128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(12), e2022JD038041.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Hummel, J. R.,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Shettle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E. P., &amp;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Longtin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D. R. (1988).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new background stratospheric aerosol model for use in atmospheric radiation models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(No. OMI298).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861C3-C4DD-C69D-B5D2-9A1A6361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238" y="217837"/>
            <a:ext cx="3329524" cy="16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AI-generated content may be incorrect.">
            <a:extLst>
              <a:ext uri="{FF2B5EF4-FFF2-40B4-BE49-F238E27FC236}">
                <a16:creationId xmlns:a16="http://schemas.microsoft.com/office/drawing/2014/main" id="{85909E4D-D4ED-9916-6CAC-26663B0B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6C305F-9956-7068-8625-CA2128E0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NOAA POPS Colorado Comparison</a:t>
            </a:r>
          </a:p>
        </p:txBody>
      </p:sp>
      <p:pic>
        <p:nvPicPr>
          <p:cNvPr id="7" name="Picture 6" descr="A picture containing sky, outdoor, mountain&#10;&#10;AI-generated content may be incorrect.">
            <a:extLst>
              <a:ext uri="{FF2B5EF4-FFF2-40B4-BE49-F238E27FC236}">
                <a16:creationId xmlns:a16="http://schemas.microsoft.com/office/drawing/2014/main" id="{1F21F043-D851-B022-510F-D8C34BC97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1" y="1323719"/>
            <a:ext cx="3339764" cy="5076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A1DBF-2859-EE64-87B1-B91B6A747EB4}"/>
              </a:ext>
            </a:extLst>
          </p:cNvPr>
          <p:cNvSpPr txBox="1"/>
          <p:nvPr/>
        </p:nvSpPr>
        <p:spPr>
          <a:xfrm>
            <a:off x="771525" y="2219325"/>
            <a:ext cx="5156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Roboto" panose="02000000000000000000" pitchFamily="2" charset="0"/>
              </a:rPr>
              <a:t>Latitude: 39.95, Longitude: -105.20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</a:rPr>
              <a:t>From March 2019, 1-2 times per month </a:t>
            </a:r>
            <a:endParaRPr lang="en-US" sz="28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STIX-Regular"/>
              </a:rPr>
              <a:t>Balloon-</a:t>
            </a:r>
            <a:r>
              <a:rPr lang="en-US" sz="2800" dirty="0">
                <a:latin typeface="STIX-Regular"/>
              </a:rPr>
              <a:t>b</a:t>
            </a:r>
            <a:r>
              <a:rPr lang="en-US" sz="2800" b="0" i="0" u="none" strike="noStrike" baseline="0" dirty="0">
                <a:latin typeface="STIX-Regular"/>
              </a:rPr>
              <a:t>orne in situ measurements of particle size distribution</a:t>
            </a:r>
            <a:endParaRPr lang="en-US" sz="28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Very consistent values for aerosol background</a:t>
            </a:r>
          </a:p>
        </p:txBody>
      </p:sp>
    </p:spTree>
    <p:extLst>
      <p:ext uri="{BB962C8B-B14F-4D97-AF65-F5344CB8AC3E}">
        <p14:creationId xmlns:p14="http://schemas.microsoft.com/office/powerpoint/2010/main" val="146976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90888D23-B070-CBD0-88DE-156E60CA4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7954" r="6148" b="3769"/>
          <a:stretch/>
        </p:blipFill>
        <p:spPr>
          <a:xfrm>
            <a:off x="0" y="1257301"/>
            <a:ext cx="6161623" cy="5153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92032-B58E-BF69-D429-001B94F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-196850"/>
            <a:ext cx="10515600" cy="1325563"/>
          </a:xfrm>
        </p:spPr>
        <p:txBody>
          <a:bodyPr/>
          <a:lstStyle/>
          <a:p>
            <a:r>
              <a:rPr lang="en-US" dirty="0"/>
              <a:t>NOAA POPS Colorado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B110491D-DD89-CC0C-230C-F3ACF9A30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6676"/>
          <a:stretch/>
        </p:blipFill>
        <p:spPr>
          <a:xfrm>
            <a:off x="5991225" y="1158965"/>
            <a:ext cx="6674292" cy="5492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F7C94-E967-75E1-925A-2F6DF7C7149B}"/>
              </a:ext>
            </a:extLst>
          </p:cNvPr>
          <p:cNvSpPr txBox="1"/>
          <p:nvPr/>
        </p:nvSpPr>
        <p:spPr>
          <a:xfrm>
            <a:off x="2446873" y="1116476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1709E-604F-E447-3063-4A4B1FE3089E}"/>
              </a:ext>
            </a:extLst>
          </p:cNvPr>
          <p:cNvSpPr txBox="1"/>
          <p:nvPr/>
        </p:nvSpPr>
        <p:spPr>
          <a:xfrm>
            <a:off x="8838148" y="1072635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Knepp</a:t>
            </a:r>
          </a:p>
        </p:txBody>
      </p:sp>
    </p:spTree>
    <p:extLst>
      <p:ext uri="{BB962C8B-B14F-4D97-AF65-F5344CB8AC3E}">
        <p14:creationId xmlns:p14="http://schemas.microsoft.com/office/powerpoint/2010/main" val="34133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1029-A201-AD3B-714D-A88E1BA0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525C93FA-2E16-7C5B-5F70-F7700712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D44B-C895-0E02-F1C9-670DF1E6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chart, scatter chart&#10;&#10;AI-generated content may be incorrect.">
            <a:extLst>
              <a:ext uri="{FF2B5EF4-FFF2-40B4-BE49-F238E27FC236}">
                <a16:creationId xmlns:a16="http://schemas.microsoft.com/office/drawing/2014/main" id="{3E40A701-72CA-B752-730E-98A8788F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9"/>
            <a:ext cx="12192000" cy="65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3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BD42-CAF8-8E5E-EC4F-7381DC0F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2E9D63AE-2F00-3AD8-2CE4-533B0FEE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9"/>
            <a:ext cx="12192000" cy="65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362A-82E1-D09E-5687-8CD1B88F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0AF8E50A-CD35-EBAC-7A29-874F4903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9"/>
            <a:ext cx="12192000" cy="65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4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58D7-A615-33DD-7A6C-401B8081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F8F556B-4674-F3A3-64A2-658EA029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9"/>
            <a:ext cx="12192000" cy="65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histogram&#10;&#10;AI-generated content may be incorrect.">
            <a:extLst>
              <a:ext uri="{FF2B5EF4-FFF2-40B4-BE49-F238E27FC236}">
                <a16:creationId xmlns:a16="http://schemas.microsoft.com/office/drawing/2014/main" id="{D49C21BA-326D-334C-71D9-EBD82173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46" y="2271528"/>
            <a:ext cx="5276428" cy="3814947"/>
          </a:xfrm>
          <a:prstGeom prst="rect">
            <a:avLst/>
          </a:prstGeom>
        </p:spPr>
      </p:pic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1DF7715B-3AF9-EE0E-0E41-467808A87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7" y="1935854"/>
            <a:ext cx="4812363" cy="45861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2305AD-694A-EC18-0732-0874E6F0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34" y="202758"/>
            <a:ext cx="3932237" cy="1600200"/>
          </a:xfrm>
        </p:spPr>
        <p:txBody>
          <a:bodyPr/>
          <a:lstStyle/>
          <a:p>
            <a:r>
              <a:rPr lang="en-US" dirty="0"/>
              <a:t>Knepp et al. (2024)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7D57B5-5E79-A388-B6B7-C2F9B584BF9F}"/>
              </a:ext>
            </a:extLst>
          </p:cNvPr>
          <p:cNvSpPr txBox="1">
            <a:spLocks/>
          </p:cNvSpPr>
          <p:nvPr/>
        </p:nvSpPr>
        <p:spPr>
          <a:xfrm>
            <a:off x="6690706" y="17956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WRANA et al. (2021)</a:t>
            </a:r>
          </a:p>
        </p:txBody>
      </p:sp>
    </p:spTree>
    <p:extLst>
      <p:ext uri="{BB962C8B-B14F-4D97-AF65-F5344CB8AC3E}">
        <p14:creationId xmlns:p14="http://schemas.microsoft.com/office/powerpoint/2010/main" val="2610574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54B6-E630-EB7B-42C6-D290C46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6AA7FF-4121-0152-0ED2-8879BE37AE20}"/>
              </a:ext>
            </a:extLst>
          </p:cNvPr>
          <p:cNvGrpSpPr/>
          <p:nvPr/>
        </p:nvGrpSpPr>
        <p:grpSpPr>
          <a:xfrm>
            <a:off x="949875" y="53142"/>
            <a:ext cx="11051625" cy="6751716"/>
            <a:chOff x="949875" y="53142"/>
            <a:chExt cx="11051625" cy="6751716"/>
          </a:xfrm>
        </p:grpSpPr>
        <p:pic>
          <p:nvPicPr>
            <p:cNvPr id="4" name="Picture 3" descr="Chart&#10;&#10;AI-generated content may be incorrect.">
              <a:extLst>
                <a:ext uri="{FF2B5EF4-FFF2-40B4-BE49-F238E27FC236}">
                  <a16:creationId xmlns:a16="http://schemas.microsoft.com/office/drawing/2014/main" id="{8E036BE3-7412-9DED-7101-8840CA6F3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75" y="53142"/>
              <a:ext cx="10292249" cy="67517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5347DB-E85D-B31E-9D81-A8C961473AFE}"/>
                </a:ext>
              </a:extLst>
            </p:cNvPr>
            <p:cNvSpPr txBox="1"/>
            <p:nvPr/>
          </p:nvSpPr>
          <p:spPr>
            <a:xfrm>
              <a:off x="11254148" y="3028890"/>
              <a:ext cx="747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(nm)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B8B17-1433-1841-B756-8B4349154DFB}"/>
              </a:ext>
            </a:extLst>
          </p:cNvPr>
          <p:cNvGrpSpPr/>
          <p:nvPr/>
        </p:nvGrpSpPr>
        <p:grpSpPr>
          <a:xfrm>
            <a:off x="952490" y="54857"/>
            <a:ext cx="10287020" cy="6748285"/>
            <a:chOff x="952490" y="54857"/>
            <a:chExt cx="10287020" cy="6748285"/>
          </a:xfrm>
        </p:grpSpPr>
        <p:pic>
          <p:nvPicPr>
            <p:cNvPr id="9" name="Picture 8" descr="Chart&#10;&#10;AI-generated content may be incorrect.">
              <a:extLst>
                <a:ext uri="{FF2B5EF4-FFF2-40B4-BE49-F238E27FC236}">
                  <a16:creationId xmlns:a16="http://schemas.microsoft.com/office/drawing/2014/main" id="{3DC891C8-B114-5BB8-349D-ED59CFC06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90" y="54857"/>
              <a:ext cx="10287020" cy="674828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CC6B3-51A0-C6FD-8DE3-A0C000DF932E}"/>
                </a:ext>
              </a:extLst>
            </p:cNvPr>
            <p:cNvSpPr txBox="1"/>
            <p:nvPr/>
          </p:nvSpPr>
          <p:spPr>
            <a:xfrm>
              <a:off x="2871203" y="84770"/>
              <a:ext cx="6309792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/>
                <a:t>Median Radius, Median Absolute Difference, Lats: 50 S to 30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42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E8CAE0-4346-4D6D-16ED-29EB3988904B}"/>
              </a:ext>
            </a:extLst>
          </p:cNvPr>
          <p:cNvGrpSpPr/>
          <p:nvPr/>
        </p:nvGrpSpPr>
        <p:grpSpPr>
          <a:xfrm>
            <a:off x="949875" y="53142"/>
            <a:ext cx="11051625" cy="6751716"/>
            <a:chOff x="949875" y="53142"/>
            <a:chExt cx="11051625" cy="67517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6AA7FF-4121-0152-0ED2-8879BE37AE20}"/>
                </a:ext>
              </a:extLst>
            </p:cNvPr>
            <p:cNvGrpSpPr/>
            <p:nvPr/>
          </p:nvGrpSpPr>
          <p:grpSpPr>
            <a:xfrm>
              <a:off x="949875" y="53142"/>
              <a:ext cx="11051625" cy="6751716"/>
              <a:chOff x="949875" y="53142"/>
              <a:chExt cx="11051625" cy="6751716"/>
            </a:xfrm>
          </p:grpSpPr>
          <p:pic>
            <p:nvPicPr>
              <p:cNvPr id="4" name="Picture 3" descr="Chart&#10;&#10;AI-generated content may be incorrect.">
                <a:extLst>
                  <a:ext uri="{FF2B5EF4-FFF2-40B4-BE49-F238E27FC236}">
                    <a16:creationId xmlns:a16="http://schemas.microsoft.com/office/drawing/2014/main" id="{8E036BE3-7412-9DED-7101-8840CA6F3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875" y="53142"/>
                <a:ext cx="10292249" cy="675171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5347DB-E85D-B31E-9D81-A8C961473AFE}"/>
                  </a:ext>
                </a:extLst>
              </p:cNvPr>
              <p:cNvSpPr txBox="1"/>
              <p:nvPr/>
            </p:nvSpPr>
            <p:spPr>
              <a:xfrm>
                <a:off x="11254148" y="3028890"/>
                <a:ext cx="747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(nm)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526D7E-E29C-10E9-648B-6E737D228EE4}"/>
                </a:ext>
              </a:extLst>
            </p:cNvPr>
            <p:cNvSpPr txBox="1"/>
            <p:nvPr/>
          </p:nvSpPr>
          <p:spPr>
            <a:xfrm>
              <a:off x="2775953" y="53142"/>
              <a:ext cx="6309792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/>
                <a:t>Median Radius, Median Absolute Difference, Lats: 30 N to 50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33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AI-generated content may be incorrect.">
            <a:extLst>
              <a:ext uri="{FF2B5EF4-FFF2-40B4-BE49-F238E27FC236}">
                <a16:creationId xmlns:a16="http://schemas.microsoft.com/office/drawing/2014/main" id="{4275A143-C43D-BA79-47C5-FF8F3F3B1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1201"/>
            <a:ext cx="6021499" cy="4516124"/>
          </a:xfrm>
          <a:prstGeom prst="rect">
            <a:avLst/>
          </a:prstGeom>
        </p:spPr>
      </p:pic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48FB1099-AB59-2982-4C1A-2D6B6CC2D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29920"/>
            <a:ext cx="6129871" cy="45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">
            <a:extLst>
              <a:ext uri="{FF2B5EF4-FFF2-40B4-BE49-F238E27FC236}">
                <a16:creationId xmlns:a16="http://schemas.microsoft.com/office/drawing/2014/main" id="{79E617B9-6479-682A-FEFA-9F4402009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">
            <a:extLst>
              <a:ext uri="{FF2B5EF4-FFF2-40B4-BE49-F238E27FC236}">
                <a16:creationId xmlns:a16="http://schemas.microsoft.com/office/drawing/2014/main" id="{88A938B7-8DB7-D26D-8A2D-B1F07DE47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8054" r="7574" b="2784"/>
          <a:stretch/>
        </p:blipFill>
        <p:spPr>
          <a:xfrm>
            <a:off x="1023025" y="359923"/>
            <a:ext cx="10145949" cy="6138153"/>
          </a:xfrm>
        </p:spPr>
      </p:pic>
    </p:spTree>
    <p:extLst>
      <p:ext uri="{BB962C8B-B14F-4D97-AF65-F5344CB8AC3E}">
        <p14:creationId xmlns:p14="http://schemas.microsoft.com/office/powerpoint/2010/main" val="159218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scatter chart&#10;&#10;AI-generated content may be incorrect.">
            <a:extLst>
              <a:ext uri="{FF2B5EF4-FFF2-40B4-BE49-F238E27FC236}">
                <a16:creationId xmlns:a16="http://schemas.microsoft.com/office/drawing/2014/main" id="{674DEB09-CAA8-FF1E-2962-0F59D75A9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5" y="243998"/>
            <a:ext cx="10616670" cy="6370003"/>
          </a:xfrm>
        </p:spPr>
      </p:pic>
    </p:spTree>
    <p:extLst>
      <p:ext uri="{BB962C8B-B14F-4D97-AF65-F5344CB8AC3E}">
        <p14:creationId xmlns:p14="http://schemas.microsoft.com/office/powerpoint/2010/main" val="395909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2032-B58E-BF69-D429-001B94FC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C6315-7E71-AC65-73DE-76EDC7DD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2032-B58E-BF69-D429-001B94FC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BB0761D2-6904-96A3-16CB-73754572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18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4052</TotalTime>
  <Words>642</Words>
  <Application>Microsoft Office PowerPoint</Application>
  <PresentationFormat>Widescreen</PresentationFormat>
  <Paragraphs>60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Gill Sans MT</vt:lpstr>
      <vt:lpstr>Roboto</vt:lpstr>
      <vt:lpstr>STIX-Regular</vt:lpstr>
      <vt:lpstr>Wingdings</vt:lpstr>
      <vt:lpstr>Office Theme</vt:lpstr>
      <vt:lpstr>Parcel</vt:lpstr>
      <vt:lpstr>Banded</vt:lpstr>
      <vt:lpstr>Microsoft Excel Worksheet</vt:lpstr>
      <vt:lpstr>Inter-comparison study of stratospheric particle size distribution parameters derived from SAGE III/ISS extinction measurements</vt:lpstr>
      <vt:lpstr>Knepp et al. (2024)</vt:lpstr>
      <vt:lpstr>Knepp et al. (2024)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Knepp Solution Conditions</vt:lpstr>
      <vt:lpstr>Overview – PSD Parameter Values</vt:lpstr>
      <vt:lpstr>Overview – Derived Values</vt:lpstr>
      <vt:lpstr>Effects of differences in methodologies </vt:lpstr>
      <vt:lpstr>PowerPoint Presentation</vt:lpstr>
      <vt:lpstr>PowerPoint Presentation</vt:lpstr>
      <vt:lpstr>PowerPoint Presentation</vt:lpstr>
      <vt:lpstr>PowerPoint Presentation</vt:lpstr>
      <vt:lpstr>Future Work</vt:lpstr>
      <vt:lpstr>References</vt:lpstr>
      <vt:lpstr>PowerPoint Presentation</vt:lpstr>
      <vt:lpstr>NOAA POPS Colorado Comparison</vt:lpstr>
      <vt:lpstr>NOAA POPS Colorado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Inter-comparison study of stratospheric particle size distribution parameters derived from SAGE III/ISS extinction measurements</dc:title>
  <dc:creator>Ernest, Nicholas A. (LARC-E304)[RSES]</dc:creator>
  <cp:lastModifiedBy>Ernest, Nicholas A. (LARC-E304)[RSES]</cp:lastModifiedBy>
  <cp:revision>17</cp:revision>
  <dcterms:created xsi:type="dcterms:W3CDTF">2025-06-02T21:20:20Z</dcterms:created>
  <dcterms:modified xsi:type="dcterms:W3CDTF">2025-08-14T11:29:37Z</dcterms:modified>
</cp:coreProperties>
</file>