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0" r:id="rId2"/>
  </p:sldMasterIdLst>
  <p:notesMasterIdLst>
    <p:notesMasterId r:id="rId42"/>
  </p:notesMasterIdLst>
  <p:sldIdLst>
    <p:sldId id="267" r:id="rId3"/>
    <p:sldId id="257" r:id="rId4"/>
    <p:sldId id="258" r:id="rId5"/>
    <p:sldId id="260" r:id="rId6"/>
    <p:sldId id="1003" r:id="rId7"/>
    <p:sldId id="1001" r:id="rId8"/>
    <p:sldId id="1007" r:id="rId9"/>
    <p:sldId id="1002" r:id="rId10"/>
    <p:sldId id="269" r:id="rId11"/>
    <p:sldId id="1004" r:id="rId12"/>
    <p:sldId id="1031" r:id="rId13"/>
    <p:sldId id="261" r:id="rId14"/>
    <p:sldId id="1018" r:id="rId15"/>
    <p:sldId id="1015" r:id="rId16"/>
    <p:sldId id="1012" r:id="rId17"/>
    <p:sldId id="1005" r:id="rId18"/>
    <p:sldId id="1013" r:id="rId19"/>
    <p:sldId id="1014" r:id="rId20"/>
    <p:sldId id="1016" r:id="rId21"/>
    <p:sldId id="1030" r:id="rId22"/>
    <p:sldId id="1027" r:id="rId23"/>
    <p:sldId id="995" r:id="rId24"/>
    <p:sldId id="987" r:id="rId25"/>
    <p:sldId id="1034" r:id="rId26"/>
    <p:sldId id="1035" r:id="rId27"/>
    <p:sldId id="1011" r:id="rId28"/>
    <p:sldId id="1008" r:id="rId29"/>
    <p:sldId id="1009" r:id="rId30"/>
    <p:sldId id="1010" r:id="rId31"/>
    <p:sldId id="1026" r:id="rId32"/>
    <p:sldId id="1024" r:id="rId33"/>
    <p:sldId id="1025" r:id="rId34"/>
    <p:sldId id="1019" r:id="rId35"/>
    <p:sldId id="1020" r:id="rId36"/>
    <p:sldId id="1021" r:id="rId37"/>
    <p:sldId id="1017" r:id="rId38"/>
    <p:sldId id="1028" r:id="rId39"/>
    <p:sldId id="1022" r:id="rId40"/>
    <p:sldId id="266" r:id="rId4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16"/>
    <p:restoredTop sz="94658"/>
  </p:normalViewPr>
  <p:slideViewPr>
    <p:cSldViewPr snapToGrid="0">
      <p:cViewPr varScale="1">
        <p:scale>
          <a:sx n="120" d="100"/>
          <a:sy n="120" d="100"/>
        </p:scale>
        <p:origin x="12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1143000" y="685800"/>
            <a:ext cx="4572000" cy="3429000"/>
          </a:xfrm>
          <a:prstGeom prst="rect">
            <a:avLst/>
          </a:prstGeom>
        </p:spPr>
        <p:txBody>
          <a:bodyPr/>
          <a:lstStyle/>
          <a:p>
            <a:endParaRPr/>
          </a:p>
        </p:txBody>
      </p:sp>
      <p:sp>
        <p:nvSpPr>
          <p:cNvPr id="338" name="Shape 3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381000" y="685800"/>
            <a:ext cx="6096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Latitude versus time dependence of stratospheric aerosol optical depth (SAOD) ratio. Major volcanic eruptions (black) and wild fire events (green) with abbreviated two-letter code with their respective latitude and time of occurrence that are listed here. The event names shown are St. Helens (He), El Chichon (El), Nevado del Ruiz (Ne), Kelut (Ke), Pinatubo (Pi), </a:t>
            </a:r>
            <a:r>
              <a:rPr>
                <a:solidFill>
                  <a:srgbClr val="FF0000"/>
                </a:solidFill>
              </a:rPr>
              <a:t>Cerro Hudson (Ce)</a:t>
            </a:r>
            <a:r>
              <a:t>, Rabaul (Ra), Manam (Mn), Soufrière Hills (So), Tavurvur (Tv), Chaiten (Ch), </a:t>
            </a:r>
            <a:r>
              <a:rPr>
                <a:solidFill>
                  <a:srgbClr val="FF0000"/>
                </a:solidFill>
              </a:rPr>
              <a:t>Victoria (Vi</a:t>
            </a:r>
            <a:r>
              <a:t>), Okmok (Ok), Kasatochi (Ka), Sarychev (Sv), Nabro (Nb), Kelut (Ke), Calbuco (Cb), Canadian wildfire (Cw), Ambae (Am), Raikoke (Rk), Ulawun (Ul), Australian wildfire (Aw), California Creek Fire (Cc), La Soufrière (La), McKay Creek fire (Mc) and Hunga Tonga (Ht).</a:t>
            </a:r>
          </a:p>
        </p:txBody>
      </p:sp>
    </p:spTree>
    <p:extLst>
      <p:ext uri="{BB962C8B-B14F-4D97-AF65-F5344CB8AC3E}">
        <p14:creationId xmlns:p14="http://schemas.microsoft.com/office/powerpoint/2010/main" val="84341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Residual is computed as the difference between true test values and </a:t>
            </a:r>
            <a:r>
              <a:rPr lang="en-US"/>
              <a:t>predicted values</a:t>
            </a:r>
          </a:p>
        </p:txBody>
      </p:sp>
    </p:spTree>
    <p:extLst>
      <p:ext uri="{BB962C8B-B14F-4D97-AF65-F5344CB8AC3E}">
        <p14:creationId xmlns:p14="http://schemas.microsoft.com/office/powerpoint/2010/main" val="362528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3_Title and Content">
    <p:spTree>
      <p:nvGrpSpPr>
        <p:cNvPr id="1" name=""/>
        <p:cNvGrpSpPr/>
        <p:nvPr/>
      </p:nvGrpSpPr>
      <p:grpSpPr>
        <a:xfrm>
          <a:off x="0" y="0"/>
          <a:ext cx="0" cy="0"/>
          <a:chOff x="0" y="0"/>
          <a:chExt cx="0" cy="0"/>
        </a:xfrm>
      </p:grpSpPr>
      <p:sp>
        <p:nvSpPr>
          <p:cNvPr id="17" name="Title Text"/>
          <p:cNvSpPr txBox="1">
            <a:spLocks noGrp="1"/>
          </p:cNvSpPr>
          <p:nvPr>
            <p:ph type="title"/>
          </p:nvPr>
        </p:nvSpPr>
        <p:spPr>
          <a:prstGeom prst="rect">
            <a:avLst/>
          </a:prstGeom>
        </p:spPr>
        <p:txBody>
          <a:bodyPr/>
          <a:lstStyle/>
          <a:p>
            <a:r>
              <a:t>Title Text</a:t>
            </a:r>
          </a:p>
        </p:txBody>
      </p:sp>
      <p:sp>
        <p:nvSpPr>
          <p:cNvPr id="18"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38"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4901938" y="1104144"/>
            <a:ext cx="6816650" cy="646334"/>
          </a:xfrm>
          <a:prstGeom prst="rect">
            <a:avLst/>
          </a:prstGeom>
        </p:spPr>
        <p:txBody>
          <a:bodyPr/>
          <a:lstStyle/>
          <a:p>
            <a:r>
              <a:t>Title Text</a:t>
            </a:r>
          </a:p>
        </p:txBody>
      </p:sp>
      <p:sp>
        <p:nvSpPr>
          <p:cNvPr id="146"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54"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155" name="Body Level One…"/>
          <p:cNvSpPr txBox="1">
            <a:spLocks noGrp="1"/>
          </p:cNvSpPr>
          <p:nvPr>
            <p:ph type="body" sz="quarter" idx="1"/>
          </p:nvPr>
        </p:nvSpPr>
        <p:spPr>
          <a:xfrm>
            <a:off x="839787" y="1681163"/>
            <a:ext cx="5157790" cy="823915"/>
          </a:xfrm>
          <a:prstGeom prst="rect">
            <a:avLst/>
          </a:prstGeom>
        </p:spPr>
        <p:txBody>
          <a:bodyPr anchor="b"/>
          <a:lstStyle>
            <a:lvl1pPr>
              <a:defRPr sz="2400" b="1"/>
            </a:lvl1pPr>
            <a:lvl2pPr>
              <a:defRPr sz="2400" b="1"/>
            </a:lvl2pPr>
            <a:lvl3pPr>
              <a:defRPr sz="2400" b="1"/>
            </a:lvl3pPr>
            <a:lvl4pPr>
              <a:defRPr sz="2400" b="1"/>
            </a:lvl4pPr>
            <a:lvl5pPr>
              <a:defRPr sz="2400" b="1"/>
            </a:lvl5pPr>
          </a:lstStyle>
          <a:p>
            <a:r>
              <a:t>Body Level One</a:t>
            </a:r>
          </a:p>
          <a:p>
            <a:pPr lvl="1"/>
            <a:r>
              <a:t>Body Level Two</a:t>
            </a:r>
          </a:p>
          <a:p>
            <a:pPr lvl="2"/>
            <a:r>
              <a:t>Body Level Three</a:t>
            </a:r>
          </a:p>
          <a:p>
            <a:pPr lvl="3"/>
            <a:r>
              <a:t>Body Level Four</a:t>
            </a:r>
          </a:p>
          <a:p>
            <a:pPr lvl="4"/>
            <a:r>
              <a:t>Body Level Five</a:t>
            </a:r>
          </a:p>
        </p:txBody>
      </p:sp>
      <p:sp>
        <p:nvSpPr>
          <p:cNvPr id="156"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157"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64" name="Title Text"/>
          <p:cNvSpPr txBox="1">
            <a:spLocks noGrp="1"/>
          </p:cNvSpPr>
          <p:nvPr>
            <p:ph type="title"/>
          </p:nvPr>
        </p:nvSpPr>
        <p:spPr>
          <a:xfrm>
            <a:off x="4901938" y="1104144"/>
            <a:ext cx="6816650" cy="646334"/>
          </a:xfrm>
          <a:prstGeom prst="rect">
            <a:avLst/>
          </a:prstGeom>
        </p:spPr>
        <p:txBody>
          <a:bodyPr/>
          <a:lstStyle/>
          <a:p>
            <a:r>
              <a:t>Title Text</a:t>
            </a:r>
          </a:p>
        </p:txBody>
      </p:sp>
      <p:sp>
        <p:nvSpPr>
          <p:cNvPr id="165"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173"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a:defRPr sz="3200"/>
            </a:lvl2pPr>
            <a:lvl3pPr>
              <a:defRPr sz="3200"/>
            </a:lvl3pPr>
            <a:lvl4pPr>
              <a:defRPr sz="3200"/>
            </a:lvl4pPr>
            <a:lvl5pPr>
              <a:defRPr sz="3200"/>
            </a:lvl5pPr>
          </a:lstStyle>
          <a:p>
            <a:r>
              <a:t>Body Level One</a:t>
            </a:r>
          </a:p>
          <a:p>
            <a:pPr lvl="1"/>
            <a:r>
              <a:t>Body Level Two</a:t>
            </a:r>
          </a:p>
          <a:p>
            <a:pPr lvl="2"/>
            <a:r>
              <a:t>Body Level Three</a:t>
            </a:r>
          </a:p>
          <a:p>
            <a:pPr lvl="3"/>
            <a:r>
              <a:t>Body Level Four</a:t>
            </a:r>
          </a:p>
          <a:p>
            <a:pPr lvl="4"/>
            <a:r>
              <a:t>Body Level Five</a:t>
            </a:r>
          </a:p>
        </p:txBody>
      </p:sp>
      <p:sp>
        <p:nvSpPr>
          <p:cNvPr id="174"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175"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183" name="Picture Placeholder 2"/>
          <p:cNvSpPr>
            <a:spLocks noGrp="1"/>
          </p:cNvSpPr>
          <p:nvPr>
            <p:ph type="pic" sz="half" idx="21"/>
          </p:nvPr>
        </p:nvSpPr>
        <p:spPr>
          <a:xfrm>
            <a:off x="5183187" y="987425"/>
            <a:ext cx="6172203" cy="4873625"/>
          </a:xfrm>
          <a:prstGeom prst="rect">
            <a:avLst/>
          </a:prstGeom>
        </p:spPr>
        <p:txBody>
          <a:bodyPr lIns="91439" tIns="45719" rIns="91439" bIns="45719">
            <a:noAutofit/>
          </a:bodyPr>
          <a:lstStyle/>
          <a:p>
            <a:endParaRPr/>
          </a:p>
        </p:txBody>
      </p:sp>
      <p:sp>
        <p:nvSpPr>
          <p:cNvPr id="184" name="Body Level One…"/>
          <p:cNvSpPr txBox="1">
            <a:spLocks noGrp="1"/>
          </p:cNvSpPr>
          <p:nvPr>
            <p:ph type="body" sz="quarter" idx="1"/>
          </p:nvPr>
        </p:nvSpPr>
        <p:spPr>
          <a:xfrm>
            <a:off x="839787" y="2057400"/>
            <a:ext cx="3932240" cy="3811588"/>
          </a:xfrm>
          <a:prstGeom prst="rect">
            <a:avLst/>
          </a:prstGeom>
        </p:spPr>
        <p:txBody>
          <a:bodyPr/>
          <a:lstStyle>
            <a:lvl1pPr>
              <a:defRPr sz="1600"/>
            </a:lvl1pPr>
            <a:lvl2pPr>
              <a:defRPr sz="1600"/>
            </a:lvl2pPr>
            <a:lvl3pPr>
              <a:defRPr sz="1600"/>
            </a:lvl3pPr>
            <a:lvl4pPr>
              <a:defRPr sz="1600"/>
            </a:lvl4pPr>
            <a:lvl5pPr>
              <a:defRPr sz="1600"/>
            </a:lvl5pPr>
          </a:lstStyle>
          <a:p>
            <a:r>
              <a:t>Body Level One</a:t>
            </a:r>
          </a:p>
          <a:p>
            <a:pPr lvl="1"/>
            <a:r>
              <a:t>Body Level Two</a:t>
            </a:r>
          </a:p>
          <a:p>
            <a:pPr lvl="2"/>
            <a:r>
              <a:t>Body Level Three</a:t>
            </a:r>
          </a:p>
          <a:p>
            <a:pPr lvl="3"/>
            <a:r>
              <a:t>Body Level Four</a:t>
            </a:r>
          </a:p>
          <a:p>
            <a:pPr lvl="4"/>
            <a:r>
              <a:t>Body Level Five</a:t>
            </a:r>
          </a:p>
        </p:txBody>
      </p:sp>
      <p:sp>
        <p:nvSpPr>
          <p:cNvPr id="185"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92" name="Picture 15" descr="Picture 15"/>
          <p:cNvPicPr>
            <a:picLocks noChangeAspect="1"/>
          </p:cNvPicPr>
          <p:nvPr/>
        </p:nvPicPr>
        <p:blipFill>
          <a:blip r:embed="rId2">
            <a:alphaModFix amt="60000"/>
          </a:blip>
          <a:stretch>
            <a:fillRect/>
          </a:stretch>
        </p:blipFill>
        <p:spPr>
          <a:xfrm>
            <a:off x="0" y="0"/>
            <a:ext cx="5181600" cy="6858000"/>
          </a:xfrm>
          <a:prstGeom prst="rect">
            <a:avLst/>
          </a:prstGeom>
          <a:ln w="12700">
            <a:miter lim="400000"/>
          </a:ln>
        </p:spPr>
      </p:pic>
      <p:sp>
        <p:nvSpPr>
          <p:cNvPr id="193" name="Freeform 9"/>
          <p:cNvSpPr/>
          <p:nvPr/>
        </p:nvSpPr>
        <p:spPr>
          <a:xfrm>
            <a:off x="-378" y="-1289"/>
            <a:ext cx="1670589" cy="6857462"/>
          </a:xfrm>
          <a:custGeom>
            <a:avLst/>
            <a:gdLst/>
            <a:ahLst/>
            <a:cxnLst>
              <a:cxn ang="0">
                <a:pos x="wd2" y="hd2"/>
              </a:cxn>
              <a:cxn ang="5400000">
                <a:pos x="wd2" y="hd2"/>
              </a:cxn>
              <a:cxn ang="10800000">
                <a:pos x="wd2" y="hd2"/>
              </a:cxn>
              <a:cxn ang="16200000">
                <a:pos x="wd2" y="hd2"/>
              </a:cxn>
            </a:cxnLst>
            <a:rect l="0" t="0" r="r" b="b"/>
            <a:pathLst>
              <a:path w="17426" h="21600" extrusionOk="0">
                <a:moveTo>
                  <a:pt x="9641" y="2980"/>
                </a:moveTo>
                <a:cubicBezTo>
                  <a:pt x="11198" y="1890"/>
                  <a:pt x="12788" y="940"/>
                  <a:pt x="14577" y="0"/>
                </a:cubicBezTo>
                <a:cubicBezTo>
                  <a:pt x="0" y="0"/>
                  <a:pt x="0" y="0"/>
                  <a:pt x="0" y="0"/>
                </a:cubicBezTo>
                <a:cubicBezTo>
                  <a:pt x="0" y="21600"/>
                  <a:pt x="0" y="21600"/>
                  <a:pt x="0" y="21600"/>
                </a:cubicBezTo>
                <a:cubicBezTo>
                  <a:pt x="11562" y="21600"/>
                  <a:pt x="11562" y="21600"/>
                  <a:pt x="11562" y="21600"/>
                </a:cubicBezTo>
                <a:cubicBezTo>
                  <a:pt x="6560" y="17970"/>
                  <a:pt x="6063" y="15150"/>
                  <a:pt x="6063" y="15150"/>
                </a:cubicBezTo>
                <a:cubicBezTo>
                  <a:pt x="8150" y="17720"/>
                  <a:pt x="11595" y="19860"/>
                  <a:pt x="15538" y="21600"/>
                </a:cubicBezTo>
                <a:cubicBezTo>
                  <a:pt x="17426" y="21600"/>
                  <a:pt x="17426" y="21600"/>
                  <a:pt x="17426" y="21600"/>
                </a:cubicBezTo>
                <a:cubicBezTo>
                  <a:pt x="-4174" y="12680"/>
                  <a:pt x="9641" y="2980"/>
                  <a:pt x="9641" y="2980"/>
                </a:cubicBezTo>
                <a:close/>
              </a:path>
            </a:pathLst>
          </a:custGeom>
          <a:gradFill>
            <a:gsLst>
              <a:gs pos="0">
                <a:srgbClr val="FFFFFF"/>
              </a:gs>
              <a:gs pos="95000">
                <a:srgbClr val="91B4C8"/>
              </a:gs>
            </a:gsLst>
            <a:lin ang="5400000"/>
          </a:gradFill>
          <a:ln w="12700">
            <a:miter lim="400000"/>
          </a:ln>
        </p:spPr>
        <p:txBody>
          <a:bodyPr lIns="45718" tIns="45718" rIns="45718" bIns="45718"/>
          <a:lstStyle/>
          <a:p>
            <a:pPr>
              <a:defRPr>
                <a:latin typeface="+mn-lt"/>
                <a:ea typeface="+mn-ea"/>
                <a:cs typeface="+mn-cs"/>
                <a:sym typeface="Calibri"/>
              </a:defRPr>
            </a:pPr>
            <a:endParaRPr/>
          </a:p>
        </p:txBody>
      </p:sp>
      <p:sp>
        <p:nvSpPr>
          <p:cNvPr id="194" name="Freeform 10"/>
          <p:cNvSpPr/>
          <p:nvPr/>
        </p:nvSpPr>
        <p:spPr>
          <a:xfrm>
            <a:off x="2398163" y="540"/>
            <a:ext cx="9815938" cy="6857462"/>
          </a:xfrm>
          <a:custGeom>
            <a:avLst/>
            <a:gdLst/>
            <a:ahLst/>
            <a:cxnLst>
              <a:cxn ang="0">
                <a:pos x="wd2" y="hd2"/>
              </a:cxn>
              <a:cxn ang="5400000">
                <a:pos x="wd2" y="hd2"/>
              </a:cxn>
              <a:cxn ang="10800000">
                <a:pos x="wd2" y="hd2"/>
              </a:cxn>
              <a:cxn ang="16200000">
                <a:pos x="wd2" y="hd2"/>
              </a:cxn>
            </a:cxnLst>
            <a:rect l="0" t="0" r="r" b="b"/>
            <a:pathLst>
              <a:path w="19814" h="21600" extrusionOk="0">
                <a:moveTo>
                  <a:pt x="5559" y="0"/>
                </a:moveTo>
                <a:cubicBezTo>
                  <a:pt x="-869" y="9036"/>
                  <a:pt x="2733" y="19321"/>
                  <a:pt x="2733" y="19321"/>
                </a:cubicBezTo>
                <a:cubicBezTo>
                  <a:pt x="-555" y="11385"/>
                  <a:pt x="111" y="4638"/>
                  <a:pt x="1489" y="10"/>
                </a:cubicBezTo>
                <a:cubicBezTo>
                  <a:pt x="1496" y="0"/>
                  <a:pt x="906" y="10"/>
                  <a:pt x="906" y="10"/>
                </a:cubicBezTo>
                <a:cubicBezTo>
                  <a:pt x="-1786" y="10625"/>
                  <a:pt x="2380" y="19021"/>
                  <a:pt x="2380" y="19021"/>
                </a:cubicBezTo>
                <a:cubicBezTo>
                  <a:pt x="2887" y="19991"/>
                  <a:pt x="3393" y="20840"/>
                  <a:pt x="3906" y="21600"/>
                </a:cubicBezTo>
                <a:cubicBezTo>
                  <a:pt x="19814" y="21600"/>
                  <a:pt x="19814" y="21600"/>
                  <a:pt x="19814" y="21600"/>
                </a:cubicBezTo>
                <a:cubicBezTo>
                  <a:pt x="19814" y="0"/>
                  <a:pt x="19814" y="0"/>
                  <a:pt x="19814" y="0"/>
                </a:cubicBezTo>
                <a:lnTo>
                  <a:pt x="5559" y="0"/>
                </a:lnTo>
                <a:close/>
              </a:path>
            </a:pathLst>
          </a:custGeom>
          <a:gradFill>
            <a:gsLst>
              <a:gs pos="64999">
                <a:srgbClr val="FFFFFF"/>
              </a:gs>
              <a:gs pos="80000">
                <a:srgbClr val="F2F7FA"/>
              </a:gs>
              <a:gs pos="85000">
                <a:srgbClr val="DBE8EE"/>
              </a:gs>
            </a:gsLst>
            <a:path path="circle">
              <a:fillToRect l="119636" t="37721" r="-19636" b="62278"/>
            </a:path>
          </a:gradFill>
          <a:ln w="12700">
            <a:miter lim="400000"/>
          </a:ln>
        </p:spPr>
        <p:txBody>
          <a:bodyPr lIns="45718" tIns="45718" rIns="45718" bIns="45718"/>
          <a:lstStyle/>
          <a:p>
            <a:pPr>
              <a:defRPr>
                <a:latin typeface="+mn-lt"/>
                <a:ea typeface="+mn-ea"/>
                <a:cs typeface="+mn-cs"/>
                <a:sym typeface="Calibri"/>
              </a:defRPr>
            </a:pPr>
            <a:endParaRPr/>
          </a:p>
        </p:txBody>
      </p:sp>
      <p:pic>
        <p:nvPicPr>
          <p:cNvPr id="195" name="Picture 8" descr="Picture 8"/>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196" name="Body Level One…"/>
          <p:cNvSpPr txBox="1">
            <a:spLocks noGrp="1"/>
          </p:cNvSpPr>
          <p:nvPr>
            <p:ph type="body" sz="quarter" idx="1" hasCustomPrompt="1"/>
          </p:nvPr>
        </p:nvSpPr>
        <p:spPr>
          <a:xfrm>
            <a:off x="3848100" y="4152900"/>
            <a:ext cx="3428128" cy="1025922"/>
          </a:xfrm>
          <a:prstGeom prst="rect">
            <a:avLst/>
          </a:prstGeom>
        </p:spPr>
        <p:txBody>
          <a:bodyPr/>
          <a:lstStyle/>
          <a:p>
            <a:r>
              <a:t>PRESENTER NAME</a:t>
            </a:r>
          </a:p>
          <a:p>
            <a:pPr lvl="1"/>
            <a:endParaRPr/>
          </a:p>
          <a:p>
            <a:pPr lvl="2"/>
            <a:endParaRPr/>
          </a:p>
          <a:p>
            <a:pPr lvl="3"/>
            <a:endParaRPr/>
          </a:p>
          <a:p>
            <a:pPr lvl="4"/>
            <a:endParaRPr/>
          </a:p>
        </p:txBody>
      </p:sp>
      <p:pic>
        <p:nvPicPr>
          <p:cNvPr id="197" name="Picture 11" descr="Picture 11"/>
          <p:cNvPicPr>
            <a:picLocks noChangeAspect="1"/>
          </p:cNvPicPr>
          <p:nvPr/>
        </p:nvPicPr>
        <p:blipFill>
          <a:blip r:embed="rId4"/>
          <a:stretch>
            <a:fillRect/>
          </a:stretch>
        </p:blipFill>
        <p:spPr>
          <a:xfrm>
            <a:off x="9142390" y="304799"/>
            <a:ext cx="2769575" cy="840424"/>
          </a:xfrm>
          <a:prstGeom prst="rect">
            <a:avLst/>
          </a:prstGeom>
          <a:ln w="12700">
            <a:miter lim="400000"/>
          </a:ln>
        </p:spPr>
      </p:pic>
      <p:grpSp>
        <p:nvGrpSpPr>
          <p:cNvPr id="201" name="Group 1"/>
          <p:cNvGrpSpPr/>
          <p:nvPr/>
        </p:nvGrpSpPr>
        <p:grpSpPr>
          <a:xfrm>
            <a:off x="516441" y="-8843"/>
            <a:ext cx="4621249" cy="6871896"/>
            <a:chOff x="0" y="0"/>
            <a:chExt cx="4621249" cy="6871894"/>
          </a:xfrm>
        </p:grpSpPr>
        <p:sp>
          <p:nvSpPr>
            <p:cNvPr id="198" name="Freeform 16"/>
            <p:cNvSpPr/>
            <p:nvPr/>
          </p:nvSpPr>
          <p:spPr>
            <a:xfrm>
              <a:off x="2037291" y="0"/>
              <a:ext cx="2583959" cy="6147484"/>
            </a:xfrm>
            <a:custGeom>
              <a:avLst/>
              <a:gdLst/>
              <a:ahLst/>
              <a:cxnLst>
                <a:cxn ang="0">
                  <a:pos x="wd2" y="hd2"/>
                </a:cxn>
                <a:cxn ang="5400000">
                  <a:pos x="wd2" y="hd2"/>
                </a:cxn>
                <a:cxn ang="10800000">
                  <a:pos x="wd2" y="hd2"/>
                </a:cxn>
                <a:cxn ang="16200000">
                  <a:pos x="wd2" y="hd2"/>
                </a:cxn>
              </a:cxnLst>
              <a:rect l="0" t="0" r="r" b="b"/>
              <a:pathLst>
                <a:path w="21032" h="21600" extrusionOk="0">
                  <a:moveTo>
                    <a:pt x="2048" y="14694"/>
                  </a:moveTo>
                  <a:cubicBezTo>
                    <a:pt x="3550" y="16881"/>
                    <a:pt x="5985" y="19190"/>
                    <a:pt x="9610" y="21600"/>
                  </a:cubicBezTo>
                  <a:cubicBezTo>
                    <a:pt x="9610" y="21600"/>
                    <a:pt x="6010" y="18777"/>
                    <a:pt x="5596" y="14694"/>
                  </a:cubicBezTo>
                  <a:lnTo>
                    <a:pt x="2048" y="14694"/>
                  </a:lnTo>
                  <a:close/>
                  <a:moveTo>
                    <a:pt x="6451" y="10253"/>
                  </a:moveTo>
                  <a:cubicBezTo>
                    <a:pt x="8108" y="7018"/>
                    <a:pt x="12252" y="3448"/>
                    <a:pt x="21032" y="33"/>
                  </a:cubicBezTo>
                  <a:cubicBezTo>
                    <a:pt x="4638" y="0"/>
                    <a:pt x="4638" y="0"/>
                    <a:pt x="4638" y="0"/>
                  </a:cubicBezTo>
                  <a:cubicBezTo>
                    <a:pt x="1608" y="2778"/>
                    <a:pt x="-568" y="6259"/>
                    <a:pt x="131" y="10253"/>
                  </a:cubicBezTo>
                  <a:lnTo>
                    <a:pt x="6451" y="10253"/>
                  </a:lnTo>
                  <a:close/>
                </a:path>
              </a:pathLst>
            </a:custGeom>
            <a:gradFill flip="none" rotWithShape="1">
              <a:gsLst>
                <a:gs pos="0">
                  <a:srgbClr val="8ACCEC"/>
                </a:gs>
                <a:gs pos="98000">
                  <a:srgbClr val="6DB8E3"/>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99" name="Freeform 17"/>
            <p:cNvSpPr/>
            <p:nvPr/>
          </p:nvSpPr>
          <p:spPr>
            <a:xfrm>
              <a:off x="63813" y="4823326"/>
              <a:ext cx="909362" cy="20473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613" y="15773"/>
                    <a:pt x="4683" y="8607"/>
                    <a:pt x="0" y="0"/>
                  </a:cubicBezTo>
                  <a:cubicBezTo>
                    <a:pt x="0" y="0"/>
                    <a:pt x="1057" y="9444"/>
                    <a:pt x="12537" y="21600"/>
                  </a:cubicBezTo>
                  <a:lnTo>
                    <a:pt x="21600" y="21600"/>
                  </a:lnTo>
                  <a:close/>
                </a:path>
              </a:pathLst>
            </a:custGeom>
            <a:solidFill>
              <a:srgbClr val="ABD5EC"/>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200" name="Freeform 18"/>
            <p:cNvSpPr/>
            <p:nvPr/>
          </p:nvSpPr>
          <p:spPr>
            <a:xfrm>
              <a:off x="0" y="10635"/>
              <a:ext cx="3799635" cy="6861259"/>
            </a:xfrm>
            <a:custGeom>
              <a:avLst/>
              <a:gdLst/>
              <a:ahLst/>
              <a:cxnLst>
                <a:cxn ang="0">
                  <a:pos x="wd2" y="hd2"/>
                </a:cxn>
                <a:cxn ang="5400000">
                  <a:pos x="wd2" y="hd2"/>
                </a:cxn>
                <a:cxn ang="10800000">
                  <a:pos x="wd2" y="hd2"/>
                </a:cxn>
                <a:cxn ang="16200000">
                  <a:pos x="wd2" y="hd2"/>
                </a:cxn>
              </a:cxnLst>
              <a:rect l="0" t="0" r="r" b="b"/>
              <a:pathLst>
                <a:path w="21600" h="21594" extrusionOk="0">
                  <a:moveTo>
                    <a:pt x="307" y="13128"/>
                  </a:moveTo>
                  <a:cubicBezTo>
                    <a:pt x="994" y="15795"/>
                    <a:pt x="2784" y="18733"/>
                    <a:pt x="6561" y="21590"/>
                  </a:cubicBezTo>
                  <a:cubicBezTo>
                    <a:pt x="6579" y="21600"/>
                    <a:pt x="21600" y="21590"/>
                    <a:pt x="21600" y="21590"/>
                  </a:cubicBezTo>
                  <a:cubicBezTo>
                    <a:pt x="20154" y="20831"/>
                    <a:pt x="18726" y="19981"/>
                    <a:pt x="17298" y="19012"/>
                  </a:cubicBezTo>
                  <a:cubicBezTo>
                    <a:pt x="17298" y="19012"/>
                    <a:pt x="14153" y="16764"/>
                    <a:pt x="12165" y="13128"/>
                  </a:cubicBezTo>
                  <a:lnTo>
                    <a:pt x="307" y="13128"/>
                  </a:lnTo>
                  <a:close/>
                  <a:moveTo>
                    <a:pt x="10755" y="9152"/>
                  </a:moveTo>
                  <a:cubicBezTo>
                    <a:pt x="10285" y="6444"/>
                    <a:pt x="10755" y="3337"/>
                    <a:pt x="13141" y="0"/>
                  </a:cubicBezTo>
                  <a:cubicBezTo>
                    <a:pt x="5007" y="0"/>
                    <a:pt x="5007" y="0"/>
                    <a:pt x="5007" y="0"/>
                  </a:cubicBezTo>
                  <a:cubicBezTo>
                    <a:pt x="4013" y="939"/>
                    <a:pt x="3163" y="1898"/>
                    <a:pt x="2314" y="2987"/>
                  </a:cubicBezTo>
                  <a:cubicBezTo>
                    <a:pt x="2314" y="2987"/>
                    <a:pt x="362" y="5505"/>
                    <a:pt x="0" y="9152"/>
                  </a:cubicBezTo>
                  <a:lnTo>
                    <a:pt x="10755" y="9152"/>
                  </a:lnTo>
                  <a:close/>
                </a:path>
              </a:pathLst>
            </a:custGeom>
            <a:gradFill flip="none" rotWithShape="1">
              <a:gsLst>
                <a:gs pos="0">
                  <a:srgbClr val="AAE3F7"/>
                </a:gs>
                <a:gs pos="81000">
                  <a:srgbClr val="52B3D9"/>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grpSp>
      <p:sp>
        <p:nvSpPr>
          <p:cNvPr id="202"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09" name="Picture 15" descr="Picture 15"/>
          <p:cNvPicPr>
            <a:picLocks noChangeAspect="1"/>
          </p:cNvPicPr>
          <p:nvPr/>
        </p:nvPicPr>
        <p:blipFill>
          <a:blip r:embed="rId2"/>
          <a:stretch>
            <a:fillRect/>
          </a:stretch>
        </p:blipFill>
        <p:spPr>
          <a:xfrm>
            <a:off x="0" y="0"/>
            <a:ext cx="5181600" cy="6858000"/>
          </a:xfrm>
          <a:prstGeom prst="rect">
            <a:avLst/>
          </a:prstGeom>
          <a:ln w="12700">
            <a:miter lim="400000"/>
          </a:ln>
        </p:spPr>
      </p:pic>
      <p:sp>
        <p:nvSpPr>
          <p:cNvPr id="210" name="Freeform 9"/>
          <p:cNvSpPr/>
          <p:nvPr/>
        </p:nvSpPr>
        <p:spPr>
          <a:xfrm>
            <a:off x="-378" y="-1289"/>
            <a:ext cx="1670589" cy="6857462"/>
          </a:xfrm>
          <a:custGeom>
            <a:avLst/>
            <a:gdLst/>
            <a:ahLst/>
            <a:cxnLst>
              <a:cxn ang="0">
                <a:pos x="wd2" y="hd2"/>
              </a:cxn>
              <a:cxn ang="5400000">
                <a:pos x="wd2" y="hd2"/>
              </a:cxn>
              <a:cxn ang="10800000">
                <a:pos x="wd2" y="hd2"/>
              </a:cxn>
              <a:cxn ang="16200000">
                <a:pos x="wd2" y="hd2"/>
              </a:cxn>
            </a:cxnLst>
            <a:rect l="0" t="0" r="r" b="b"/>
            <a:pathLst>
              <a:path w="17426" h="21600" extrusionOk="0">
                <a:moveTo>
                  <a:pt x="9641" y="2980"/>
                </a:moveTo>
                <a:cubicBezTo>
                  <a:pt x="11198" y="1890"/>
                  <a:pt x="12788" y="940"/>
                  <a:pt x="14577" y="0"/>
                </a:cubicBezTo>
                <a:cubicBezTo>
                  <a:pt x="0" y="0"/>
                  <a:pt x="0" y="0"/>
                  <a:pt x="0" y="0"/>
                </a:cubicBezTo>
                <a:cubicBezTo>
                  <a:pt x="0" y="21600"/>
                  <a:pt x="0" y="21600"/>
                  <a:pt x="0" y="21600"/>
                </a:cubicBezTo>
                <a:cubicBezTo>
                  <a:pt x="11562" y="21600"/>
                  <a:pt x="11562" y="21600"/>
                  <a:pt x="11562" y="21600"/>
                </a:cubicBezTo>
                <a:cubicBezTo>
                  <a:pt x="6560" y="17970"/>
                  <a:pt x="6063" y="15150"/>
                  <a:pt x="6063" y="15150"/>
                </a:cubicBezTo>
                <a:cubicBezTo>
                  <a:pt x="8150" y="17720"/>
                  <a:pt x="11595" y="19860"/>
                  <a:pt x="15538" y="21600"/>
                </a:cubicBezTo>
                <a:cubicBezTo>
                  <a:pt x="17426" y="21600"/>
                  <a:pt x="17426" y="21600"/>
                  <a:pt x="17426" y="21600"/>
                </a:cubicBezTo>
                <a:cubicBezTo>
                  <a:pt x="-4174" y="12680"/>
                  <a:pt x="9641" y="2980"/>
                  <a:pt x="9641" y="2980"/>
                </a:cubicBezTo>
                <a:close/>
              </a:path>
            </a:pathLst>
          </a:custGeom>
          <a:gradFill>
            <a:gsLst>
              <a:gs pos="0">
                <a:srgbClr val="FFFFFF"/>
              </a:gs>
              <a:gs pos="95000">
                <a:srgbClr val="91B4C8"/>
              </a:gs>
            </a:gsLst>
            <a:lin ang="5400000"/>
          </a:gradFill>
          <a:ln w="12700">
            <a:miter lim="400000"/>
          </a:ln>
        </p:spPr>
        <p:txBody>
          <a:bodyPr lIns="45718" tIns="45718" rIns="45718" bIns="45718"/>
          <a:lstStyle/>
          <a:p>
            <a:pPr>
              <a:defRPr>
                <a:latin typeface="+mn-lt"/>
                <a:ea typeface="+mn-ea"/>
                <a:cs typeface="+mn-cs"/>
                <a:sym typeface="Calibri"/>
              </a:defRPr>
            </a:pPr>
            <a:endParaRPr/>
          </a:p>
        </p:txBody>
      </p:sp>
      <p:sp>
        <p:nvSpPr>
          <p:cNvPr id="211" name="Freeform 10"/>
          <p:cNvSpPr/>
          <p:nvPr/>
        </p:nvSpPr>
        <p:spPr>
          <a:xfrm>
            <a:off x="2398163" y="540"/>
            <a:ext cx="9815938" cy="6857462"/>
          </a:xfrm>
          <a:custGeom>
            <a:avLst/>
            <a:gdLst/>
            <a:ahLst/>
            <a:cxnLst>
              <a:cxn ang="0">
                <a:pos x="wd2" y="hd2"/>
              </a:cxn>
              <a:cxn ang="5400000">
                <a:pos x="wd2" y="hd2"/>
              </a:cxn>
              <a:cxn ang="10800000">
                <a:pos x="wd2" y="hd2"/>
              </a:cxn>
              <a:cxn ang="16200000">
                <a:pos x="wd2" y="hd2"/>
              </a:cxn>
            </a:cxnLst>
            <a:rect l="0" t="0" r="r" b="b"/>
            <a:pathLst>
              <a:path w="19814" h="21600" extrusionOk="0">
                <a:moveTo>
                  <a:pt x="5559" y="0"/>
                </a:moveTo>
                <a:cubicBezTo>
                  <a:pt x="-869" y="9036"/>
                  <a:pt x="2733" y="19321"/>
                  <a:pt x="2733" y="19321"/>
                </a:cubicBezTo>
                <a:cubicBezTo>
                  <a:pt x="-555" y="11385"/>
                  <a:pt x="111" y="4638"/>
                  <a:pt x="1489" y="10"/>
                </a:cubicBezTo>
                <a:cubicBezTo>
                  <a:pt x="1496" y="0"/>
                  <a:pt x="906" y="10"/>
                  <a:pt x="906" y="10"/>
                </a:cubicBezTo>
                <a:cubicBezTo>
                  <a:pt x="-1786" y="10625"/>
                  <a:pt x="2380" y="19021"/>
                  <a:pt x="2380" y="19021"/>
                </a:cubicBezTo>
                <a:cubicBezTo>
                  <a:pt x="2887" y="19991"/>
                  <a:pt x="3393" y="20840"/>
                  <a:pt x="3906" y="21600"/>
                </a:cubicBezTo>
                <a:cubicBezTo>
                  <a:pt x="19814" y="21600"/>
                  <a:pt x="19814" y="21600"/>
                  <a:pt x="19814" y="21600"/>
                </a:cubicBezTo>
                <a:cubicBezTo>
                  <a:pt x="19814" y="0"/>
                  <a:pt x="19814" y="0"/>
                  <a:pt x="19814" y="0"/>
                </a:cubicBezTo>
                <a:lnTo>
                  <a:pt x="5559" y="0"/>
                </a:lnTo>
                <a:close/>
              </a:path>
            </a:pathLst>
          </a:custGeom>
          <a:gradFill>
            <a:gsLst>
              <a:gs pos="64999">
                <a:srgbClr val="FFFFFF"/>
              </a:gs>
              <a:gs pos="80000">
                <a:srgbClr val="F2F7FA"/>
              </a:gs>
              <a:gs pos="85000">
                <a:srgbClr val="DBE8EE"/>
              </a:gs>
            </a:gsLst>
            <a:path path="circle">
              <a:fillToRect l="119636" t="37721" r="-19636" b="62278"/>
            </a:path>
          </a:gradFill>
          <a:ln w="12700">
            <a:miter lim="400000"/>
          </a:ln>
        </p:spPr>
        <p:txBody>
          <a:bodyPr lIns="45718" tIns="45718" rIns="45718" bIns="45718"/>
          <a:lstStyle/>
          <a:p>
            <a:pPr>
              <a:defRPr>
                <a:latin typeface="+mn-lt"/>
                <a:ea typeface="+mn-ea"/>
                <a:cs typeface="+mn-cs"/>
                <a:sym typeface="Calibri"/>
              </a:defRPr>
            </a:pPr>
            <a:endParaRPr/>
          </a:p>
        </p:txBody>
      </p:sp>
      <p:sp>
        <p:nvSpPr>
          <p:cNvPr id="212" name="Title Text"/>
          <p:cNvSpPr txBox="1">
            <a:spLocks noGrp="1"/>
          </p:cNvSpPr>
          <p:nvPr>
            <p:ph type="title"/>
          </p:nvPr>
        </p:nvSpPr>
        <p:spPr>
          <a:xfrm>
            <a:off x="4914900" y="1104144"/>
            <a:ext cx="6678105" cy="646334"/>
          </a:xfrm>
          <a:prstGeom prst="rect">
            <a:avLst/>
          </a:prstGeom>
        </p:spPr>
        <p:txBody>
          <a:bodyPr/>
          <a:lstStyle>
            <a:lvl1pPr>
              <a:defRPr>
                <a:solidFill>
                  <a:srgbClr val="000000"/>
                </a:solidFill>
              </a:defRPr>
            </a:lvl1pPr>
          </a:lstStyle>
          <a:p>
            <a:r>
              <a:t>Title Text</a:t>
            </a:r>
          </a:p>
        </p:txBody>
      </p:sp>
      <p:sp>
        <p:nvSpPr>
          <p:cNvPr id="213" name="Body Level One…"/>
          <p:cNvSpPr txBox="1">
            <a:spLocks noGrp="1"/>
          </p:cNvSpPr>
          <p:nvPr>
            <p:ph type="body" sz="quarter" idx="1"/>
          </p:nvPr>
        </p:nvSpPr>
        <p:spPr>
          <a:xfrm>
            <a:off x="4914901" y="2214709"/>
            <a:ext cx="6678105" cy="1623009"/>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4914900" y="1104144"/>
            <a:ext cx="6678105" cy="646334"/>
          </a:xfrm>
          <a:prstGeom prst="rect">
            <a:avLst/>
          </a:prstGeom>
        </p:spPr>
        <p:txBody>
          <a:bodyPr/>
          <a:lstStyle>
            <a:lvl1pPr>
              <a:defRPr>
                <a:solidFill>
                  <a:srgbClr val="000000"/>
                </a:solidFill>
              </a:defRPr>
            </a:lvl1pPr>
          </a:lstStyle>
          <a:p>
            <a:r>
              <a:t>Title Text</a:t>
            </a:r>
          </a:p>
        </p:txBody>
      </p:sp>
      <p:sp>
        <p:nvSpPr>
          <p:cNvPr id="222" name="Body Level One…"/>
          <p:cNvSpPr txBox="1">
            <a:spLocks noGrp="1"/>
          </p:cNvSpPr>
          <p:nvPr>
            <p:ph type="body" sz="quarter" idx="1"/>
          </p:nvPr>
        </p:nvSpPr>
        <p:spPr>
          <a:xfrm>
            <a:off x="4914901" y="2214709"/>
            <a:ext cx="6678105" cy="1623009"/>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230" name="Picture 13" descr="Picture 13"/>
          <p:cNvPicPr>
            <a:picLocks noChangeAspect="1"/>
          </p:cNvPicPr>
          <p:nvPr/>
        </p:nvPicPr>
        <p:blipFill>
          <a:blip r:embed="rId2">
            <a:alphaModFix amt="60000"/>
          </a:blip>
          <a:stretch>
            <a:fillRect/>
          </a:stretch>
        </p:blipFill>
        <p:spPr>
          <a:xfrm>
            <a:off x="0" y="0"/>
            <a:ext cx="2743200" cy="6858000"/>
          </a:xfrm>
          <a:prstGeom prst="rect">
            <a:avLst/>
          </a:prstGeom>
          <a:ln w="12700">
            <a:miter lim="400000"/>
          </a:ln>
        </p:spPr>
      </p:pic>
      <p:sp>
        <p:nvSpPr>
          <p:cNvPr id="231" name="Freeform 5"/>
          <p:cNvSpPr/>
          <p:nvPr/>
        </p:nvSpPr>
        <p:spPr>
          <a:xfrm>
            <a:off x="1577" y="0"/>
            <a:ext cx="12190426" cy="6858001"/>
          </a:xfrm>
          <a:custGeom>
            <a:avLst/>
            <a:gdLst/>
            <a:ahLst/>
            <a:cxnLst>
              <a:cxn ang="0">
                <a:pos x="wd2" y="hd2"/>
              </a:cxn>
              <a:cxn ang="5400000">
                <a:pos x="wd2" y="hd2"/>
              </a:cxn>
              <a:cxn ang="10800000">
                <a:pos x="wd2" y="hd2"/>
              </a:cxn>
              <a:cxn ang="16200000">
                <a:pos x="wd2" y="hd2"/>
              </a:cxn>
            </a:cxnLst>
            <a:rect l="0" t="0" r="r" b="b"/>
            <a:pathLst>
              <a:path w="20809" h="21600" extrusionOk="0">
                <a:moveTo>
                  <a:pt x="4644" y="0"/>
                </a:moveTo>
                <a:cubicBezTo>
                  <a:pt x="-791" y="9040"/>
                  <a:pt x="2249" y="19330"/>
                  <a:pt x="2249" y="19330"/>
                </a:cubicBezTo>
                <a:cubicBezTo>
                  <a:pt x="-531" y="11390"/>
                  <a:pt x="38" y="4630"/>
                  <a:pt x="1203" y="0"/>
                </a:cubicBezTo>
                <a:cubicBezTo>
                  <a:pt x="710" y="0"/>
                  <a:pt x="710" y="0"/>
                  <a:pt x="710" y="0"/>
                </a:cubicBezTo>
                <a:cubicBezTo>
                  <a:pt x="314" y="1840"/>
                  <a:pt x="92" y="3620"/>
                  <a:pt x="0" y="5300"/>
                </a:cubicBezTo>
                <a:cubicBezTo>
                  <a:pt x="0" y="9290"/>
                  <a:pt x="0" y="9290"/>
                  <a:pt x="0" y="9290"/>
                </a:cubicBezTo>
                <a:cubicBezTo>
                  <a:pt x="325" y="15130"/>
                  <a:pt x="1956" y="19030"/>
                  <a:pt x="1956" y="19030"/>
                </a:cubicBezTo>
                <a:cubicBezTo>
                  <a:pt x="2379" y="19990"/>
                  <a:pt x="2813" y="20850"/>
                  <a:pt x="3235" y="21600"/>
                </a:cubicBezTo>
                <a:cubicBezTo>
                  <a:pt x="3241" y="21600"/>
                  <a:pt x="20809" y="21600"/>
                  <a:pt x="20809" y="21600"/>
                </a:cubicBezTo>
                <a:cubicBezTo>
                  <a:pt x="20809" y="0"/>
                  <a:pt x="20809" y="0"/>
                  <a:pt x="20809" y="0"/>
                </a:cubicBezTo>
                <a:lnTo>
                  <a:pt x="4644" y="0"/>
                </a:lnTo>
                <a:close/>
              </a:path>
            </a:pathLst>
          </a:custGeom>
          <a:solidFill>
            <a:srgbClr val="FFFFFF"/>
          </a:solidFill>
          <a:ln w="12700">
            <a:miter lim="400000"/>
          </a:ln>
        </p:spPr>
        <p:txBody>
          <a:bodyPr lIns="45718" tIns="45718" rIns="45718" bIns="45718"/>
          <a:lstStyle/>
          <a:p>
            <a:pPr>
              <a:defRPr>
                <a:latin typeface="+mn-lt"/>
                <a:ea typeface="+mn-ea"/>
                <a:cs typeface="+mn-cs"/>
                <a:sym typeface="Calibri"/>
              </a:defRPr>
            </a:pPr>
            <a:endParaRPr/>
          </a:p>
        </p:txBody>
      </p:sp>
      <p:sp>
        <p:nvSpPr>
          <p:cNvPr id="232" name="Title Text"/>
          <p:cNvSpPr txBox="1">
            <a:spLocks noGrp="1"/>
          </p:cNvSpPr>
          <p:nvPr>
            <p:ph type="title"/>
          </p:nvPr>
        </p:nvSpPr>
        <p:spPr>
          <a:xfrm>
            <a:off x="2328422" y="1104144"/>
            <a:ext cx="9025378" cy="646334"/>
          </a:xfrm>
          <a:prstGeom prst="rect">
            <a:avLst/>
          </a:prstGeom>
        </p:spPr>
        <p:txBody>
          <a:bodyPr/>
          <a:lstStyle>
            <a:lvl1pPr>
              <a:defRPr>
                <a:solidFill>
                  <a:srgbClr val="000000"/>
                </a:solidFill>
              </a:defRPr>
            </a:lvl1pPr>
          </a:lstStyle>
          <a:p>
            <a:r>
              <a:t>Title Text</a:t>
            </a:r>
          </a:p>
        </p:txBody>
      </p:sp>
      <p:sp>
        <p:nvSpPr>
          <p:cNvPr id="233" name="Body Level One…"/>
          <p:cNvSpPr txBox="1">
            <a:spLocks noGrp="1"/>
          </p:cNvSpPr>
          <p:nvPr>
            <p:ph type="body" sz="quarter" idx="1"/>
          </p:nvPr>
        </p:nvSpPr>
        <p:spPr>
          <a:xfrm>
            <a:off x="2328422" y="2214709"/>
            <a:ext cx="9251623" cy="1623009"/>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26" name="Picture 9" descr="Picture 9"/>
          <p:cNvPicPr>
            <a:picLocks noChangeAspect="1"/>
          </p:cNvPicPr>
          <p:nvPr/>
        </p:nvPicPr>
        <p:blipFill>
          <a:blip r:embed="rId2"/>
          <a:stretch>
            <a:fillRect/>
          </a:stretch>
        </p:blipFill>
        <p:spPr>
          <a:xfrm>
            <a:off x="0" y="0"/>
            <a:ext cx="5181600" cy="6858000"/>
          </a:xfrm>
          <a:prstGeom prst="rect">
            <a:avLst/>
          </a:prstGeom>
          <a:ln w="12700">
            <a:miter lim="400000"/>
          </a:ln>
        </p:spPr>
      </p:pic>
      <p:sp>
        <p:nvSpPr>
          <p:cNvPr id="27" name="Freeform 9"/>
          <p:cNvSpPr/>
          <p:nvPr/>
        </p:nvSpPr>
        <p:spPr>
          <a:xfrm>
            <a:off x="-22479" y="539"/>
            <a:ext cx="1670589" cy="6857462"/>
          </a:xfrm>
          <a:custGeom>
            <a:avLst/>
            <a:gdLst/>
            <a:ahLst/>
            <a:cxnLst>
              <a:cxn ang="0">
                <a:pos x="wd2" y="hd2"/>
              </a:cxn>
              <a:cxn ang="5400000">
                <a:pos x="wd2" y="hd2"/>
              </a:cxn>
              <a:cxn ang="10800000">
                <a:pos x="wd2" y="hd2"/>
              </a:cxn>
              <a:cxn ang="16200000">
                <a:pos x="wd2" y="hd2"/>
              </a:cxn>
            </a:cxnLst>
            <a:rect l="0" t="0" r="r" b="b"/>
            <a:pathLst>
              <a:path w="17426" h="21600" extrusionOk="0">
                <a:moveTo>
                  <a:pt x="9641" y="2980"/>
                </a:moveTo>
                <a:cubicBezTo>
                  <a:pt x="11198" y="1890"/>
                  <a:pt x="12788" y="940"/>
                  <a:pt x="14577" y="0"/>
                </a:cubicBezTo>
                <a:cubicBezTo>
                  <a:pt x="0" y="0"/>
                  <a:pt x="0" y="0"/>
                  <a:pt x="0" y="0"/>
                </a:cubicBezTo>
                <a:cubicBezTo>
                  <a:pt x="0" y="21600"/>
                  <a:pt x="0" y="21600"/>
                  <a:pt x="0" y="21600"/>
                </a:cubicBezTo>
                <a:cubicBezTo>
                  <a:pt x="11562" y="21600"/>
                  <a:pt x="11562" y="21600"/>
                  <a:pt x="11562" y="21600"/>
                </a:cubicBezTo>
                <a:cubicBezTo>
                  <a:pt x="6560" y="17970"/>
                  <a:pt x="6063" y="15150"/>
                  <a:pt x="6063" y="15150"/>
                </a:cubicBezTo>
                <a:cubicBezTo>
                  <a:pt x="8150" y="17720"/>
                  <a:pt x="11595" y="19860"/>
                  <a:pt x="15538" y="21600"/>
                </a:cubicBezTo>
                <a:cubicBezTo>
                  <a:pt x="17426" y="21600"/>
                  <a:pt x="17426" y="21600"/>
                  <a:pt x="17426" y="21600"/>
                </a:cubicBezTo>
                <a:cubicBezTo>
                  <a:pt x="-4174" y="12680"/>
                  <a:pt x="9641" y="2980"/>
                  <a:pt x="9641" y="2980"/>
                </a:cubicBezTo>
                <a:close/>
              </a:path>
            </a:pathLst>
          </a:custGeom>
          <a:solidFill>
            <a:srgbClr val="255B74"/>
          </a:solidFill>
          <a:ln w="12700">
            <a:miter lim="400000"/>
          </a:ln>
        </p:spPr>
        <p:txBody>
          <a:bodyPr lIns="45718" tIns="45718" rIns="45718" bIns="45718"/>
          <a:lstStyle/>
          <a:p>
            <a:pPr>
              <a:defRPr>
                <a:latin typeface="+mn-lt"/>
                <a:ea typeface="+mn-ea"/>
                <a:cs typeface="+mn-cs"/>
                <a:sym typeface="Calibri"/>
              </a:defRPr>
            </a:pPr>
            <a:endParaRPr/>
          </a:p>
        </p:txBody>
      </p:sp>
      <p:sp>
        <p:nvSpPr>
          <p:cNvPr id="28" name="Freeform 10"/>
          <p:cNvSpPr/>
          <p:nvPr/>
        </p:nvSpPr>
        <p:spPr>
          <a:xfrm>
            <a:off x="2376062" y="2368"/>
            <a:ext cx="9815938" cy="6857462"/>
          </a:xfrm>
          <a:custGeom>
            <a:avLst/>
            <a:gdLst/>
            <a:ahLst/>
            <a:cxnLst>
              <a:cxn ang="0">
                <a:pos x="wd2" y="hd2"/>
              </a:cxn>
              <a:cxn ang="5400000">
                <a:pos x="wd2" y="hd2"/>
              </a:cxn>
              <a:cxn ang="10800000">
                <a:pos x="wd2" y="hd2"/>
              </a:cxn>
              <a:cxn ang="16200000">
                <a:pos x="wd2" y="hd2"/>
              </a:cxn>
            </a:cxnLst>
            <a:rect l="0" t="0" r="r" b="b"/>
            <a:pathLst>
              <a:path w="19814" h="21600" extrusionOk="0">
                <a:moveTo>
                  <a:pt x="5559" y="0"/>
                </a:moveTo>
                <a:cubicBezTo>
                  <a:pt x="-869" y="9036"/>
                  <a:pt x="2733" y="19321"/>
                  <a:pt x="2733" y="19321"/>
                </a:cubicBezTo>
                <a:cubicBezTo>
                  <a:pt x="-555" y="11385"/>
                  <a:pt x="111" y="4638"/>
                  <a:pt x="1489" y="10"/>
                </a:cubicBezTo>
                <a:cubicBezTo>
                  <a:pt x="1496" y="0"/>
                  <a:pt x="906" y="10"/>
                  <a:pt x="906" y="10"/>
                </a:cubicBezTo>
                <a:cubicBezTo>
                  <a:pt x="-1786" y="10625"/>
                  <a:pt x="2380" y="19021"/>
                  <a:pt x="2380" y="19021"/>
                </a:cubicBezTo>
                <a:cubicBezTo>
                  <a:pt x="2887" y="19991"/>
                  <a:pt x="3393" y="20840"/>
                  <a:pt x="3906" y="21600"/>
                </a:cubicBezTo>
                <a:cubicBezTo>
                  <a:pt x="19814" y="21600"/>
                  <a:pt x="19814" y="21600"/>
                  <a:pt x="19814" y="21600"/>
                </a:cubicBezTo>
                <a:cubicBezTo>
                  <a:pt x="19814" y="0"/>
                  <a:pt x="19814" y="0"/>
                  <a:pt x="19814" y="0"/>
                </a:cubicBezTo>
                <a:lnTo>
                  <a:pt x="5559" y="0"/>
                </a:lnTo>
                <a:close/>
              </a:path>
            </a:pathLst>
          </a:custGeom>
          <a:gradFill>
            <a:gsLst>
              <a:gs pos="22000">
                <a:srgbClr val="053446"/>
              </a:gs>
              <a:gs pos="100000">
                <a:srgbClr val="255B74"/>
              </a:gs>
            </a:gsLst>
            <a:lin ang="10800000"/>
          </a:gradFill>
          <a:ln w="12700">
            <a:miter lim="400000"/>
          </a:ln>
        </p:spPr>
        <p:txBody>
          <a:bodyPr lIns="45718" tIns="45718" rIns="45718" bIns="45718"/>
          <a:lstStyle/>
          <a:p>
            <a:pPr>
              <a:defRPr>
                <a:latin typeface="+mn-lt"/>
                <a:ea typeface="+mn-ea"/>
                <a:cs typeface="+mn-cs"/>
                <a:sym typeface="Calibri"/>
              </a:defRPr>
            </a:pPr>
            <a:endParaRPr/>
          </a:p>
        </p:txBody>
      </p:sp>
      <p:pic>
        <p:nvPicPr>
          <p:cNvPr id="29" name="Picture 8" descr="Picture 8"/>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0" name="Body Level One…"/>
          <p:cNvSpPr txBox="1">
            <a:spLocks noGrp="1"/>
          </p:cNvSpPr>
          <p:nvPr>
            <p:ph type="body" sz="quarter" idx="1" hasCustomPrompt="1"/>
          </p:nvPr>
        </p:nvSpPr>
        <p:spPr>
          <a:xfrm>
            <a:off x="3848100" y="4152900"/>
            <a:ext cx="3428128" cy="1025922"/>
          </a:xfrm>
          <a:prstGeom prst="rect">
            <a:avLst/>
          </a:prstGeom>
        </p:spPr>
        <p:txBody>
          <a:bodyPr/>
          <a:lstStyle/>
          <a:p>
            <a:r>
              <a:t>PRESENTER NAME</a:t>
            </a:r>
          </a:p>
          <a:p>
            <a:pPr lvl="1"/>
            <a:endParaRPr/>
          </a:p>
          <a:p>
            <a:pPr lvl="2"/>
            <a:endParaRPr/>
          </a:p>
          <a:p>
            <a:pPr lvl="3"/>
            <a:endParaRPr/>
          </a:p>
          <a:p>
            <a:pPr lvl="4"/>
            <a:endParaRPr/>
          </a:p>
        </p:txBody>
      </p:sp>
      <p:pic>
        <p:nvPicPr>
          <p:cNvPr id="31" name="Picture 11" descr="Picture 11"/>
          <p:cNvPicPr>
            <a:picLocks noChangeAspect="1"/>
          </p:cNvPicPr>
          <p:nvPr/>
        </p:nvPicPr>
        <p:blipFill>
          <a:blip r:embed="rId4"/>
          <a:stretch>
            <a:fillRect/>
          </a:stretch>
        </p:blipFill>
        <p:spPr>
          <a:xfrm>
            <a:off x="9142390" y="304799"/>
            <a:ext cx="2769575" cy="840424"/>
          </a:xfrm>
          <a:prstGeom prst="rect">
            <a:avLst/>
          </a:prstGeom>
          <a:ln w="12700">
            <a:miter lim="400000"/>
          </a:ln>
        </p:spPr>
      </p:pic>
      <p:grpSp>
        <p:nvGrpSpPr>
          <p:cNvPr id="35" name="Group 1"/>
          <p:cNvGrpSpPr/>
          <p:nvPr/>
        </p:nvGrpSpPr>
        <p:grpSpPr>
          <a:xfrm>
            <a:off x="516441" y="-8843"/>
            <a:ext cx="4621249" cy="6871896"/>
            <a:chOff x="0" y="0"/>
            <a:chExt cx="4621249" cy="6871894"/>
          </a:xfrm>
        </p:grpSpPr>
        <p:sp>
          <p:nvSpPr>
            <p:cNvPr id="32" name="Freeform 16"/>
            <p:cNvSpPr/>
            <p:nvPr/>
          </p:nvSpPr>
          <p:spPr>
            <a:xfrm>
              <a:off x="2037291" y="0"/>
              <a:ext cx="2583959" cy="6147484"/>
            </a:xfrm>
            <a:custGeom>
              <a:avLst/>
              <a:gdLst/>
              <a:ahLst/>
              <a:cxnLst>
                <a:cxn ang="0">
                  <a:pos x="wd2" y="hd2"/>
                </a:cxn>
                <a:cxn ang="5400000">
                  <a:pos x="wd2" y="hd2"/>
                </a:cxn>
                <a:cxn ang="10800000">
                  <a:pos x="wd2" y="hd2"/>
                </a:cxn>
                <a:cxn ang="16200000">
                  <a:pos x="wd2" y="hd2"/>
                </a:cxn>
              </a:cxnLst>
              <a:rect l="0" t="0" r="r" b="b"/>
              <a:pathLst>
                <a:path w="21032" h="21600" extrusionOk="0">
                  <a:moveTo>
                    <a:pt x="2048" y="14694"/>
                  </a:moveTo>
                  <a:cubicBezTo>
                    <a:pt x="3550" y="16881"/>
                    <a:pt x="5985" y="19190"/>
                    <a:pt x="9610" y="21600"/>
                  </a:cubicBezTo>
                  <a:cubicBezTo>
                    <a:pt x="9610" y="21600"/>
                    <a:pt x="6010" y="18777"/>
                    <a:pt x="5596" y="14694"/>
                  </a:cubicBezTo>
                  <a:lnTo>
                    <a:pt x="2048" y="14694"/>
                  </a:lnTo>
                  <a:close/>
                  <a:moveTo>
                    <a:pt x="6451" y="10253"/>
                  </a:moveTo>
                  <a:cubicBezTo>
                    <a:pt x="8108" y="7018"/>
                    <a:pt x="12252" y="3448"/>
                    <a:pt x="21032" y="33"/>
                  </a:cubicBezTo>
                  <a:cubicBezTo>
                    <a:pt x="4638" y="0"/>
                    <a:pt x="4638" y="0"/>
                    <a:pt x="4638" y="0"/>
                  </a:cubicBezTo>
                  <a:cubicBezTo>
                    <a:pt x="1608" y="2778"/>
                    <a:pt x="-568" y="6259"/>
                    <a:pt x="131" y="10253"/>
                  </a:cubicBezTo>
                  <a:lnTo>
                    <a:pt x="6451" y="10253"/>
                  </a:lnTo>
                  <a:close/>
                </a:path>
              </a:pathLst>
            </a:custGeom>
            <a:gradFill flip="none" rotWithShape="1">
              <a:gsLst>
                <a:gs pos="0">
                  <a:srgbClr val="8ACCEC"/>
                </a:gs>
                <a:gs pos="98000">
                  <a:srgbClr val="6DB8E3"/>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33" name="Freeform 17"/>
            <p:cNvSpPr/>
            <p:nvPr/>
          </p:nvSpPr>
          <p:spPr>
            <a:xfrm>
              <a:off x="63813" y="4823326"/>
              <a:ext cx="909362" cy="20473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613" y="15773"/>
                    <a:pt x="4683" y="8607"/>
                    <a:pt x="0" y="0"/>
                  </a:cubicBezTo>
                  <a:cubicBezTo>
                    <a:pt x="0" y="0"/>
                    <a:pt x="1057" y="9444"/>
                    <a:pt x="12537" y="21600"/>
                  </a:cubicBezTo>
                  <a:lnTo>
                    <a:pt x="21600" y="21600"/>
                  </a:lnTo>
                  <a:close/>
                </a:path>
              </a:pathLst>
            </a:custGeom>
            <a:solidFill>
              <a:srgbClr val="ABD5EC"/>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34" name="Freeform 18"/>
            <p:cNvSpPr/>
            <p:nvPr/>
          </p:nvSpPr>
          <p:spPr>
            <a:xfrm>
              <a:off x="0" y="10635"/>
              <a:ext cx="3799635" cy="6861259"/>
            </a:xfrm>
            <a:custGeom>
              <a:avLst/>
              <a:gdLst/>
              <a:ahLst/>
              <a:cxnLst>
                <a:cxn ang="0">
                  <a:pos x="wd2" y="hd2"/>
                </a:cxn>
                <a:cxn ang="5400000">
                  <a:pos x="wd2" y="hd2"/>
                </a:cxn>
                <a:cxn ang="10800000">
                  <a:pos x="wd2" y="hd2"/>
                </a:cxn>
                <a:cxn ang="16200000">
                  <a:pos x="wd2" y="hd2"/>
                </a:cxn>
              </a:cxnLst>
              <a:rect l="0" t="0" r="r" b="b"/>
              <a:pathLst>
                <a:path w="21600" h="21594" extrusionOk="0">
                  <a:moveTo>
                    <a:pt x="307" y="13128"/>
                  </a:moveTo>
                  <a:cubicBezTo>
                    <a:pt x="994" y="15795"/>
                    <a:pt x="2784" y="18733"/>
                    <a:pt x="6561" y="21590"/>
                  </a:cubicBezTo>
                  <a:cubicBezTo>
                    <a:pt x="6579" y="21600"/>
                    <a:pt x="21600" y="21590"/>
                    <a:pt x="21600" y="21590"/>
                  </a:cubicBezTo>
                  <a:cubicBezTo>
                    <a:pt x="20154" y="20831"/>
                    <a:pt x="18726" y="19981"/>
                    <a:pt x="17298" y="19012"/>
                  </a:cubicBezTo>
                  <a:cubicBezTo>
                    <a:pt x="17298" y="19012"/>
                    <a:pt x="14153" y="16764"/>
                    <a:pt x="12165" y="13128"/>
                  </a:cubicBezTo>
                  <a:lnTo>
                    <a:pt x="307" y="13128"/>
                  </a:lnTo>
                  <a:close/>
                  <a:moveTo>
                    <a:pt x="10755" y="9152"/>
                  </a:moveTo>
                  <a:cubicBezTo>
                    <a:pt x="10285" y="6444"/>
                    <a:pt x="10755" y="3337"/>
                    <a:pt x="13141" y="0"/>
                  </a:cubicBezTo>
                  <a:cubicBezTo>
                    <a:pt x="5007" y="0"/>
                    <a:pt x="5007" y="0"/>
                    <a:pt x="5007" y="0"/>
                  </a:cubicBezTo>
                  <a:cubicBezTo>
                    <a:pt x="4013" y="939"/>
                    <a:pt x="3163" y="1898"/>
                    <a:pt x="2314" y="2987"/>
                  </a:cubicBezTo>
                  <a:cubicBezTo>
                    <a:pt x="2314" y="2987"/>
                    <a:pt x="362" y="5505"/>
                    <a:pt x="0" y="9152"/>
                  </a:cubicBezTo>
                  <a:lnTo>
                    <a:pt x="10755" y="9152"/>
                  </a:lnTo>
                  <a:close/>
                </a:path>
              </a:pathLst>
            </a:custGeom>
            <a:gradFill flip="none" rotWithShape="1">
              <a:gsLst>
                <a:gs pos="0">
                  <a:srgbClr val="AAE3F7"/>
                </a:gs>
                <a:gs pos="81000">
                  <a:srgbClr val="52B3D9"/>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grpSp>
      <p:sp>
        <p:nvSpPr>
          <p:cNvPr id="36"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241"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242" name="Body Level One…"/>
          <p:cNvSpPr txBox="1">
            <a:spLocks noGrp="1"/>
          </p:cNvSpPr>
          <p:nvPr>
            <p:ph type="body" sz="half" idx="1"/>
          </p:nvPr>
        </p:nvSpPr>
        <p:spPr>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5410984" y="838200"/>
            <a:ext cx="6169060" cy="1200329"/>
          </a:xfrm>
          <a:prstGeom prst="rect">
            <a:avLst/>
          </a:prstGeom>
        </p:spPr>
        <p:txBody>
          <a:bodyPr/>
          <a:lstStyle>
            <a:lvl1pPr>
              <a:defRPr>
                <a:solidFill>
                  <a:srgbClr val="000000"/>
                </a:solidFill>
              </a:defRPr>
            </a:lvl1pPr>
          </a:lstStyle>
          <a:p>
            <a:r>
              <a:t>Title Text</a:t>
            </a:r>
          </a:p>
        </p:txBody>
      </p:sp>
      <p:sp>
        <p:nvSpPr>
          <p:cNvPr id="251" name="Body Level One…"/>
          <p:cNvSpPr txBox="1">
            <a:spLocks noGrp="1"/>
          </p:cNvSpPr>
          <p:nvPr>
            <p:ph type="body" sz="quarter" idx="1"/>
          </p:nvPr>
        </p:nvSpPr>
        <p:spPr>
          <a:xfrm>
            <a:off x="5410200" y="2214709"/>
            <a:ext cx="6169058" cy="1623009"/>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259" name="Picture 15" descr="Picture 15"/>
          <p:cNvPicPr>
            <a:picLocks noChangeAspect="1"/>
          </p:cNvPicPr>
          <p:nvPr/>
        </p:nvPicPr>
        <p:blipFill>
          <a:blip r:embed="rId2"/>
          <a:stretch>
            <a:fillRect/>
          </a:stretch>
        </p:blipFill>
        <p:spPr>
          <a:xfrm>
            <a:off x="0" y="0"/>
            <a:ext cx="5181600" cy="6858000"/>
          </a:xfrm>
          <a:prstGeom prst="rect">
            <a:avLst/>
          </a:prstGeom>
          <a:ln w="12700">
            <a:miter lim="400000"/>
          </a:ln>
        </p:spPr>
      </p:pic>
      <p:sp>
        <p:nvSpPr>
          <p:cNvPr id="260" name="Freeform 9"/>
          <p:cNvSpPr/>
          <p:nvPr/>
        </p:nvSpPr>
        <p:spPr>
          <a:xfrm>
            <a:off x="-378" y="-1289"/>
            <a:ext cx="1670589" cy="6857462"/>
          </a:xfrm>
          <a:custGeom>
            <a:avLst/>
            <a:gdLst/>
            <a:ahLst/>
            <a:cxnLst>
              <a:cxn ang="0">
                <a:pos x="wd2" y="hd2"/>
              </a:cxn>
              <a:cxn ang="5400000">
                <a:pos x="wd2" y="hd2"/>
              </a:cxn>
              <a:cxn ang="10800000">
                <a:pos x="wd2" y="hd2"/>
              </a:cxn>
              <a:cxn ang="16200000">
                <a:pos x="wd2" y="hd2"/>
              </a:cxn>
            </a:cxnLst>
            <a:rect l="0" t="0" r="r" b="b"/>
            <a:pathLst>
              <a:path w="17426" h="21600" extrusionOk="0">
                <a:moveTo>
                  <a:pt x="9641" y="2980"/>
                </a:moveTo>
                <a:cubicBezTo>
                  <a:pt x="11198" y="1890"/>
                  <a:pt x="12788" y="940"/>
                  <a:pt x="14577" y="0"/>
                </a:cubicBezTo>
                <a:cubicBezTo>
                  <a:pt x="0" y="0"/>
                  <a:pt x="0" y="0"/>
                  <a:pt x="0" y="0"/>
                </a:cubicBezTo>
                <a:cubicBezTo>
                  <a:pt x="0" y="21600"/>
                  <a:pt x="0" y="21600"/>
                  <a:pt x="0" y="21600"/>
                </a:cubicBezTo>
                <a:cubicBezTo>
                  <a:pt x="11562" y="21600"/>
                  <a:pt x="11562" y="21600"/>
                  <a:pt x="11562" y="21600"/>
                </a:cubicBezTo>
                <a:cubicBezTo>
                  <a:pt x="6560" y="17970"/>
                  <a:pt x="6063" y="15150"/>
                  <a:pt x="6063" y="15150"/>
                </a:cubicBezTo>
                <a:cubicBezTo>
                  <a:pt x="8150" y="17720"/>
                  <a:pt x="11595" y="19860"/>
                  <a:pt x="15538" y="21600"/>
                </a:cubicBezTo>
                <a:cubicBezTo>
                  <a:pt x="17426" y="21600"/>
                  <a:pt x="17426" y="21600"/>
                  <a:pt x="17426" y="21600"/>
                </a:cubicBezTo>
                <a:cubicBezTo>
                  <a:pt x="-4174" y="12680"/>
                  <a:pt x="9641" y="2980"/>
                  <a:pt x="9641" y="2980"/>
                </a:cubicBezTo>
                <a:close/>
              </a:path>
            </a:pathLst>
          </a:custGeom>
          <a:gradFill>
            <a:gsLst>
              <a:gs pos="0">
                <a:srgbClr val="FFFFFF"/>
              </a:gs>
              <a:gs pos="95000">
                <a:srgbClr val="91B4C8"/>
              </a:gs>
            </a:gsLst>
            <a:lin ang="5400000"/>
          </a:gradFill>
          <a:ln w="12700">
            <a:miter lim="400000"/>
          </a:ln>
        </p:spPr>
        <p:txBody>
          <a:bodyPr lIns="45718" tIns="45718" rIns="45718" bIns="45718"/>
          <a:lstStyle/>
          <a:p>
            <a:pPr>
              <a:defRPr>
                <a:latin typeface="+mn-lt"/>
                <a:ea typeface="+mn-ea"/>
                <a:cs typeface="+mn-cs"/>
                <a:sym typeface="Calibri"/>
              </a:defRPr>
            </a:pPr>
            <a:endParaRPr/>
          </a:p>
        </p:txBody>
      </p:sp>
      <p:sp>
        <p:nvSpPr>
          <p:cNvPr id="261" name="Freeform 10"/>
          <p:cNvSpPr/>
          <p:nvPr/>
        </p:nvSpPr>
        <p:spPr>
          <a:xfrm>
            <a:off x="2398163" y="540"/>
            <a:ext cx="9815938" cy="6857462"/>
          </a:xfrm>
          <a:custGeom>
            <a:avLst/>
            <a:gdLst/>
            <a:ahLst/>
            <a:cxnLst>
              <a:cxn ang="0">
                <a:pos x="wd2" y="hd2"/>
              </a:cxn>
              <a:cxn ang="5400000">
                <a:pos x="wd2" y="hd2"/>
              </a:cxn>
              <a:cxn ang="10800000">
                <a:pos x="wd2" y="hd2"/>
              </a:cxn>
              <a:cxn ang="16200000">
                <a:pos x="wd2" y="hd2"/>
              </a:cxn>
            </a:cxnLst>
            <a:rect l="0" t="0" r="r" b="b"/>
            <a:pathLst>
              <a:path w="19814" h="21600" extrusionOk="0">
                <a:moveTo>
                  <a:pt x="5559" y="0"/>
                </a:moveTo>
                <a:cubicBezTo>
                  <a:pt x="-869" y="9036"/>
                  <a:pt x="2733" y="19321"/>
                  <a:pt x="2733" y="19321"/>
                </a:cubicBezTo>
                <a:cubicBezTo>
                  <a:pt x="-555" y="11385"/>
                  <a:pt x="111" y="4638"/>
                  <a:pt x="1489" y="10"/>
                </a:cubicBezTo>
                <a:cubicBezTo>
                  <a:pt x="1496" y="0"/>
                  <a:pt x="906" y="10"/>
                  <a:pt x="906" y="10"/>
                </a:cubicBezTo>
                <a:cubicBezTo>
                  <a:pt x="-1786" y="10625"/>
                  <a:pt x="2380" y="19021"/>
                  <a:pt x="2380" y="19021"/>
                </a:cubicBezTo>
                <a:cubicBezTo>
                  <a:pt x="2887" y="19991"/>
                  <a:pt x="3393" y="20840"/>
                  <a:pt x="3906" y="21600"/>
                </a:cubicBezTo>
                <a:cubicBezTo>
                  <a:pt x="19814" y="21600"/>
                  <a:pt x="19814" y="21600"/>
                  <a:pt x="19814" y="21600"/>
                </a:cubicBezTo>
                <a:cubicBezTo>
                  <a:pt x="19814" y="0"/>
                  <a:pt x="19814" y="0"/>
                  <a:pt x="19814" y="0"/>
                </a:cubicBezTo>
                <a:lnTo>
                  <a:pt x="5559" y="0"/>
                </a:lnTo>
                <a:close/>
              </a:path>
            </a:pathLst>
          </a:custGeom>
          <a:gradFill>
            <a:gsLst>
              <a:gs pos="64999">
                <a:srgbClr val="FFFFFF"/>
              </a:gs>
              <a:gs pos="80000">
                <a:srgbClr val="F2F7FA"/>
              </a:gs>
              <a:gs pos="85000">
                <a:srgbClr val="DBE8EE"/>
              </a:gs>
            </a:gsLst>
            <a:path path="circle">
              <a:fillToRect l="119636" t="37721" r="-19636" b="62278"/>
            </a:path>
          </a:gradFill>
          <a:ln w="12700">
            <a:miter lim="400000"/>
          </a:ln>
        </p:spPr>
        <p:txBody>
          <a:bodyPr lIns="45718" tIns="45718" rIns="45718" bIns="45718"/>
          <a:lstStyle/>
          <a:p>
            <a:pPr>
              <a:defRPr>
                <a:latin typeface="+mn-lt"/>
                <a:ea typeface="+mn-ea"/>
                <a:cs typeface="+mn-cs"/>
                <a:sym typeface="Calibri"/>
              </a:defRPr>
            </a:pPr>
            <a:endParaRPr/>
          </a:p>
        </p:txBody>
      </p:sp>
      <p:pic>
        <p:nvPicPr>
          <p:cNvPr id="262" name="Picture 9" descr="Picture 9"/>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63" name="Rectangle 8"/>
          <p:cNvSpPr/>
          <p:nvPr/>
        </p:nvSpPr>
        <p:spPr>
          <a:xfrm>
            <a:off x="0" y="2463616"/>
            <a:ext cx="12192000" cy="1713654"/>
          </a:xfrm>
          <a:prstGeom prst="rect">
            <a:avLst/>
          </a:prstGeom>
          <a:gradFill>
            <a:gsLst>
              <a:gs pos="0">
                <a:srgbClr val="BFE5FF">
                  <a:alpha val="37000"/>
                </a:srgbClr>
              </a:gs>
              <a:gs pos="14000">
                <a:srgbClr val="BFE5FF">
                  <a:alpha val="95000"/>
                </a:srgbClr>
              </a:gs>
              <a:gs pos="52999">
                <a:srgbClr val="BFE5FF"/>
              </a:gs>
              <a:gs pos="85000">
                <a:srgbClr val="BFE5FF">
                  <a:alpha val="95000"/>
                </a:srgbClr>
              </a:gs>
              <a:gs pos="100000">
                <a:srgbClr val="BFE5FF">
                  <a:alpha val="37000"/>
                </a:srgbClr>
              </a:gs>
            </a:gsLst>
          </a:gradFill>
          <a:ln w="12700">
            <a:miter lim="400000"/>
          </a:ln>
          <a:effectLst>
            <a:outerShdw blurRad="254000" rotWithShape="0">
              <a:srgbClr val="000000">
                <a:alpha val="4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64" name="Title Text"/>
          <p:cNvSpPr txBox="1">
            <a:spLocks noGrp="1"/>
          </p:cNvSpPr>
          <p:nvPr>
            <p:ph type="title"/>
          </p:nvPr>
        </p:nvSpPr>
        <p:spPr>
          <a:xfrm>
            <a:off x="831850" y="3016567"/>
            <a:ext cx="10515600" cy="646334"/>
          </a:xfrm>
          <a:prstGeom prst="rect">
            <a:avLst/>
          </a:prstGeom>
        </p:spPr>
        <p:txBody>
          <a:bodyPr/>
          <a:lstStyle>
            <a:lvl1pPr algn="ctr">
              <a:defRPr>
                <a:solidFill>
                  <a:srgbClr val="000000"/>
                </a:solidFill>
              </a:defRPr>
            </a:lvl1pPr>
          </a:lstStyle>
          <a:p>
            <a:r>
              <a:t>Title Text</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272"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79" name="Title Text"/>
          <p:cNvSpPr txBox="1">
            <a:spLocks noGrp="1"/>
          </p:cNvSpPr>
          <p:nvPr>
            <p:ph type="title"/>
          </p:nvPr>
        </p:nvSpPr>
        <p:spPr>
          <a:xfrm>
            <a:off x="4901938" y="1104144"/>
            <a:ext cx="6816650" cy="646334"/>
          </a:xfrm>
          <a:prstGeom prst="rect">
            <a:avLst/>
          </a:prstGeom>
        </p:spPr>
        <p:txBody>
          <a:bodyPr/>
          <a:lstStyle>
            <a:lvl1pPr>
              <a:defRPr>
                <a:solidFill>
                  <a:srgbClr val="000000"/>
                </a:solidFill>
              </a:defRPr>
            </a:lvl1pPr>
          </a:lstStyle>
          <a:p>
            <a:r>
              <a:t>Title Text</a:t>
            </a:r>
          </a:p>
        </p:txBody>
      </p:sp>
      <p:sp>
        <p:nvSpPr>
          <p:cNvPr id="280" name="Body Level One…"/>
          <p:cNvSpPr txBox="1">
            <a:spLocks noGrp="1"/>
          </p:cNvSpPr>
          <p:nvPr>
            <p:ph type="body" sz="half" idx="1"/>
          </p:nvPr>
        </p:nvSpPr>
        <p:spPr>
          <a:xfrm>
            <a:off x="838200" y="1825625"/>
            <a:ext cx="5181600" cy="4351338"/>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1"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288" name="Title Text"/>
          <p:cNvSpPr txBox="1">
            <a:spLocks noGrp="1"/>
          </p:cNvSpPr>
          <p:nvPr>
            <p:ph type="title"/>
          </p:nvPr>
        </p:nvSpPr>
        <p:spPr>
          <a:xfrm>
            <a:off x="839787" y="365125"/>
            <a:ext cx="10515601" cy="1325563"/>
          </a:xfrm>
          <a:prstGeom prst="rect">
            <a:avLst/>
          </a:prstGeom>
        </p:spPr>
        <p:txBody>
          <a:bodyPr/>
          <a:lstStyle>
            <a:lvl1pPr>
              <a:defRPr>
                <a:solidFill>
                  <a:srgbClr val="000000"/>
                </a:solidFill>
              </a:defRPr>
            </a:lvl1pPr>
          </a:lstStyle>
          <a:p>
            <a:r>
              <a:t>Title Text</a:t>
            </a:r>
          </a:p>
        </p:txBody>
      </p:sp>
      <p:sp>
        <p:nvSpPr>
          <p:cNvPr id="289" name="Body Level One…"/>
          <p:cNvSpPr txBox="1">
            <a:spLocks noGrp="1"/>
          </p:cNvSpPr>
          <p:nvPr>
            <p:ph type="body" sz="quarter" idx="1"/>
          </p:nvPr>
        </p:nvSpPr>
        <p:spPr>
          <a:xfrm>
            <a:off x="839787" y="1681163"/>
            <a:ext cx="5157790" cy="823915"/>
          </a:xfrm>
          <a:prstGeom prst="rect">
            <a:avLst/>
          </a:prstGeom>
        </p:spPr>
        <p:txBody>
          <a:bodyPr anchor="b"/>
          <a:lstStyle>
            <a:lvl1pPr>
              <a:defRPr sz="2400" b="1">
                <a:solidFill>
                  <a:srgbClr val="000000"/>
                </a:solidFill>
              </a:defRPr>
            </a:lvl1pPr>
            <a:lvl2pPr>
              <a:defRPr sz="2400" b="1">
                <a:solidFill>
                  <a:srgbClr val="000000"/>
                </a:solidFill>
              </a:defRPr>
            </a:lvl2pPr>
            <a:lvl3pPr>
              <a:defRPr sz="2400" b="1">
                <a:solidFill>
                  <a:srgbClr val="000000"/>
                </a:solidFill>
              </a:defRPr>
            </a:lvl3pPr>
            <a:lvl4pPr>
              <a:defRPr sz="2400" b="1">
                <a:solidFill>
                  <a:srgbClr val="000000"/>
                </a:solidFill>
              </a:defRPr>
            </a:lvl4pPr>
            <a:lvl5pPr>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0"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291"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98" name="Title Text"/>
          <p:cNvSpPr txBox="1">
            <a:spLocks noGrp="1"/>
          </p:cNvSpPr>
          <p:nvPr>
            <p:ph type="title"/>
          </p:nvPr>
        </p:nvSpPr>
        <p:spPr>
          <a:xfrm>
            <a:off x="4901938" y="1104144"/>
            <a:ext cx="6816650" cy="646334"/>
          </a:xfrm>
          <a:prstGeom prst="rect">
            <a:avLst/>
          </a:prstGeom>
        </p:spPr>
        <p:txBody>
          <a:bodyPr/>
          <a:lstStyle>
            <a:lvl1pPr>
              <a:defRPr>
                <a:solidFill>
                  <a:srgbClr val="000000"/>
                </a:solidFill>
              </a:defRPr>
            </a:lvl1pPr>
          </a:lstStyle>
          <a:p>
            <a:r>
              <a:t>Title Text</a:t>
            </a:r>
          </a:p>
        </p:txBody>
      </p:sp>
      <p:sp>
        <p:nvSpPr>
          <p:cNvPr id="299"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839787" y="457200"/>
            <a:ext cx="3932240" cy="1600200"/>
          </a:xfrm>
          <a:prstGeom prst="rect">
            <a:avLst/>
          </a:prstGeom>
        </p:spPr>
        <p:txBody>
          <a:bodyPr anchor="b"/>
          <a:lstStyle>
            <a:lvl1pPr>
              <a:defRPr sz="3200">
                <a:solidFill>
                  <a:srgbClr val="000000"/>
                </a:solidFill>
              </a:defRPr>
            </a:lvl1pPr>
          </a:lstStyle>
          <a:p>
            <a:r>
              <a:t>Title Text</a:t>
            </a:r>
          </a:p>
        </p:txBody>
      </p:sp>
      <p:sp>
        <p:nvSpPr>
          <p:cNvPr id="307" name="Body Level One…"/>
          <p:cNvSpPr txBox="1">
            <a:spLocks noGrp="1"/>
          </p:cNvSpPr>
          <p:nvPr>
            <p:ph type="body" sz="half" idx="1"/>
          </p:nvPr>
        </p:nvSpPr>
        <p:spPr>
          <a:xfrm>
            <a:off x="5183187" y="987425"/>
            <a:ext cx="6172203" cy="4873625"/>
          </a:xfrm>
          <a:prstGeom prst="rect">
            <a:avLst/>
          </a:prstGeom>
        </p:spPr>
        <p:txBody>
          <a:bodyPr/>
          <a:lstStyle>
            <a:lvl1pPr>
              <a:defRPr sz="3200">
                <a:solidFill>
                  <a:srgbClr val="000000"/>
                </a:solidFill>
              </a:defRPr>
            </a:lvl1pPr>
            <a:lvl2pPr>
              <a:defRPr sz="3200">
                <a:solidFill>
                  <a:srgbClr val="000000"/>
                </a:solidFill>
              </a:defRPr>
            </a:lvl2pPr>
            <a:lvl3pPr>
              <a:defRPr sz="3200">
                <a:solidFill>
                  <a:srgbClr val="000000"/>
                </a:solidFill>
              </a:defRPr>
            </a:lvl3pPr>
            <a:lvl4pPr>
              <a:defRPr sz="3200">
                <a:solidFill>
                  <a:srgbClr val="000000"/>
                </a:solidFill>
              </a:defRPr>
            </a:lvl4pPr>
            <a:lvl5pPr>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309"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839787" y="457200"/>
            <a:ext cx="3932240" cy="1600200"/>
          </a:xfrm>
          <a:prstGeom prst="rect">
            <a:avLst/>
          </a:prstGeom>
        </p:spPr>
        <p:txBody>
          <a:bodyPr anchor="b"/>
          <a:lstStyle>
            <a:lvl1pPr>
              <a:defRPr sz="3200">
                <a:solidFill>
                  <a:srgbClr val="000000"/>
                </a:solidFill>
              </a:defRPr>
            </a:lvl1pPr>
          </a:lstStyle>
          <a:p>
            <a:r>
              <a:t>Title Text</a:t>
            </a:r>
          </a:p>
        </p:txBody>
      </p:sp>
      <p:sp>
        <p:nvSpPr>
          <p:cNvPr id="317" name="Picture Placeholder 2"/>
          <p:cNvSpPr>
            <a:spLocks noGrp="1"/>
          </p:cNvSpPr>
          <p:nvPr>
            <p:ph type="pic" sz="half" idx="21"/>
          </p:nvPr>
        </p:nvSpPr>
        <p:spPr>
          <a:xfrm>
            <a:off x="5183187" y="987425"/>
            <a:ext cx="6172203" cy="4873625"/>
          </a:xfrm>
          <a:prstGeom prst="rect">
            <a:avLst/>
          </a:prstGeom>
        </p:spPr>
        <p:txBody>
          <a:bodyPr lIns="91439" tIns="45719" rIns="91439" bIns="45719">
            <a:noAutofit/>
          </a:bodyPr>
          <a:lstStyle/>
          <a:p>
            <a:endParaRPr/>
          </a:p>
        </p:txBody>
      </p:sp>
      <p:sp>
        <p:nvSpPr>
          <p:cNvPr id="318" name="Body Level One…"/>
          <p:cNvSpPr txBox="1">
            <a:spLocks noGrp="1"/>
          </p:cNvSpPr>
          <p:nvPr>
            <p:ph type="body" sz="quarter" idx="1"/>
          </p:nvPr>
        </p:nvSpPr>
        <p:spPr>
          <a:xfrm>
            <a:off x="839787" y="2057400"/>
            <a:ext cx="3932240" cy="3811588"/>
          </a:xfrm>
          <a:prstGeom prst="rect">
            <a:avLst/>
          </a:prstGeo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326" name="Picture 15" descr="Picture 15"/>
          <p:cNvPicPr>
            <a:picLocks noChangeAspect="1"/>
          </p:cNvPicPr>
          <p:nvPr/>
        </p:nvPicPr>
        <p:blipFill>
          <a:blip r:embed="rId2"/>
          <a:stretch>
            <a:fillRect/>
          </a:stretch>
        </p:blipFill>
        <p:spPr>
          <a:xfrm>
            <a:off x="0" y="0"/>
            <a:ext cx="5181600" cy="6858000"/>
          </a:xfrm>
          <a:prstGeom prst="rect">
            <a:avLst/>
          </a:prstGeom>
          <a:ln w="12700">
            <a:miter lim="400000"/>
          </a:ln>
        </p:spPr>
      </p:pic>
      <p:sp>
        <p:nvSpPr>
          <p:cNvPr id="327" name="Freeform 9"/>
          <p:cNvSpPr/>
          <p:nvPr/>
        </p:nvSpPr>
        <p:spPr>
          <a:xfrm>
            <a:off x="-378" y="-1289"/>
            <a:ext cx="1670589" cy="6857462"/>
          </a:xfrm>
          <a:custGeom>
            <a:avLst/>
            <a:gdLst/>
            <a:ahLst/>
            <a:cxnLst>
              <a:cxn ang="0">
                <a:pos x="wd2" y="hd2"/>
              </a:cxn>
              <a:cxn ang="5400000">
                <a:pos x="wd2" y="hd2"/>
              </a:cxn>
              <a:cxn ang="10800000">
                <a:pos x="wd2" y="hd2"/>
              </a:cxn>
              <a:cxn ang="16200000">
                <a:pos x="wd2" y="hd2"/>
              </a:cxn>
            </a:cxnLst>
            <a:rect l="0" t="0" r="r" b="b"/>
            <a:pathLst>
              <a:path w="17426" h="21600" extrusionOk="0">
                <a:moveTo>
                  <a:pt x="9641" y="2980"/>
                </a:moveTo>
                <a:cubicBezTo>
                  <a:pt x="11198" y="1890"/>
                  <a:pt x="12788" y="940"/>
                  <a:pt x="14577" y="0"/>
                </a:cubicBezTo>
                <a:cubicBezTo>
                  <a:pt x="0" y="0"/>
                  <a:pt x="0" y="0"/>
                  <a:pt x="0" y="0"/>
                </a:cubicBezTo>
                <a:cubicBezTo>
                  <a:pt x="0" y="21600"/>
                  <a:pt x="0" y="21600"/>
                  <a:pt x="0" y="21600"/>
                </a:cubicBezTo>
                <a:cubicBezTo>
                  <a:pt x="11562" y="21600"/>
                  <a:pt x="11562" y="21600"/>
                  <a:pt x="11562" y="21600"/>
                </a:cubicBezTo>
                <a:cubicBezTo>
                  <a:pt x="6560" y="17970"/>
                  <a:pt x="6063" y="15150"/>
                  <a:pt x="6063" y="15150"/>
                </a:cubicBezTo>
                <a:cubicBezTo>
                  <a:pt x="8150" y="17720"/>
                  <a:pt x="11595" y="19860"/>
                  <a:pt x="15538" y="21600"/>
                </a:cubicBezTo>
                <a:cubicBezTo>
                  <a:pt x="17426" y="21600"/>
                  <a:pt x="17426" y="21600"/>
                  <a:pt x="17426" y="21600"/>
                </a:cubicBezTo>
                <a:cubicBezTo>
                  <a:pt x="-4174" y="12680"/>
                  <a:pt x="9641" y="2980"/>
                  <a:pt x="9641" y="2980"/>
                </a:cubicBezTo>
                <a:close/>
              </a:path>
            </a:pathLst>
          </a:custGeom>
          <a:gradFill>
            <a:gsLst>
              <a:gs pos="0">
                <a:srgbClr val="FFFFFF"/>
              </a:gs>
              <a:gs pos="95000">
                <a:srgbClr val="91B4C8"/>
              </a:gs>
            </a:gsLst>
            <a:lin ang="5400000"/>
          </a:gradFill>
          <a:ln w="12700">
            <a:miter lim="400000"/>
          </a:ln>
        </p:spPr>
        <p:txBody>
          <a:bodyPr lIns="45718" tIns="45718" rIns="45718" bIns="45718"/>
          <a:lstStyle/>
          <a:p>
            <a:pPr>
              <a:defRPr>
                <a:latin typeface="+mn-lt"/>
                <a:ea typeface="+mn-ea"/>
                <a:cs typeface="+mn-cs"/>
                <a:sym typeface="Calibri"/>
              </a:defRPr>
            </a:pPr>
            <a:endParaRPr/>
          </a:p>
        </p:txBody>
      </p:sp>
      <p:sp>
        <p:nvSpPr>
          <p:cNvPr id="328" name="Freeform 10"/>
          <p:cNvSpPr/>
          <p:nvPr/>
        </p:nvSpPr>
        <p:spPr>
          <a:xfrm>
            <a:off x="2398163" y="540"/>
            <a:ext cx="9815938" cy="6857462"/>
          </a:xfrm>
          <a:custGeom>
            <a:avLst/>
            <a:gdLst/>
            <a:ahLst/>
            <a:cxnLst>
              <a:cxn ang="0">
                <a:pos x="wd2" y="hd2"/>
              </a:cxn>
              <a:cxn ang="5400000">
                <a:pos x="wd2" y="hd2"/>
              </a:cxn>
              <a:cxn ang="10800000">
                <a:pos x="wd2" y="hd2"/>
              </a:cxn>
              <a:cxn ang="16200000">
                <a:pos x="wd2" y="hd2"/>
              </a:cxn>
            </a:cxnLst>
            <a:rect l="0" t="0" r="r" b="b"/>
            <a:pathLst>
              <a:path w="19814" h="21600" extrusionOk="0">
                <a:moveTo>
                  <a:pt x="5559" y="0"/>
                </a:moveTo>
                <a:cubicBezTo>
                  <a:pt x="-869" y="9036"/>
                  <a:pt x="2733" y="19321"/>
                  <a:pt x="2733" y="19321"/>
                </a:cubicBezTo>
                <a:cubicBezTo>
                  <a:pt x="-555" y="11385"/>
                  <a:pt x="111" y="4638"/>
                  <a:pt x="1489" y="10"/>
                </a:cubicBezTo>
                <a:cubicBezTo>
                  <a:pt x="1496" y="0"/>
                  <a:pt x="906" y="10"/>
                  <a:pt x="906" y="10"/>
                </a:cubicBezTo>
                <a:cubicBezTo>
                  <a:pt x="-1786" y="10625"/>
                  <a:pt x="2380" y="19021"/>
                  <a:pt x="2380" y="19021"/>
                </a:cubicBezTo>
                <a:cubicBezTo>
                  <a:pt x="2887" y="19991"/>
                  <a:pt x="3393" y="20840"/>
                  <a:pt x="3906" y="21600"/>
                </a:cubicBezTo>
                <a:cubicBezTo>
                  <a:pt x="19814" y="21600"/>
                  <a:pt x="19814" y="21600"/>
                  <a:pt x="19814" y="21600"/>
                </a:cubicBezTo>
                <a:cubicBezTo>
                  <a:pt x="19814" y="0"/>
                  <a:pt x="19814" y="0"/>
                  <a:pt x="19814" y="0"/>
                </a:cubicBezTo>
                <a:lnTo>
                  <a:pt x="5559" y="0"/>
                </a:lnTo>
                <a:close/>
              </a:path>
            </a:pathLst>
          </a:custGeom>
          <a:gradFill>
            <a:gsLst>
              <a:gs pos="64999">
                <a:srgbClr val="FFFFFF"/>
              </a:gs>
              <a:gs pos="80000">
                <a:srgbClr val="F2F7FA"/>
              </a:gs>
              <a:gs pos="85000">
                <a:srgbClr val="DBE8EE"/>
              </a:gs>
            </a:gsLst>
            <a:path path="circle">
              <a:fillToRect l="119636" t="37721" r="-19636" b="62278"/>
            </a:path>
          </a:gradFill>
          <a:ln w="12700">
            <a:miter lim="400000"/>
          </a:ln>
        </p:spPr>
        <p:txBody>
          <a:bodyPr lIns="45718" tIns="45718" rIns="45718" bIns="45718"/>
          <a:lstStyle/>
          <a:p>
            <a:pPr>
              <a:defRPr>
                <a:latin typeface="+mn-lt"/>
                <a:ea typeface="+mn-ea"/>
                <a:cs typeface="+mn-cs"/>
                <a:sym typeface="Calibri"/>
              </a:defRPr>
            </a:pPr>
            <a:endParaRPr/>
          </a:p>
        </p:txBody>
      </p:sp>
      <p:sp>
        <p:nvSpPr>
          <p:cNvPr id="329" name="Title Text"/>
          <p:cNvSpPr txBox="1">
            <a:spLocks noGrp="1"/>
          </p:cNvSpPr>
          <p:nvPr>
            <p:ph type="title"/>
          </p:nvPr>
        </p:nvSpPr>
        <p:spPr>
          <a:xfrm>
            <a:off x="1524000" y="1122362"/>
            <a:ext cx="9144000" cy="2387601"/>
          </a:xfrm>
          <a:prstGeom prst="rect">
            <a:avLst/>
          </a:prstGeom>
        </p:spPr>
        <p:txBody>
          <a:bodyPr anchor="b"/>
          <a:lstStyle>
            <a:lvl1pPr algn="ctr">
              <a:defRPr sz="6000">
                <a:solidFill>
                  <a:srgbClr val="000000"/>
                </a:solidFill>
              </a:defRPr>
            </a:lvl1pPr>
          </a:lstStyle>
          <a:p>
            <a:r>
              <a:t>Title Text</a:t>
            </a:r>
          </a:p>
        </p:txBody>
      </p:sp>
      <p:sp>
        <p:nvSpPr>
          <p:cNvPr id="330" name="Body Level One…"/>
          <p:cNvSpPr txBox="1">
            <a:spLocks noGrp="1"/>
          </p:cNvSpPr>
          <p:nvPr>
            <p:ph type="body" sz="quarter" idx="1"/>
          </p:nvPr>
        </p:nvSpPr>
        <p:spPr>
          <a:xfrm>
            <a:off x="1524000" y="3602037"/>
            <a:ext cx="9144000" cy="1655765"/>
          </a:xfrm>
          <a:prstGeom prst="rect">
            <a:avLst/>
          </a:prstGeom>
        </p:spPr>
        <p:txBody>
          <a:bodyPr/>
          <a:lstStyle>
            <a:lvl1pPr algn="ctr">
              <a:defRPr sz="2400">
                <a:solidFill>
                  <a:srgbClr val="000000"/>
                </a:solidFill>
              </a:defRPr>
            </a:lvl1pPr>
            <a:lvl2pPr algn="ctr">
              <a:defRPr sz="2400">
                <a:solidFill>
                  <a:srgbClr val="000000"/>
                </a:solidFill>
              </a:defRPr>
            </a:lvl2pPr>
            <a:lvl3pPr algn="ctr">
              <a:defRPr sz="2400">
                <a:solidFill>
                  <a:srgbClr val="000000"/>
                </a:solidFill>
              </a:defRPr>
            </a:lvl3pPr>
            <a:lvl4pPr algn="ctr">
              <a:defRPr sz="2400">
                <a:solidFill>
                  <a:srgbClr val="000000"/>
                </a:solidFill>
              </a:defRPr>
            </a:lvl4pPr>
            <a:lvl5pPr algn="ctr">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31"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pic>
        <p:nvPicPr>
          <p:cNvPr id="60" name="Picture 9" descr="Picture 9"/>
          <p:cNvPicPr>
            <a:picLocks noChangeAspect="1"/>
          </p:cNvPicPr>
          <p:nvPr/>
        </p:nvPicPr>
        <p:blipFill>
          <a:blip r:embed="rId2"/>
          <a:stretch>
            <a:fillRect/>
          </a:stretch>
        </p:blipFill>
        <p:spPr>
          <a:xfrm>
            <a:off x="0" y="0"/>
            <a:ext cx="5181600" cy="6858000"/>
          </a:xfrm>
          <a:prstGeom prst="rect">
            <a:avLst/>
          </a:prstGeom>
          <a:ln w="12700">
            <a:miter lim="400000"/>
          </a:ln>
        </p:spPr>
      </p:pic>
      <p:sp>
        <p:nvSpPr>
          <p:cNvPr id="61" name="Freeform 9"/>
          <p:cNvSpPr/>
          <p:nvPr/>
        </p:nvSpPr>
        <p:spPr>
          <a:xfrm>
            <a:off x="-22479" y="539"/>
            <a:ext cx="1670589" cy="6857462"/>
          </a:xfrm>
          <a:custGeom>
            <a:avLst/>
            <a:gdLst/>
            <a:ahLst/>
            <a:cxnLst>
              <a:cxn ang="0">
                <a:pos x="wd2" y="hd2"/>
              </a:cxn>
              <a:cxn ang="5400000">
                <a:pos x="wd2" y="hd2"/>
              </a:cxn>
              <a:cxn ang="10800000">
                <a:pos x="wd2" y="hd2"/>
              </a:cxn>
              <a:cxn ang="16200000">
                <a:pos x="wd2" y="hd2"/>
              </a:cxn>
            </a:cxnLst>
            <a:rect l="0" t="0" r="r" b="b"/>
            <a:pathLst>
              <a:path w="17426" h="21600" extrusionOk="0">
                <a:moveTo>
                  <a:pt x="9641" y="2980"/>
                </a:moveTo>
                <a:cubicBezTo>
                  <a:pt x="11198" y="1890"/>
                  <a:pt x="12788" y="940"/>
                  <a:pt x="14577" y="0"/>
                </a:cubicBezTo>
                <a:cubicBezTo>
                  <a:pt x="0" y="0"/>
                  <a:pt x="0" y="0"/>
                  <a:pt x="0" y="0"/>
                </a:cubicBezTo>
                <a:cubicBezTo>
                  <a:pt x="0" y="21600"/>
                  <a:pt x="0" y="21600"/>
                  <a:pt x="0" y="21600"/>
                </a:cubicBezTo>
                <a:cubicBezTo>
                  <a:pt x="11562" y="21600"/>
                  <a:pt x="11562" y="21600"/>
                  <a:pt x="11562" y="21600"/>
                </a:cubicBezTo>
                <a:cubicBezTo>
                  <a:pt x="6560" y="17970"/>
                  <a:pt x="6063" y="15150"/>
                  <a:pt x="6063" y="15150"/>
                </a:cubicBezTo>
                <a:cubicBezTo>
                  <a:pt x="8150" y="17720"/>
                  <a:pt x="11595" y="19860"/>
                  <a:pt x="15538" y="21600"/>
                </a:cubicBezTo>
                <a:cubicBezTo>
                  <a:pt x="17426" y="21600"/>
                  <a:pt x="17426" y="21600"/>
                  <a:pt x="17426" y="21600"/>
                </a:cubicBezTo>
                <a:cubicBezTo>
                  <a:pt x="-4174" y="12680"/>
                  <a:pt x="9641" y="2980"/>
                  <a:pt x="9641" y="2980"/>
                </a:cubicBezTo>
                <a:close/>
              </a:path>
            </a:pathLst>
          </a:custGeom>
          <a:solidFill>
            <a:srgbClr val="255B74"/>
          </a:solidFill>
          <a:ln w="12700">
            <a:miter lim="400000"/>
          </a:ln>
        </p:spPr>
        <p:txBody>
          <a:bodyPr lIns="45718" tIns="45718" rIns="45718" bIns="45718"/>
          <a:lstStyle/>
          <a:p>
            <a:pPr>
              <a:defRPr>
                <a:latin typeface="+mn-lt"/>
                <a:ea typeface="+mn-ea"/>
                <a:cs typeface="+mn-cs"/>
                <a:sym typeface="Calibri"/>
              </a:defRPr>
            </a:pPr>
            <a:endParaRPr/>
          </a:p>
        </p:txBody>
      </p:sp>
      <p:sp>
        <p:nvSpPr>
          <p:cNvPr id="62" name="Freeform 10"/>
          <p:cNvSpPr/>
          <p:nvPr/>
        </p:nvSpPr>
        <p:spPr>
          <a:xfrm>
            <a:off x="2376062" y="2368"/>
            <a:ext cx="9815938" cy="6857462"/>
          </a:xfrm>
          <a:custGeom>
            <a:avLst/>
            <a:gdLst/>
            <a:ahLst/>
            <a:cxnLst>
              <a:cxn ang="0">
                <a:pos x="wd2" y="hd2"/>
              </a:cxn>
              <a:cxn ang="5400000">
                <a:pos x="wd2" y="hd2"/>
              </a:cxn>
              <a:cxn ang="10800000">
                <a:pos x="wd2" y="hd2"/>
              </a:cxn>
              <a:cxn ang="16200000">
                <a:pos x="wd2" y="hd2"/>
              </a:cxn>
            </a:cxnLst>
            <a:rect l="0" t="0" r="r" b="b"/>
            <a:pathLst>
              <a:path w="19814" h="21600" extrusionOk="0">
                <a:moveTo>
                  <a:pt x="5559" y="0"/>
                </a:moveTo>
                <a:cubicBezTo>
                  <a:pt x="-869" y="9036"/>
                  <a:pt x="2733" y="19321"/>
                  <a:pt x="2733" y="19321"/>
                </a:cubicBezTo>
                <a:cubicBezTo>
                  <a:pt x="-555" y="11385"/>
                  <a:pt x="111" y="4638"/>
                  <a:pt x="1489" y="10"/>
                </a:cubicBezTo>
                <a:cubicBezTo>
                  <a:pt x="1496" y="0"/>
                  <a:pt x="906" y="10"/>
                  <a:pt x="906" y="10"/>
                </a:cubicBezTo>
                <a:cubicBezTo>
                  <a:pt x="-1786" y="10625"/>
                  <a:pt x="2380" y="19021"/>
                  <a:pt x="2380" y="19021"/>
                </a:cubicBezTo>
                <a:cubicBezTo>
                  <a:pt x="2887" y="19991"/>
                  <a:pt x="3393" y="20840"/>
                  <a:pt x="3906" y="21600"/>
                </a:cubicBezTo>
                <a:cubicBezTo>
                  <a:pt x="19814" y="21600"/>
                  <a:pt x="19814" y="21600"/>
                  <a:pt x="19814" y="21600"/>
                </a:cubicBezTo>
                <a:cubicBezTo>
                  <a:pt x="19814" y="0"/>
                  <a:pt x="19814" y="0"/>
                  <a:pt x="19814" y="0"/>
                </a:cubicBezTo>
                <a:lnTo>
                  <a:pt x="5559" y="0"/>
                </a:lnTo>
                <a:close/>
              </a:path>
            </a:pathLst>
          </a:custGeom>
          <a:gradFill>
            <a:gsLst>
              <a:gs pos="22000">
                <a:srgbClr val="053446"/>
              </a:gs>
              <a:gs pos="100000">
                <a:srgbClr val="255B74"/>
              </a:gs>
            </a:gsLst>
            <a:lin ang="10800000"/>
          </a:gradFill>
          <a:ln w="12700">
            <a:miter lim="400000"/>
          </a:ln>
        </p:spPr>
        <p:txBody>
          <a:bodyPr lIns="45718" tIns="45718" rIns="45718" bIns="45718"/>
          <a:lstStyle/>
          <a:p>
            <a:pPr>
              <a:defRPr>
                <a:latin typeface="+mn-lt"/>
                <a:ea typeface="+mn-ea"/>
                <a:cs typeface="+mn-cs"/>
                <a:sym typeface="Calibri"/>
              </a:defRPr>
            </a:pPr>
            <a:endParaRPr/>
          </a:p>
        </p:txBody>
      </p:sp>
      <p:sp>
        <p:nvSpPr>
          <p:cNvPr id="63" name="Title Text"/>
          <p:cNvSpPr txBox="1">
            <a:spLocks noGrp="1"/>
          </p:cNvSpPr>
          <p:nvPr>
            <p:ph type="title"/>
          </p:nvPr>
        </p:nvSpPr>
        <p:spPr>
          <a:xfrm>
            <a:off x="4914900" y="1104144"/>
            <a:ext cx="6678105" cy="646334"/>
          </a:xfrm>
          <a:prstGeom prst="rect">
            <a:avLst/>
          </a:prstGeom>
        </p:spPr>
        <p:txBody>
          <a:bodyPr/>
          <a:lstStyle/>
          <a:p>
            <a:r>
              <a:t>Title Text</a:t>
            </a:r>
          </a:p>
        </p:txBody>
      </p:sp>
      <p:sp>
        <p:nvSpPr>
          <p:cNvPr id="64" name="Body Level One…"/>
          <p:cNvSpPr txBox="1">
            <a:spLocks noGrp="1"/>
          </p:cNvSpPr>
          <p:nvPr>
            <p:ph type="body" sz="quarter" idx="1"/>
          </p:nvPr>
        </p:nvSpPr>
        <p:spPr>
          <a:xfrm>
            <a:off x="4914901" y="2214709"/>
            <a:ext cx="6678105" cy="162300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00F8-6B5D-B511-A81C-7D6A194835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933AF8-3E2E-9CA8-98D3-89EF0938AF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DCD7DB-1E27-635C-7ED9-F0F379966E19}"/>
              </a:ext>
            </a:extLst>
          </p:cNvPr>
          <p:cNvSpPr>
            <a:spLocks noGrp="1"/>
          </p:cNvSpPr>
          <p:nvPr>
            <p:ph type="dt" sz="half" idx="10"/>
          </p:nvPr>
        </p:nvSpPr>
        <p:spPr/>
        <p:txBody>
          <a:bodyPr/>
          <a:lstStyle/>
          <a:p>
            <a:fld id="{E510519D-5906-C943-B3E9-8848B29D92D0}" type="datetimeFigureOut">
              <a:rPr lang="en-US" smtClean="0"/>
              <a:t>8/13/25</a:t>
            </a:fld>
            <a:endParaRPr lang="en-US"/>
          </a:p>
        </p:txBody>
      </p:sp>
      <p:sp>
        <p:nvSpPr>
          <p:cNvPr id="5" name="Footer Placeholder 4">
            <a:extLst>
              <a:ext uri="{FF2B5EF4-FFF2-40B4-BE49-F238E27FC236}">
                <a16:creationId xmlns:a16="http://schemas.microsoft.com/office/drawing/2014/main" id="{BDFAD954-D1A8-DF2E-ED79-F05F81181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C2AA6-05FF-D6F1-040F-15EDB0A12262}"/>
              </a:ext>
            </a:extLst>
          </p:cNvPr>
          <p:cNvSpPr>
            <a:spLocks noGrp="1"/>
          </p:cNvSpPr>
          <p:nvPr>
            <p:ph type="sldNum" sz="quarter" idx="12"/>
          </p:nvPr>
        </p:nvSpPr>
        <p:spPr/>
        <p:txBody>
          <a:bodyPr/>
          <a:lstStyle/>
          <a:p>
            <a:fld id="{C1D6D039-1C8C-1C4C-9F61-92BA5B2C9F67}" type="slidenum">
              <a:rPr lang="en-US" smtClean="0"/>
              <a:t>‹#›</a:t>
            </a:fld>
            <a:endParaRPr lang="en-US"/>
          </a:p>
        </p:txBody>
      </p:sp>
    </p:spTree>
    <p:extLst>
      <p:ext uri="{BB962C8B-B14F-4D97-AF65-F5344CB8AC3E}">
        <p14:creationId xmlns:p14="http://schemas.microsoft.com/office/powerpoint/2010/main" val="1631061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39627-7E12-FBDF-15EF-7456CC09C8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7FF261-AA24-C5C0-0B05-0023EB0600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081BB-C698-F7E2-D538-B21474058B29}"/>
              </a:ext>
            </a:extLst>
          </p:cNvPr>
          <p:cNvSpPr>
            <a:spLocks noGrp="1"/>
          </p:cNvSpPr>
          <p:nvPr>
            <p:ph type="dt" sz="half" idx="10"/>
          </p:nvPr>
        </p:nvSpPr>
        <p:spPr/>
        <p:txBody>
          <a:bodyPr/>
          <a:lstStyle/>
          <a:p>
            <a:fld id="{E510519D-5906-C943-B3E9-8848B29D92D0}" type="datetimeFigureOut">
              <a:rPr lang="en-US" smtClean="0"/>
              <a:t>8/13/25</a:t>
            </a:fld>
            <a:endParaRPr lang="en-US"/>
          </a:p>
        </p:txBody>
      </p:sp>
      <p:sp>
        <p:nvSpPr>
          <p:cNvPr id="5" name="Footer Placeholder 4">
            <a:extLst>
              <a:ext uri="{FF2B5EF4-FFF2-40B4-BE49-F238E27FC236}">
                <a16:creationId xmlns:a16="http://schemas.microsoft.com/office/drawing/2014/main" id="{5ED59857-CB55-2E38-EFA0-4201099C0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87A6F-322C-52DE-EBCD-1FC73A537ACD}"/>
              </a:ext>
            </a:extLst>
          </p:cNvPr>
          <p:cNvSpPr>
            <a:spLocks noGrp="1"/>
          </p:cNvSpPr>
          <p:nvPr>
            <p:ph type="sldNum" sz="quarter" idx="12"/>
          </p:nvPr>
        </p:nvSpPr>
        <p:spPr/>
        <p:txBody>
          <a:bodyPr/>
          <a:lstStyle/>
          <a:p>
            <a:fld id="{C1D6D039-1C8C-1C4C-9F61-92BA5B2C9F67}" type="slidenum">
              <a:rPr lang="en-US" smtClean="0"/>
              <a:t>‹#›</a:t>
            </a:fld>
            <a:endParaRPr lang="en-US"/>
          </a:p>
        </p:txBody>
      </p:sp>
    </p:spTree>
    <p:extLst>
      <p:ext uri="{BB962C8B-B14F-4D97-AF65-F5344CB8AC3E}">
        <p14:creationId xmlns:p14="http://schemas.microsoft.com/office/powerpoint/2010/main" val="422880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33437-67BB-B374-0E3C-2C6A47FC7D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EA8DF8-3E61-242E-4A49-9C5CD2EA0F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2CD64A-64D9-E636-A0D4-DAFD7B230970}"/>
              </a:ext>
            </a:extLst>
          </p:cNvPr>
          <p:cNvSpPr>
            <a:spLocks noGrp="1"/>
          </p:cNvSpPr>
          <p:nvPr>
            <p:ph type="dt" sz="half" idx="10"/>
          </p:nvPr>
        </p:nvSpPr>
        <p:spPr/>
        <p:txBody>
          <a:bodyPr/>
          <a:lstStyle/>
          <a:p>
            <a:fld id="{E510519D-5906-C943-B3E9-8848B29D92D0}" type="datetimeFigureOut">
              <a:rPr lang="en-US" smtClean="0"/>
              <a:t>8/13/25</a:t>
            </a:fld>
            <a:endParaRPr lang="en-US"/>
          </a:p>
        </p:txBody>
      </p:sp>
      <p:sp>
        <p:nvSpPr>
          <p:cNvPr id="5" name="Footer Placeholder 4">
            <a:extLst>
              <a:ext uri="{FF2B5EF4-FFF2-40B4-BE49-F238E27FC236}">
                <a16:creationId xmlns:a16="http://schemas.microsoft.com/office/drawing/2014/main" id="{EF58A519-9A66-E4A8-E46E-4541B1A2A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24DF5-5125-A86F-00E6-C61A69742CC7}"/>
              </a:ext>
            </a:extLst>
          </p:cNvPr>
          <p:cNvSpPr>
            <a:spLocks noGrp="1"/>
          </p:cNvSpPr>
          <p:nvPr>
            <p:ph type="sldNum" sz="quarter" idx="12"/>
          </p:nvPr>
        </p:nvSpPr>
        <p:spPr/>
        <p:txBody>
          <a:bodyPr/>
          <a:lstStyle/>
          <a:p>
            <a:fld id="{C1D6D039-1C8C-1C4C-9F61-92BA5B2C9F67}" type="slidenum">
              <a:rPr lang="en-US" smtClean="0"/>
              <a:t>‹#›</a:t>
            </a:fld>
            <a:endParaRPr lang="en-US"/>
          </a:p>
        </p:txBody>
      </p:sp>
    </p:spTree>
    <p:extLst>
      <p:ext uri="{BB962C8B-B14F-4D97-AF65-F5344CB8AC3E}">
        <p14:creationId xmlns:p14="http://schemas.microsoft.com/office/powerpoint/2010/main" val="292693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2ADB7-0AE0-D7B8-B284-679CA358C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BFB25-2319-78D1-8B5C-61315DB87D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DA66A-4325-3CCB-EC7C-F28861D1C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E47CB7-43A2-EC4E-20D3-586080EA259D}"/>
              </a:ext>
            </a:extLst>
          </p:cNvPr>
          <p:cNvSpPr>
            <a:spLocks noGrp="1"/>
          </p:cNvSpPr>
          <p:nvPr>
            <p:ph type="dt" sz="half" idx="10"/>
          </p:nvPr>
        </p:nvSpPr>
        <p:spPr/>
        <p:txBody>
          <a:bodyPr/>
          <a:lstStyle/>
          <a:p>
            <a:fld id="{E510519D-5906-C943-B3E9-8848B29D92D0}" type="datetimeFigureOut">
              <a:rPr lang="en-US" smtClean="0"/>
              <a:t>8/13/25</a:t>
            </a:fld>
            <a:endParaRPr lang="en-US"/>
          </a:p>
        </p:txBody>
      </p:sp>
      <p:sp>
        <p:nvSpPr>
          <p:cNvPr id="6" name="Footer Placeholder 5">
            <a:extLst>
              <a:ext uri="{FF2B5EF4-FFF2-40B4-BE49-F238E27FC236}">
                <a16:creationId xmlns:a16="http://schemas.microsoft.com/office/drawing/2014/main" id="{A37157A4-AAEE-9FFB-1D3D-6172CE5C31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AA1454-C67E-DCBB-A2A7-16D16A8C9EC0}"/>
              </a:ext>
            </a:extLst>
          </p:cNvPr>
          <p:cNvSpPr>
            <a:spLocks noGrp="1"/>
          </p:cNvSpPr>
          <p:nvPr>
            <p:ph type="sldNum" sz="quarter" idx="12"/>
          </p:nvPr>
        </p:nvSpPr>
        <p:spPr/>
        <p:txBody>
          <a:bodyPr/>
          <a:lstStyle/>
          <a:p>
            <a:fld id="{C1D6D039-1C8C-1C4C-9F61-92BA5B2C9F67}" type="slidenum">
              <a:rPr lang="en-US" smtClean="0"/>
              <a:t>‹#›</a:t>
            </a:fld>
            <a:endParaRPr lang="en-US"/>
          </a:p>
        </p:txBody>
      </p:sp>
    </p:spTree>
    <p:extLst>
      <p:ext uri="{BB962C8B-B14F-4D97-AF65-F5344CB8AC3E}">
        <p14:creationId xmlns:p14="http://schemas.microsoft.com/office/powerpoint/2010/main" val="3586572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B47F4-F1F7-4BAC-19EF-D1542A006B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7F54DF-0C0A-2904-A784-8CE5B5CFA5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4661D2-572B-2C86-16D9-F35058E5B5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59420C-1C84-4F67-8828-EA774B0C5E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7E62B5-F8DA-B234-118B-2876F2A423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3A97C9-9361-1F10-4A98-19059F3DBCF4}"/>
              </a:ext>
            </a:extLst>
          </p:cNvPr>
          <p:cNvSpPr>
            <a:spLocks noGrp="1"/>
          </p:cNvSpPr>
          <p:nvPr>
            <p:ph type="dt" sz="half" idx="10"/>
          </p:nvPr>
        </p:nvSpPr>
        <p:spPr/>
        <p:txBody>
          <a:bodyPr/>
          <a:lstStyle/>
          <a:p>
            <a:fld id="{E510519D-5906-C943-B3E9-8848B29D92D0}" type="datetimeFigureOut">
              <a:rPr lang="en-US" smtClean="0"/>
              <a:t>8/13/25</a:t>
            </a:fld>
            <a:endParaRPr lang="en-US"/>
          </a:p>
        </p:txBody>
      </p:sp>
      <p:sp>
        <p:nvSpPr>
          <p:cNvPr id="8" name="Footer Placeholder 7">
            <a:extLst>
              <a:ext uri="{FF2B5EF4-FFF2-40B4-BE49-F238E27FC236}">
                <a16:creationId xmlns:a16="http://schemas.microsoft.com/office/drawing/2014/main" id="{C77D21E3-0B24-B07B-946E-C140889C55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FA184D-8C4E-C11D-7B2B-442D55721B28}"/>
              </a:ext>
            </a:extLst>
          </p:cNvPr>
          <p:cNvSpPr>
            <a:spLocks noGrp="1"/>
          </p:cNvSpPr>
          <p:nvPr>
            <p:ph type="sldNum" sz="quarter" idx="12"/>
          </p:nvPr>
        </p:nvSpPr>
        <p:spPr/>
        <p:txBody>
          <a:bodyPr/>
          <a:lstStyle/>
          <a:p>
            <a:fld id="{C1D6D039-1C8C-1C4C-9F61-92BA5B2C9F67}" type="slidenum">
              <a:rPr lang="en-US" smtClean="0"/>
              <a:t>‹#›</a:t>
            </a:fld>
            <a:endParaRPr lang="en-US"/>
          </a:p>
        </p:txBody>
      </p:sp>
    </p:spTree>
    <p:extLst>
      <p:ext uri="{BB962C8B-B14F-4D97-AF65-F5344CB8AC3E}">
        <p14:creationId xmlns:p14="http://schemas.microsoft.com/office/powerpoint/2010/main" val="1970292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1B50-D2A3-F07D-7119-54740CDAC8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94D7CD-21CA-AAE4-DE0B-8BCFCA7F0795}"/>
              </a:ext>
            </a:extLst>
          </p:cNvPr>
          <p:cNvSpPr>
            <a:spLocks noGrp="1"/>
          </p:cNvSpPr>
          <p:nvPr>
            <p:ph type="dt" sz="half" idx="10"/>
          </p:nvPr>
        </p:nvSpPr>
        <p:spPr/>
        <p:txBody>
          <a:bodyPr/>
          <a:lstStyle/>
          <a:p>
            <a:fld id="{E510519D-5906-C943-B3E9-8848B29D92D0}" type="datetimeFigureOut">
              <a:rPr lang="en-US" smtClean="0"/>
              <a:t>8/13/25</a:t>
            </a:fld>
            <a:endParaRPr lang="en-US"/>
          </a:p>
        </p:txBody>
      </p:sp>
      <p:sp>
        <p:nvSpPr>
          <p:cNvPr id="4" name="Footer Placeholder 3">
            <a:extLst>
              <a:ext uri="{FF2B5EF4-FFF2-40B4-BE49-F238E27FC236}">
                <a16:creationId xmlns:a16="http://schemas.microsoft.com/office/drawing/2014/main" id="{5E5D6959-1C54-69A8-E16F-E0BDB72055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A10978-B4DA-366A-2AA6-671986789319}"/>
              </a:ext>
            </a:extLst>
          </p:cNvPr>
          <p:cNvSpPr>
            <a:spLocks noGrp="1"/>
          </p:cNvSpPr>
          <p:nvPr>
            <p:ph type="sldNum" sz="quarter" idx="12"/>
          </p:nvPr>
        </p:nvSpPr>
        <p:spPr/>
        <p:txBody>
          <a:bodyPr/>
          <a:lstStyle/>
          <a:p>
            <a:fld id="{C1D6D039-1C8C-1C4C-9F61-92BA5B2C9F67}" type="slidenum">
              <a:rPr lang="en-US" smtClean="0"/>
              <a:t>‹#›</a:t>
            </a:fld>
            <a:endParaRPr lang="en-US"/>
          </a:p>
        </p:txBody>
      </p:sp>
    </p:spTree>
    <p:extLst>
      <p:ext uri="{BB962C8B-B14F-4D97-AF65-F5344CB8AC3E}">
        <p14:creationId xmlns:p14="http://schemas.microsoft.com/office/powerpoint/2010/main" val="3854743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A1CECF-F131-C60D-2D54-1B9767E627F2}"/>
              </a:ext>
            </a:extLst>
          </p:cNvPr>
          <p:cNvSpPr>
            <a:spLocks noGrp="1"/>
          </p:cNvSpPr>
          <p:nvPr>
            <p:ph type="dt" sz="half" idx="10"/>
          </p:nvPr>
        </p:nvSpPr>
        <p:spPr/>
        <p:txBody>
          <a:bodyPr/>
          <a:lstStyle/>
          <a:p>
            <a:fld id="{E510519D-5906-C943-B3E9-8848B29D92D0}" type="datetimeFigureOut">
              <a:rPr lang="en-US" smtClean="0"/>
              <a:t>8/13/25</a:t>
            </a:fld>
            <a:endParaRPr lang="en-US"/>
          </a:p>
        </p:txBody>
      </p:sp>
      <p:sp>
        <p:nvSpPr>
          <p:cNvPr id="3" name="Footer Placeholder 2">
            <a:extLst>
              <a:ext uri="{FF2B5EF4-FFF2-40B4-BE49-F238E27FC236}">
                <a16:creationId xmlns:a16="http://schemas.microsoft.com/office/drawing/2014/main" id="{8AD994FD-8A33-5EA7-57F4-79DCECB963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6F3843-2C13-6A21-0337-A06B534543B2}"/>
              </a:ext>
            </a:extLst>
          </p:cNvPr>
          <p:cNvSpPr>
            <a:spLocks noGrp="1"/>
          </p:cNvSpPr>
          <p:nvPr>
            <p:ph type="sldNum" sz="quarter" idx="12"/>
          </p:nvPr>
        </p:nvSpPr>
        <p:spPr/>
        <p:txBody>
          <a:bodyPr/>
          <a:lstStyle/>
          <a:p>
            <a:fld id="{C1D6D039-1C8C-1C4C-9F61-92BA5B2C9F67}" type="slidenum">
              <a:rPr lang="en-US" smtClean="0"/>
              <a:t>‹#›</a:t>
            </a:fld>
            <a:endParaRPr lang="en-US"/>
          </a:p>
        </p:txBody>
      </p:sp>
    </p:spTree>
    <p:extLst>
      <p:ext uri="{BB962C8B-B14F-4D97-AF65-F5344CB8AC3E}">
        <p14:creationId xmlns:p14="http://schemas.microsoft.com/office/powerpoint/2010/main" val="3391271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56C9-60AB-9C53-1037-38BC0D9F7D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B79E4D-371F-5CC0-46CA-A397E8EA13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ED4713-6FA0-9AF6-331B-4F79BF710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DE549-2A72-55BB-1B3D-2EE7BC668018}"/>
              </a:ext>
            </a:extLst>
          </p:cNvPr>
          <p:cNvSpPr>
            <a:spLocks noGrp="1"/>
          </p:cNvSpPr>
          <p:nvPr>
            <p:ph type="dt" sz="half" idx="10"/>
          </p:nvPr>
        </p:nvSpPr>
        <p:spPr/>
        <p:txBody>
          <a:bodyPr/>
          <a:lstStyle/>
          <a:p>
            <a:fld id="{E510519D-5906-C943-B3E9-8848B29D92D0}" type="datetimeFigureOut">
              <a:rPr lang="en-US" smtClean="0"/>
              <a:t>8/13/25</a:t>
            </a:fld>
            <a:endParaRPr lang="en-US"/>
          </a:p>
        </p:txBody>
      </p:sp>
      <p:sp>
        <p:nvSpPr>
          <p:cNvPr id="6" name="Footer Placeholder 5">
            <a:extLst>
              <a:ext uri="{FF2B5EF4-FFF2-40B4-BE49-F238E27FC236}">
                <a16:creationId xmlns:a16="http://schemas.microsoft.com/office/drawing/2014/main" id="{0BA47432-4E70-AE03-47D3-2C0FB8409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25103-E7D4-7D03-222E-E43772CEA059}"/>
              </a:ext>
            </a:extLst>
          </p:cNvPr>
          <p:cNvSpPr>
            <a:spLocks noGrp="1"/>
          </p:cNvSpPr>
          <p:nvPr>
            <p:ph type="sldNum" sz="quarter" idx="12"/>
          </p:nvPr>
        </p:nvSpPr>
        <p:spPr/>
        <p:txBody>
          <a:bodyPr/>
          <a:lstStyle/>
          <a:p>
            <a:fld id="{C1D6D039-1C8C-1C4C-9F61-92BA5B2C9F67}" type="slidenum">
              <a:rPr lang="en-US" smtClean="0"/>
              <a:t>‹#›</a:t>
            </a:fld>
            <a:endParaRPr lang="en-US"/>
          </a:p>
        </p:txBody>
      </p:sp>
    </p:spTree>
    <p:extLst>
      <p:ext uri="{BB962C8B-B14F-4D97-AF65-F5344CB8AC3E}">
        <p14:creationId xmlns:p14="http://schemas.microsoft.com/office/powerpoint/2010/main" val="116242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EF0E-E87B-8112-E75B-68F5B3879C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E8591D-C9BF-3E3A-D722-E0A83E4C59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42DE3B-5FC5-39E1-6B94-A21FC42AB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AC1F9-7667-7537-C7EA-1B47B8A24F9E}"/>
              </a:ext>
            </a:extLst>
          </p:cNvPr>
          <p:cNvSpPr>
            <a:spLocks noGrp="1"/>
          </p:cNvSpPr>
          <p:nvPr>
            <p:ph type="dt" sz="half" idx="10"/>
          </p:nvPr>
        </p:nvSpPr>
        <p:spPr/>
        <p:txBody>
          <a:bodyPr/>
          <a:lstStyle/>
          <a:p>
            <a:fld id="{E510519D-5906-C943-B3E9-8848B29D92D0}" type="datetimeFigureOut">
              <a:rPr lang="en-US" smtClean="0"/>
              <a:t>8/13/25</a:t>
            </a:fld>
            <a:endParaRPr lang="en-US"/>
          </a:p>
        </p:txBody>
      </p:sp>
      <p:sp>
        <p:nvSpPr>
          <p:cNvPr id="6" name="Footer Placeholder 5">
            <a:extLst>
              <a:ext uri="{FF2B5EF4-FFF2-40B4-BE49-F238E27FC236}">
                <a16:creationId xmlns:a16="http://schemas.microsoft.com/office/drawing/2014/main" id="{D82963A3-040E-FE53-F352-0336436198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368FC-8B5F-7BB6-D468-20F6C513890C}"/>
              </a:ext>
            </a:extLst>
          </p:cNvPr>
          <p:cNvSpPr>
            <a:spLocks noGrp="1"/>
          </p:cNvSpPr>
          <p:nvPr>
            <p:ph type="sldNum" sz="quarter" idx="12"/>
          </p:nvPr>
        </p:nvSpPr>
        <p:spPr/>
        <p:txBody>
          <a:bodyPr/>
          <a:lstStyle/>
          <a:p>
            <a:fld id="{C1D6D039-1C8C-1C4C-9F61-92BA5B2C9F67}" type="slidenum">
              <a:rPr lang="en-US" smtClean="0"/>
              <a:t>‹#›</a:t>
            </a:fld>
            <a:endParaRPr lang="en-US"/>
          </a:p>
        </p:txBody>
      </p:sp>
    </p:spTree>
    <p:extLst>
      <p:ext uri="{BB962C8B-B14F-4D97-AF65-F5344CB8AC3E}">
        <p14:creationId xmlns:p14="http://schemas.microsoft.com/office/powerpoint/2010/main" val="2475556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610C-8269-6676-BFFB-8014C3B013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0FAD8F-1526-1A0F-73F1-4902AAF487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B394D-78AA-4E5A-7760-A4CC24DF748D}"/>
              </a:ext>
            </a:extLst>
          </p:cNvPr>
          <p:cNvSpPr>
            <a:spLocks noGrp="1"/>
          </p:cNvSpPr>
          <p:nvPr>
            <p:ph type="dt" sz="half" idx="10"/>
          </p:nvPr>
        </p:nvSpPr>
        <p:spPr/>
        <p:txBody>
          <a:bodyPr/>
          <a:lstStyle/>
          <a:p>
            <a:fld id="{E510519D-5906-C943-B3E9-8848B29D92D0}" type="datetimeFigureOut">
              <a:rPr lang="en-US" smtClean="0"/>
              <a:t>8/13/25</a:t>
            </a:fld>
            <a:endParaRPr lang="en-US"/>
          </a:p>
        </p:txBody>
      </p:sp>
      <p:sp>
        <p:nvSpPr>
          <p:cNvPr id="5" name="Footer Placeholder 4">
            <a:extLst>
              <a:ext uri="{FF2B5EF4-FFF2-40B4-BE49-F238E27FC236}">
                <a16:creationId xmlns:a16="http://schemas.microsoft.com/office/drawing/2014/main" id="{71416D49-789F-21CC-7696-77FC30BCC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0FD35-4E78-398E-4BCF-C1EA8965E49A}"/>
              </a:ext>
            </a:extLst>
          </p:cNvPr>
          <p:cNvSpPr>
            <a:spLocks noGrp="1"/>
          </p:cNvSpPr>
          <p:nvPr>
            <p:ph type="sldNum" sz="quarter" idx="12"/>
          </p:nvPr>
        </p:nvSpPr>
        <p:spPr/>
        <p:txBody>
          <a:bodyPr/>
          <a:lstStyle/>
          <a:p>
            <a:fld id="{C1D6D039-1C8C-1C4C-9F61-92BA5B2C9F67}" type="slidenum">
              <a:rPr lang="en-US" smtClean="0"/>
              <a:t>‹#›</a:t>
            </a:fld>
            <a:endParaRPr lang="en-US"/>
          </a:p>
        </p:txBody>
      </p:sp>
    </p:spTree>
    <p:extLst>
      <p:ext uri="{BB962C8B-B14F-4D97-AF65-F5344CB8AC3E}">
        <p14:creationId xmlns:p14="http://schemas.microsoft.com/office/powerpoint/2010/main" val="1498352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pic>
        <p:nvPicPr>
          <p:cNvPr id="72" name="Picture 9" descr="Picture 9"/>
          <p:cNvPicPr>
            <a:picLocks noChangeAspect="1"/>
          </p:cNvPicPr>
          <p:nvPr/>
        </p:nvPicPr>
        <p:blipFill>
          <a:blip r:embed="rId2"/>
          <a:stretch>
            <a:fillRect/>
          </a:stretch>
        </p:blipFill>
        <p:spPr>
          <a:xfrm>
            <a:off x="0" y="0"/>
            <a:ext cx="2743200" cy="6858000"/>
          </a:xfrm>
          <a:prstGeom prst="rect">
            <a:avLst/>
          </a:prstGeom>
          <a:ln w="12700">
            <a:miter lim="400000"/>
          </a:ln>
        </p:spPr>
      </p:pic>
      <p:sp>
        <p:nvSpPr>
          <p:cNvPr id="73" name="Freeform 5"/>
          <p:cNvSpPr/>
          <p:nvPr/>
        </p:nvSpPr>
        <p:spPr>
          <a:xfrm>
            <a:off x="1577" y="0"/>
            <a:ext cx="12190426" cy="6858001"/>
          </a:xfrm>
          <a:custGeom>
            <a:avLst/>
            <a:gdLst/>
            <a:ahLst/>
            <a:cxnLst>
              <a:cxn ang="0">
                <a:pos x="wd2" y="hd2"/>
              </a:cxn>
              <a:cxn ang="5400000">
                <a:pos x="wd2" y="hd2"/>
              </a:cxn>
              <a:cxn ang="10800000">
                <a:pos x="wd2" y="hd2"/>
              </a:cxn>
              <a:cxn ang="16200000">
                <a:pos x="wd2" y="hd2"/>
              </a:cxn>
            </a:cxnLst>
            <a:rect l="0" t="0" r="r" b="b"/>
            <a:pathLst>
              <a:path w="20809" h="21600" extrusionOk="0">
                <a:moveTo>
                  <a:pt x="4644" y="0"/>
                </a:moveTo>
                <a:cubicBezTo>
                  <a:pt x="-791" y="9040"/>
                  <a:pt x="2249" y="19330"/>
                  <a:pt x="2249" y="19330"/>
                </a:cubicBezTo>
                <a:cubicBezTo>
                  <a:pt x="-531" y="11390"/>
                  <a:pt x="38" y="4630"/>
                  <a:pt x="1203" y="0"/>
                </a:cubicBezTo>
                <a:cubicBezTo>
                  <a:pt x="710" y="0"/>
                  <a:pt x="710" y="0"/>
                  <a:pt x="710" y="0"/>
                </a:cubicBezTo>
                <a:cubicBezTo>
                  <a:pt x="314" y="1840"/>
                  <a:pt x="92" y="3620"/>
                  <a:pt x="0" y="5300"/>
                </a:cubicBezTo>
                <a:cubicBezTo>
                  <a:pt x="0" y="9290"/>
                  <a:pt x="0" y="9290"/>
                  <a:pt x="0" y="9290"/>
                </a:cubicBezTo>
                <a:cubicBezTo>
                  <a:pt x="325" y="15130"/>
                  <a:pt x="1956" y="19030"/>
                  <a:pt x="1956" y="19030"/>
                </a:cubicBezTo>
                <a:cubicBezTo>
                  <a:pt x="2379" y="19990"/>
                  <a:pt x="2813" y="20850"/>
                  <a:pt x="3235" y="21600"/>
                </a:cubicBezTo>
                <a:cubicBezTo>
                  <a:pt x="3241" y="21600"/>
                  <a:pt x="20809" y="21600"/>
                  <a:pt x="20809" y="21600"/>
                </a:cubicBezTo>
                <a:cubicBezTo>
                  <a:pt x="20809" y="0"/>
                  <a:pt x="20809" y="0"/>
                  <a:pt x="20809" y="0"/>
                </a:cubicBezTo>
                <a:lnTo>
                  <a:pt x="4644" y="0"/>
                </a:lnTo>
                <a:close/>
              </a:path>
            </a:pathLst>
          </a:custGeom>
          <a:gradFill>
            <a:gsLst>
              <a:gs pos="41000">
                <a:srgbClr val="053446"/>
              </a:gs>
              <a:gs pos="100000">
                <a:srgbClr val="255B74"/>
              </a:gs>
            </a:gsLst>
            <a:lin ang="10800000"/>
          </a:gradFill>
          <a:ln w="12700">
            <a:miter lim="400000"/>
          </a:ln>
        </p:spPr>
        <p:txBody>
          <a:bodyPr lIns="45718" tIns="45718" rIns="45718" bIns="45718"/>
          <a:lstStyle/>
          <a:p>
            <a:pPr>
              <a:defRPr>
                <a:latin typeface="+mn-lt"/>
                <a:ea typeface="+mn-ea"/>
                <a:cs typeface="+mn-cs"/>
                <a:sym typeface="Calibri"/>
              </a:defRPr>
            </a:pPr>
            <a:endParaRPr/>
          </a:p>
        </p:txBody>
      </p:sp>
      <p:sp>
        <p:nvSpPr>
          <p:cNvPr id="74" name="Title Text"/>
          <p:cNvSpPr txBox="1">
            <a:spLocks noGrp="1"/>
          </p:cNvSpPr>
          <p:nvPr>
            <p:ph type="title"/>
          </p:nvPr>
        </p:nvSpPr>
        <p:spPr>
          <a:xfrm>
            <a:off x="2328422" y="1104144"/>
            <a:ext cx="9025378" cy="646334"/>
          </a:xfrm>
          <a:prstGeom prst="rect">
            <a:avLst/>
          </a:prstGeom>
        </p:spPr>
        <p:txBody>
          <a:bodyPr/>
          <a:lstStyle/>
          <a:p>
            <a:r>
              <a:t>Title Text</a:t>
            </a:r>
          </a:p>
        </p:txBody>
      </p:sp>
      <p:sp>
        <p:nvSpPr>
          <p:cNvPr id="75" name="Body Level One…"/>
          <p:cNvSpPr txBox="1">
            <a:spLocks noGrp="1"/>
          </p:cNvSpPr>
          <p:nvPr>
            <p:ph type="body" sz="quarter" idx="1"/>
          </p:nvPr>
        </p:nvSpPr>
        <p:spPr>
          <a:xfrm>
            <a:off x="2328422" y="2214709"/>
            <a:ext cx="9251623" cy="162300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9FE7BC-70B2-72A2-F0A2-2F793FA3FC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577CB0-C1FF-6268-4EA2-64325127B6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E6A37-A8CC-1C26-EC7E-4C8BE41BBF28}"/>
              </a:ext>
            </a:extLst>
          </p:cNvPr>
          <p:cNvSpPr>
            <a:spLocks noGrp="1"/>
          </p:cNvSpPr>
          <p:nvPr>
            <p:ph type="dt" sz="half" idx="10"/>
          </p:nvPr>
        </p:nvSpPr>
        <p:spPr/>
        <p:txBody>
          <a:bodyPr/>
          <a:lstStyle/>
          <a:p>
            <a:fld id="{E510519D-5906-C943-B3E9-8848B29D92D0}" type="datetimeFigureOut">
              <a:rPr lang="en-US" smtClean="0"/>
              <a:t>8/13/25</a:t>
            </a:fld>
            <a:endParaRPr lang="en-US"/>
          </a:p>
        </p:txBody>
      </p:sp>
      <p:sp>
        <p:nvSpPr>
          <p:cNvPr id="5" name="Footer Placeholder 4">
            <a:extLst>
              <a:ext uri="{FF2B5EF4-FFF2-40B4-BE49-F238E27FC236}">
                <a16:creationId xmlns:a16="http://schemas.microsoft.com/office/drawing/2014/main" id="{D0840B7A-17B2-AF68-096F-9ABA868D4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C44E0-8383-DF10-B7E1-E6A41AA36FD3}"/>
              </a:ext>
            </a:extLst>
          </p:cNvPr>
          <p:cNvSpPr>
            <a:spLocks noGrp="1"/>
          </p:cNvSpPr>
          <p:nvPr>
            <p:ph type="sldNum" sz="quarter" idx="12"/>
          </p:nvPr>
        </p:nvSpPr>
        <p:spPr/>
        <p:txBody>
          <a:bodyPr/>
          <a:lstStyle/>
          <a:p>
            <a:fld id="{C1D6D039-1C8C-1C4C-9F61-92BA5B2C9F67}" type="slidenum">
              <a:rPr lang="en-US" smtClean="0"/>
              <a:t>‹#›</a:t>
            </a:fld>
            <a:endParaRPr lang="en-US"/>
          </a:p>
        </p:txBody>
      </p:sp>
    </p:spTree>
    <p:extLst>
      <p:ext uri="{BB962C8B-B14F-4D97-AF65-F5344CB8AC3E}">
        <p14:creationId xmlns:p14="http://schemas.microsoft.com/office/powerpoint/2010/main" val="2413151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6_Title and Content">
    <p:spTree>
      <p:nvGrpSpPr>
        <p:cNvPr id="1" name=""/>
        <p:cNvGrpSpPr/>
        <p:nvPr/>
      </p:nvGrpSpPr>
      <p:grpSpPr>
        <a:xfrm>
          <a:off x="0" y="0"/>
          <a:ext cx="0" cy="0"/>
          <a:chOff x="0" y="0"/>
          <a:chExt cx="0" cy="0"/>
        </a:xfrm>
      </p:grpSpPr>
      <p:sp>
        <p:nvSpPr>
          <p:cNvPr id="83" name="Rectangle 7"/>
          <p:cNvSpPr/>
          <p:nvPr/>
        </p:nvSpPr>
        <p:spPr>
          <a:xfrm>
            <a:off x="0" y="-19393"/>
            <a:ext cx="12192000" cy="6887665"/>
          </a:xfrm>
          <a:prstGeom prst="rect">
            <a:avLst/>
          </a:prstGeom>
          <a:gradFill>
            <a:gsLst>
              <a:gs pos="25000">
                <a:srgbClr val="255B74"/>
              </a:gs>
              <a:gs pos="91000">
                <a:srgbClr val="C3873A"/>
              </a:gs>
            </a:gsLst>
            <a:lin ang="1080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grpSp>
        <p:nvGrpSpPr>
          <p:cNvPr id="87" name="Group 9"/>
          <p:cNvGrpSpPr/>
          <p:nvPr/>
        </p:nvGrpSpPr>
        <p:grpSpPr>
          <a:xfrm>
            <a:off x="517661" y="-19394"/>
            <a:ext cx="4628156" cy="6888846"/>
            <a:chOff x="0" y="0"/>
            <a:chExt cx="4628154" cy="6888845"/>
          </a:xfrm>
        </p:grpSpPr>
        <p:sp>
          <p:nvSpPr>
            <p:cNvPr id="84" name="Freeform 10"/>
            <p:cNvSpPr/>
            <p:nvPr/>
          </p:nvSpPr>
          <p:spPr>
            <a:xfrm>
              <a:off x="2037561" y="0"/>
              <a:ext cx="2590594" cy="6163773"/>
            </a:xfrm>
            <a:custGeom>
              <a:avLst/>
              <a:gdLst/>
              <a:ahLst/>
              <a:cxnLst>
                <a:cxn ang="0">
                  <a:pos x="wd2" y="hd2"/>
                </a:cxn>
                <a:cxn ang="5400000">
                  <a:pos x="wd2" y="hd2"/>
                </a:cxn>
                <a:cxn ang="10800000">
                  <a:pos x="wd2" y="hd2"/>
                </a:cxn>
                <a:cxn ang="16200000">
                  <a:pos x="wd2" y="hd2"/>
                </a:cxn>
              </a:cxnLst>
              <a:rect l="0" t="0" r="r" b="b"/>
              <a:pathLst>
                <a:path w="21195" h="21600" extrusionOk="0">
                  <a:moveTo>
                    <a:pt x="5830" y="15798"/>
                  </a:moveTo>
                  <a:cubicBezTo>
                    <a:pt x="6717" y="19279"/>
                    <a:pt x="9691" y="21600"/>
                    <a:pt x="9691" y="21600"/>
                  </a:cubicBezTo>
                  <a:cubicBezTo>
                    <a:pt x="6665" y="19592"/>
                    <a:pt x="4447" y="17662"/>
                    <a:pt x="2908" y="15810"/>
                  </a:cubicBezTo>
                  <a:lnTo>
                    <a:pt x="5830" y="15798"/>
                  </a:lnTo>
                  <a:close/>
                  <a:moveTo>
                    <a:pt x="6717" y="9852"/>
                  </a:moveTo>
                  <a:cubicBezTo>
                    <a:pt x="8517" y="6728"/>
                    <a:pt x="12717" y="3302"/>
                    <a:pt x="21195" y="33"/>
                  </a:cubicBezTo>
                  <a:cubicBezTo>
                    <a:pt x="4682" y="0"/>
                    <a:pt x="4682" y="0"/>
                    <a:pt x="4682" y="0"/>
                  </a:cubicBezTo>
                  <a:cubicBezTo>
                    <a:pt x="1734" y="2689"/>
                    <a:pt x="-405" y="6025"/>
                    <a:pt x="65" y="9852"/>
                  </a:cubicBezTo>
                  <a:lnTo>
                    <a:pt x="6717" y="9852"/>
                  </a:lnTo>
                  <a:close/>
                </a:path>
              </a:pathLst>
            </a:custGeom>
            <a:gradFill flip="none" rotWithShape="1">
              <a:gsLst>
                <a:gs pos="0">
                  <a:srgbClr val="8ACCEC"/>
                </a:gs>
                <a:gs pos="100000">
                  <a:srgbClr val="6BB7E0"/>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85" name="Freeform 11"/>
            <p:cNvSpPr/>
            <p:nvPr/>
          </p:nvSpPr>
          <p:spPr>
            <a:xfrm>
              <a:off x="58550" y="4835738"/>
              <a:ext cx="910197" cy="20519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613" y="15773"/>
                    <a:pt x="4683" y="8607"/>
                    <a:pt x="0" y="0"/>
                  </a:cubicBezTo>
                  <a:cubicBezTo>
                    <a:pt x="0" y="0"/>
                    <a:pt x="1057" y="9444"/>
                    <a:pt x="12537" y="21600"/>
                  </a:cubicBezTo>
                  <a:lnTo>
                    <a:pt x="21600" y="21600"/>
                  </a:lnTo>
                  <a:close/>
                </a:path>
              </a:pathLst>
            </a:custGeom>
            <a:solidFill>
              <a:srgbClr val="ABD5EB"/>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86" name="Freeform 12"/>
            <p:cNvSpPr/>
            <p:nvPr/>
          </p:nvSpPr>
          <p:spPr>
            <a:xfrm>
              <a:off x="0" y="10643"/>
              <a:ext cx="3805786" cy="6878203"/>
            </a:xfrm>
            <a:custGeom>
              <a:avLst/>
              <a:gdLst/>
              <a:ahLst/>
              <a:cxnLst>
                <a:cxn ang="0">
                  <a:pos x="wd2" y="hd2"/>
                </a:cxn>
                <a:cxn ang="5400000">
                  <a:pos x="wd2" y="hd2"/>
                </a:cxn>
                <a:cxn ang="10800000">
                  <a:pos x="wd2" y="hd2"/>
                </a:cxn>
                <a:cxn ang="16200000">
                  <a:pos x="wd2" y="hd2"/>
                </a:cxn>
              </a:cxnLst>
              <a:rect l="0" t="0" r="r" b="b"/>
              <a:pathLst>
                <a:path w="21600" h="21594" extrusionOk="0">
                  <a:moveTo>
                    <a:pt x="579" y="14117"/>
                  </a:moveTo>
                  <a:cubicBezTo>
                    <a:pt x="1430" y="16515"/>
                    <a:pt x="3223" y="19082"/>
                    <a:pt x="6536" y="21590"/>
                  </a:cubicBezTo>
                  <a:cubicBezTo>
                    <a:pt x="6554" y="21600"/>
                    <a:pt x="21600" y="21590"/>
                    <a:pt x="21600" y="21590"/>
                  </a:cubicBezTo>
                  <a:cubicBezTo>
                    <a:pt x="20152" y="20831"/>
                    <a:pt x="18721" y="19981"/>
                    <a:pt x="17291" y="19012"/>
                  </a:cubicBezTo>
                  <a:cubicBezTo>
                    <a:pt x="17291" y="19012"/>
                    <a:pt x="14702" y="17164"/>
                    <a:pt x="12746" y="14117"/>
                  </a:cubicBezTo>
                  <a:lnTo>
                    <a:pt x="579" y="14117"/>
                  </a:lnTo>
                  <a:close/>
                  <a:moveTo>
                    <a:pt x="0" y="8782"/>
                  </a:moveTo>
                  <a:cubicBezTo>
                    <a:pt x="453" y="5335"/>
                    <a:pt x="2281" y="2987"/>
                    <a:pt x="2281" y="2987"/>
                  </a:cubicBezTo>
                  <a:cubicBezTo>
                    <a:pt x="3132" y="1898"/>
                    <a:pt x="3983" y="939"/>
                    <a:pt x="4979" y="0"/>
                  </a:cubicBezTo>
                  <a:cubicBezTo>
                    <a:pt x="13127" y="0"/>
                    <a:pt x="13127" y="0"/>
                    <a:pt x="13127" y="0"/>
                  </a:cubicBezTo>
                  <a:cubicBezTo>
                    <a:pt x="10845" y="3187"/>
                    <a:pt x="10302" y="6164"/>
                    <a:pt x="10682" y="8782"/>
                  </a:cubicBezTo>
                  <a:lnTo>
                    <a:pt x="0" y="8782"/>
                  </a:lnTo>
                  <a:close/>
                </a:path>
              </a:pathLst>
            </a:custGeom>
            <a:gradFill flip="none" rotWithShape="1">
              <a:gsLst>
                <a:gs pos="0">
                  <a:srgbClr val="9FDCF2"/>
                </a:gs>
                <a:gs pos="85000">
                  <a:srgbClr val="52B3D9"/>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grpSp>
      <p:sp>
        <p:nvSpPr>
          <p:cNvPr id="88" name="Rectangle 16"/>
          <p:cNvSpPr/>
          <p:nvPr/>
        </p:nvSpPr>
        <p:spPr>
          <a:xfrm>
            <a:off x="0" y="203200"/>
            <a:ext cx="12192000" cy="6184900"/>
          </a:xfrm>
          <a:prstGeom prst="rect">
            <a:avLst/>
          </a:prstGeom>
          <a:gradFill>
            <a:gsLst>
              <a:gs pos="26000">
                <a:srgbClr val="053446"/>
              </a:gs>
              <a:gs pos="91000">
                <a:srgbClr val="255B74"/>
              </a:gs>
            </a:gsLst>
            <a:lin ang="1080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89" name="Title Text"/>
          <p:cNvSpPr txBox="1">
            <a:spLocks noGrp="1"/>
          </p:cNvSpPr>
          <p:nvPr>
            <p:ph type="title"/>
          </p:nvPr>
        </p:nvSpPr>
        <p:spPr>
          <a:prstGeom prst="rect">
            <a:avLst/>
          </a:prstGeom>
        </p:spPr>
        <p:txBody>
          <a:bodyPr/>
          <a:lstStyle/>
          <a:p>
            <a:r>
              <a:t>Title Text</a:t>
            </a:r>
          </a:p>
        </p:txBody>
      </p:sp>
      <p:sp>
        <p:nvSpPr>
          <p:cNvPr id="90"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sp>
        <p:nvSpPr>
          <p:cNvPr id="98" name="Rectangle 21"/>
          <p:cNvSpPr/>
          <p:nvPr/>
        </p:nvSpPr>
        <p:spPr>
          <a:xfrm>
            <a:off x="0" y="-19393"/>
            <a:ext cx="12192000" cy="6887665"/>
          </a:xfrm>
          <a:prstGeom prst="rect">
            <a:avLst/>
          </a:prstGeom>
          <a:gradFill>
            <a:gsLst>
              <a:gs pos="25000">
                <a:srgbClr val="255B74"/>
              </a:gs>
              <a:gs pos="91000">
                <a:srgbClr val="C3873A"/>
              </a:gs>
            </a:gsLst>
            <a:lin ang="1080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grpSp>
        <p:nvGrpSpPr>
          <p:cNvPr id="102" name="Group 13"/>
          <p:cNvGrpSpPr/>
          <p:nvPr/>
        </p:nvGrpSpPr>
        <p:grpSpPr>
          <a:xfrm>
            <a:off x="517661" y="-19394"/>
            <a:ext cx="4628156" cy="6888846"/>
            <a:chOff x="0" y="0"/>
            <a:chExt cx="4628154" cy="6888845"/>
          </a:xfrm>
        </p:grpSpPr>
        <p:sp>
          <p:nvSpPr>
            <p:cNvPr id="99" name="Freeform 10"/>
            <p:cNvSpPr/>
            <p:nvPr/>
          </p:nvSpPr>
          <p:spPr>
            <a:xfrm>
              <a:off x="2037561" y="0"/>
              <a:ext cx="2590594" cy="6163773"/>
            </a:xfrm>
            <a:custGeom>
              <a:avLst/>
              <a:gdLst/>
              <a:ahLst/>
              <a:cxnLst>
                <a:cxn ang="0">
                  <a:pos x="wd2" y="hd2"/>
                </a:cxn>
                <a:cxn ang="5400000">
                  <a:pos x="wd2" y="hd2"/>
                </a:cxn>
                <a:cxn ang="10800000">
                  <a:pos x="wd2" y="hd2"/>
                </a:cxn>
                <a:cxn ang="16200000">
                  <a:pos x="wd2" y="hd2"/>
                </a:cxn>
              </a:cxnLst>
              <a:rect l="0" t="0" r="r" b="b"/>
              <a:pathLst>
                <a:path w="21195" h="21600" extrusionOk="0">
                  <a:moveTo>
                    <a:pt x="5830" y="15798"/>
                  </a:moveTo>
                  <a:cubicBezTo>
                    <a:pt x="6717" y="19279"/>
                    <a:pt x="9691" y="21600"/>
                    <a:pt x="9691" y="21600"/>
                  </a:cubicBezTo>
                  <a:cubicBezTo>
                    <a:pt x="6665" y="19592"/>
                    <a:pt x="4447" y="17662"/>
                    <a:pt x="2908" y="15810"/>
                  </a:cubicBezTo>
                  <a:lnTo>
                    <a:pt x="5830" y="15798"/>
                  </a:lnTo>
                  <a:close/>
                  <a:moveTo>
                    <a:pt x="6717" y="9852"/>
                  </a:moveTo>
                  <a:cubicBezTo>
                    <a:pt x="8517" y="6728"/>
                    <a:pt x="12717" y="3302"/>
                    <a:pt x="21195" y="33"/>
                  </a:cubicBezTo>
                  <a:cubicBezTo>
                    <a:pt x="4682" y="0"/>
                    <a:pt x="4682" y="0"/>
                    <a:pt x="4682" y="0"/>
                  </a:cubicBezTo>
                  <a:cubicBezTo>
                    <a:pt x="1734" y="2689"/>
                    <a:pt x="-405" y="6025"/>
                    <a:pt x="65" y="9852"/>
                  </a:cubicBezTo>
                  <a:lnTo>
                    <a:pt x="6717" y="9852"/>
                  </a:lnTo>
                  <a:close/>
                </a:path>
              </a:pathLst>
            </a:custGeom>
            <a:gradFill flip="none" rotWithShape="1">
              <a:gsLst>
                <a:gs pos="0">
                  <a:srgbClr val="8ACCEC"/>
                </a:gs>
                <a:gs pos="100000">
                  <a:srgbClr val="6BB7E0"/>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00" name="Freeform 11"/>
            <p:cNvSpPr/>
            <p:nvPr/>
          </p:nvSpPr>
          <p:spPr>
            <a:xfrm>
              <a:off x="58550" y="4835738"/>
              <a:ext cx="910197" cy="20519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613" y="15773"/>
                    <a:pt x="4683" y="8607"/>
                    <a:pt x="0" y="0"/>
                  </a:cubicBezTo>
                  <a:cubicBezTo>
                    <a:pt x="0" y="0"/>
                    <a:pt x="1057" y="9444"/>
                    <a:pt x="12537" y="21600"/>
                  </a:cubicBezTo>
                  <a:lnTo>
                    <a:pt x="21600" y="21600"/>
                  </a:lnTo>
                  <a:close/>
                </a:path>
              </a:pathLst>
            </a:custGeom>
            <a:solidFill>
              <a:srgbClr val="ABD5EB"/>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01" name="Freeform 12"/>
            <p:cNvSpPr/>
            <p:nvPr/>
          </p:nvSpPr>
          <p:spPr>
            <a:xfrm>
              <a:off x="0" y="10643"/>
              <a:ext cx="3805786" cy="6878203"/>
            </a:xfrm>
            <a:custGeom>
              <a:avLst/>
              <a:gdLst/>
              <a:ahLst/>
              <a:cxnLst>
                <a:cxn ang="0">
                  <a:pos x="wd2" y="hd2"/>
                </a:cxn>
                <a:cxn ang="5400000">
                  <a:pos x="wd2" y="hd2"/>
                </a:cxn>
                <a:cxn ang="10800000">
                  <a:pos x="wd2" y="hd2"/>
                </a:cxn>
                <a:cxn ang="16200000">
                  <a:pos x="wd2" y="hd2"/>
                </a:cxn>
              </a:cxnLst>
              <a:rect l="0" t="0" r="r" b="b"/>
              <a:pathLst>
                <a:path w="21600" h="21594" extrusionOk="0">
                  <a:moveTo>
                    <a:pt x="579" y="14117"/>
                  </a:moveTo>
                  <a:cubicBezTo>
                    <a:pt x="1430" y="16515"/>
                    <a:pt x="3223" y="19082"/>
                    <a:pt x="6536" y="21590"/>
                  </a:cubicBezTo>
                  <a:cubicBezTo>
                    <a:pt x="6554" y="21600"/>
                    <a:pt x="21600" y="21590"/>
                    <a:pt x="21600" y="21590"/>
                  </a:cubicBezTo>
                  <a:cubicBezTo>
                    <a:pt x="20152" y="20831"/>
                    <a:pt x="18721" y="19981"/>
                    <a:pt x="17291" y="19012"/>
                  </a:cubicBezTo>
                  <a:cubicBezTo>
                    <a:pt x="17291" y="19012"/>
                    <a:pt x="14702" y="17164"/>
                    <a:pt x="12746" y="14117"/>
                  </a:cubicBezTo>
                  <a:lnTo>
                    <a:pt x="579" y="14117"/>
                  </a:lnTo>
                  <a:close/>
                  <a:moveTo>
                    <a:pt x="0" y="8782"/>
                  </a:moveTo>
                  <a:cubicBezTo>
                    <a:pt x="453" y="5335"/>
                    <a:pt x="2281" y="2987"/>
                    <a:pt x="2281" y="2987"/>
                  </a:cubicBezTo>
                  <a:cubicBezTo>
                    <a:pt x="3132" y="1898"/>
                    <a:pt x="3983" y="939"/>
                    <a:pt x="4979" y="0"/>
                  </a:cubicBezTo>
                  <a:cubicBezTo>
                    <a:pt x="13127" y="0"/>
                    <a:pt x="13127" y="0"/>
                    <a:pt x="13127" y="0"/>
                  </a:cubicBezTo>
                  <a:cubicBezTo>
                    <a:pt x="10845" y="3187"/>
                    <a:pt x="10302" y="6164"/>
                    <a:pt x="10682" y="8782"/>
                  </a:cubicBezTo>
                  <a:lnTo>
                    <a:pt x="0" y="8782"/>
                  </a:lnTo>
                  <a:close/>
                </a:path>
              </a:pathLst>
            </a:custGeom>
            <a:gradFill flip="none" rotWithShape="1">
              <a:gsLst>
                <a:gs pos="0">
                  <a:srgbClr val="9FDCF2"/>
                </a:gs>
                <a:gs pos="85000">
                  <a:srgbClr val="52B3D9"/>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grpSp>
      <p:sp>
        <p:nvSpPr>
          <p:cNvPr id="103" name="Rectangle 20"/>
          <p:cNvSpPr/>
          <p:nvPr/>
        </p:nvSpPr>
        <p:spPr>
          <a:xfrm>
            <a:off x="0" y="203200"/>
            <a:ext cx="12192000" cy="6184900"/>
          </a:xfrm>
          <a:prstGeom prst="rect">
            <a:avLst/>
          </a:prstGeom>
          <a:gradFill>
            <a:gsLst>
              <a:gs pos="26000">
                <a:srgbClr val="053446"/>
              </a:gs>
              <a:gs pos="91000">
                <a:srgbClr val="255B74"/>
              </a:gs>
            </a:gsLst>
            <a:lin ang="1080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04" name="Title Text"/>
          <p:cNvSpPr txBox="1">
            <a:spLocks noGrp="1"/>
          </p:cNvSpPr>
          <p:nvPr>
            <p:ph type="title"/>
          </p:nvPr>
        </p:nvSpPr>
        <p:spPr>
          <a:xfrm>
            <a:off x="5410984" y="838200"/>
            <a:ext cx="6169060" cy="1200329"/>
          </a:xfrm>
          <a:prstGeom prst="rect">
            <a:avLst/>
          </a:prstGeom>
        </p:spPr>
        <p:txBody>
          <a:bodyPr/>
          <a:lstStyle/>
          <a:p>
            <a:r>
              <a:t>Title Text</a:t>
            </a:r>
          </a:p>
        </p:txBody>
      </p:sp>
      <p:sp>
        <p:nvSpPr>
          <p:cNvPr id="105" name="Body Level One…"/>
          <p:cNvSpPr txBox="1">
            <a:spLocks noGrp="1"/>
          </p:cNvSpPr>
          <p:nvPr>
            <p:ph type="body" sz="quarter" idx="1"/>
          </p:nvPr>
        </p:nvSpPr>
        <p:spPr>
          <a:xfrm>
            <a:off x="5410200" y="2214709"/>
            <a:ext cx="6169058" cy="162300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8_Title and Content">
    <p:spTree>
      <p:nvGrpSpPr>
        <p:cNvPr id="1" name=""/>
        <p:cNvGrpSpPr/>
        <p:nvPr/>
      </p:nvGrpSpPr>
      <p:grpSpPr>
        <a:xfrm>
          <a:off x="0" y="0"/>
          <a:ext cx="0" cy="0"/>
          <a:chOff x="0" y="0"/>
          <a:chExt cx="0" cy="0"/>
        </a:xfrm>
      </p:grpSpPr>
      <p:sp>
        <p:nvSpPr>
          <p:cNvPr id="113" name="Rectangle 20"/>
          <p:cNvSpPr/>
          <p:nvPr/>
        </p:nvSpPr>
        <p:spPr>
          <a:xfrm>
            <a:off x="0" y="0"/>
            <a:ext cx="12192000" cy="6858000"/>
          </a:xfrm>
          <a:prstGeom prst="rect">
            <a:avLst/>
          </a:prstGeom>
          <a:gradFill>
            <a:gsLst>
              <a:gs pos="26000">
                <a:srgbClr val="053446"/>
              </a:gs>
              <a:gs pos="91000">
                <a:srgbClr val="255B74"/>
              </a:gs>
            </a:gsLst>
            <a:lin ang="1080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14"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pic>
        <p:nvPicPr>
          <p:cNvPr id="121" name="Picture 8" descr="Picture 8"/>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22" name="Rectangle 7"/>
          <p:cNvSpPr/>
          <p:nvPr/>
        </p:nvSpPr>
        <p:spPr>
          <a:xfrm>
            <a:off x="0" y="2463616"/>
            <a:ext cx="12192000" cy="1713654"/>
          </a:xfrm>
          <a:prstGeom prst="rect">
            <a:avLst/>
          </a:prstGeom>
          <a:gradFill>
            <a:gsLst>
              <a:gs pos="0">
                <a:srgbClr val="032939"/>
              </a:gs>
              <a:gs pos="51000">
                <a:srgbClr val="1D4E66"/>
              </a:gs>
              <a:gs pos="98000">
                <a:srgbClr val="032939"/>
              </a:gs>
            </a:gsLst>
            <a:lin ang="1080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23" name="Title Text"/>
          <p:cNvSpPr txBox="1">
            <a:spLocks noGrp="1"/>
          </p:cNvSpPr>
          <p:nvPr>
            <p:ph type="title"/>
          </p:nvPr>
        </p:nvSpPr>
        <p:spPr>
          <a:xfrm>
            <a:off x="831850" y="3016567"/>
            <a:ext cx="10515600" cy="646334"/>
          </a:xfrm>
          <a:prstGeom prst="rect">
            <a:avLst/>
          </a:prstGeom>
        </p:spPr>
        <p:txBody>
          <a:bodyPr/>
          <a:lstStyle>
            <a:lvl1pPr algn="ctr"/>
          </a:lstStyle>
          <a:p>
            <a:r>
              <a:t>Title Text</a:t>
            </a:r>
          </a:p>
        </p:txBody>
      </p:sp>
      <p:sp>
        <p:nvSpPr>
          <p:cNvPr id="124"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595959"/>
        </a:solidFill>
        <a:effectLst/>
      </p:bgPr>
    </p:bg>
    <p:spTree>
      <p:nvGrpSpPr>
        <p:cNvPr id="1" name=""/>
        <p:cNvGrpSpPr/>
        <p:nvPr/>
      </p:nvGrpSpPr>
      <p:grpSpPr>
        <a:xfrm>
          <a:off x="0" y="0"/>
          <a:ext cx="0" cy="0"/>
          <a:chOff x="0" y="0"/>
          <a:chExt cx="0" cy="0"/>
        </a:xfrm>
      </p:grpSpPr>
      <p:sp>
        <p:nvSpPr>
          <p:cNvPr id="131"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8"/>
          <p:cNvSpPr/>
          <p:nvPr/>
        </p:nvSpPr>
        <p:spPr>
          <a:xfrm>
            <a:off x="0" y="0"/>
            <a:ext cx="12192000" cy="6858000"/>
          </a:xfrm>
          <a:prstGeom prst="rect">
            <a:avLst/>
          </a:prstGeom>
          <a:gradFill>
            <a:gsLst>
              <a:gs pos="11000">
                <a:srgbClr val="C7A16D"/>
              </a:gs>
              <a:gs pos="73000">
                <a:srgbClr val="5C7A8F"/>
              </a:gs>
            </a:gsLst>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grpSp>
        <p:nvGrpSpPr>
          <p:cNvPr id="6" name="Group 19"/>
          <p:cNvGrpSpPr/>
          <p:nvPr/>
        </p:nvGrpSpPr>
        <p:grpSpPr>
          <a:xfrm>
            <a:off x="517661" y="-19394"/>
            <a:ext cx="4628156" cy="6888846"/>
            <a:chOff x="0" y="0"/>
            <a:chExt cx="4628154" cy="6888845"/>
          </a:xfrm>
        </p:grpSpPr>
        <p:sp>
          <p:nvSpPr>
            <p:cNvPr id="3" name="Freeform 10"/>
            <p:cNvSpPr/>
            <p:nvPr/>
          </p:nvSpPr>
          <p:spPr>
            <a:xfrm>
              <a:off x="2037561" y="0"/>
              <a:ext cx="2590594" cy="6163773"/>
            </a:xfrm>
            <a:custGeom>
              <a:avLst/>
              <a:gdLst/>
              <a:ahLst/>
              <a:cxnLst>
                <a:cxn ang="0">
                  <a:pos x="wd2" y="hd2"/>
                </a:cxn>
                <a:cxn ang="5400000">
                  <a:pos x="wd2" y="hd2"/>
                </a:cxn>
                <a:cxn ang="10800000">
                  <a:pos x="wd2" y="hd2"/>
                </a:cxn>
                <a:cxn ang="16200000">
                  <a:pos x="wd2" y="hd2"/>
                </a:cxn>
              </a:cxnLst>
              <a:rect l="0" t="0" r="r" b="b"/>
              <a:pathLst>
                <a:path w="21195" h="21600" extrusionOk="0">
                  <a:moveTo>
                    <a:pt x="5830" y="15798"/>
                  </a:moveTo>
                  <a:cubicBezTo>
                    <a:pt x="6717" y="19279"/>
                    <a:pt x="9691" y="21600"/>
                    <a:pt x="9691" y="21600"/>
                  </a:cubicBezTo>
                  <a:cubicBezTo>
                    <a:pt x="6665" y="19592"/>
                    <a:pt x="4447" y="17662"/>
                    <a:pt x="2908" y="15810"/>
                  </a:cubicBezTo>
                  <a:lnTo>
                    <a:pt x="5830" y="15798"/>
                  </a:lnTo>
                  <a:close/>
                  <a:moveTo>
                    <a:pt x="6717" y="9852"/>
                  </a:moveTo>
                  <a:cubicBezTo>
                    <a:pt x="8517" y="6728"/>
                    <a:pt x="12717" y="3302"/>
                    <a:pt x="21195" y="33"/>
                  </a:cubicBezTo>
                  <a:cubicBezTo>
                    <a:pt x="4682" y="0"/>
                    <a:pt x="4682" y="0"/>
                    <a:pt x="4682" y="0"/>
                  </a:cubicBezTo>
                  <a:cubicBezTo>
                    <a:pt x="1734" y="2689"/>
                    <a:pt x="-405" y="6025"/>
                    <a:pt x="65" y="9852"/>
                  </a:cubicBezTo>
                  <a:lnTo>
                    <a:pt x="6717" y="9852"/>
                  </a:lnTo>
                  <a:close/>
                </a:path>
              </a:pathLst>
            </a:custGeom>
            <a:gradFill flip="none" rotWithShape="1">
              <a:gsLst>
                <a:gs pos="0">
                  <a:srgbClr val="B3D5EB"/>
                </a:gs>
                <a:gs pos="100000">
                  <a:srgbClr val="A1C7E2"/>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4" name="Freeform 11"/>
            <p:cNvSpPr/>
            <p:nvPr/>
          </p:nvSpPr>
          <p:spPr>
            <a:xfrm>
              <a:off x="58550" y="4835738"/>
              <a:ext cx="910197" cy="20519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613" y="15773"/>
                    <a:pt x="4683" y="8607"/>
                    <a:pt x="0" y="0"/>
                  </a:cubicBezTo>
                  <a:cubicBezTo>
                    <a:pt x="0" y="0"/>
                    <a:pt x="1057" y="9444"/>
                    <a:pt x="12537" y="21600"/>
                  </a:cubicBezTo>
                  <a:lnTo>
                    <a:pt x="21600" y="21600"/>
                  </a:lnTo>
                  <a:close/>
                </a:path>
              </a:pathLst>
            </a:custGeom>
            <a:solidFill>
              <a:srgbClr val="ABD5EB"/>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5" name="Freeform 12"/>
            <p:cNvSpPr/>
            <p:nvPr/>
          </p:nvSpPr>
          <p:spPr>
            <a:xfrm>
              <a:off x="0" y="10643"/>
              <a:ext cx="3805786" cy="6878203"/>
            </a:xfrm>
            <a:custGeom>
              <a:avLst/>
              <a:gdLst/>
              <a:ahLst/>
              <a:cxnLst>
                <a:cxn ang="0">
                  <a:pos x="wd2" y="hd2"/>
                </a:cxn>
                <a:cxn ang="5400000">
                  <a:pos x="wd2" y="hd2"/>
                </a:cxn>
                <a:cxn ang="10800000">
                  <a:pos x="wd2" y="hd2"/>
                </a:cxn>
                <a:cxn ang="16200000">
                  <a:pos x="wd2" y="hd2"/>
                </a:cxn>
              </a:cxnLst>
              <a:rect l="0" t="0" r="r" b="b"/>
              <a:pathLst>
                <a:path w="21600" h="21594" extrusionOk="0">
                  <a:moveTo>
                    <a:pt x="579" y="14117"/>
                  </a:moveTo>
                  <a:cubicBezTo>
                    <a:pt x="1430" y="16515"/>
                    <a:pt x="3223" y="19082"/>
                    <a:pt x="6536" y="21590"/>
                  </a:cubicBezTo>
                  <a:cubicBezTo>
                    <a:pt x="6554" y="21600"/>
                    <a:pt x="21600" y="21590"/>
                    <a:pt x="21600" y="21590"/>
                  </a:cubicBezTo>
                  <a:cubicBezTo>
                    <a:pt x="20152" y="20831"/>
                    <a:pt x="18721" y="19981"/>
                    <a:pt x="17291" y="19012"/>
                  </a:cubicBezTo>
                  <a:cubicBezTo>
                    <a:pt x="17291" y="19012"/>
                    <a:pt x="14702" y="17164"/>
                    <a:pt x="12746" y="14117"/>
                  </a:cubicBezTo>
                  <a:lnTo>
                    <a:pt x="579" y="14117"/>
                  </a:lnTo>
                  <a:close/>
                  <a:moveTo>
                    <a:pt x="0" y="8782"/>
                  </a:moveTo>
                  <a:cubicBezTo>
                    <a:pt x="453" y="5335"/>
                    <a:pt x="2281" y="2987"/>
                    <a:pt x="2281" y="2987"/>
                  </a:cubicBezTo>
                  <a:cubicBezTo>
                    <a:pt x="3132" y="1898"/>
                    <a:pt x="3983" y="939"/>
                    <a:pt x="4979" y="0"/>
                  </a:cubicBezTo>
                  <a:cubicBezTo>
                    <a:pt x="13127" y="0"/>
                    <a:pt x="13127" y="0"/>
                    <a:pt x="13127" y="0"/>
                  </a:cubicBezTo>
                  <a:cubicBezTo>
                    <a:pt x="10845" y="3187"/>
                    <a:pt x="10302" y="6164"/>
                    <a:pt x="10682" y="8782"/>
                  </a:cubicBezTo>
                  <a:lnTo>
                    <a:pt x="0" y="8782"/>
                  </a:lnTo>
                  <a:close/>
                </a:path>
              </a:pathLst>
            </a:custGeom>
            <a:gradFill flip="none" rotWithShape="1">
              <a:gsLst>
                <a:gs pos="0">
                  <a:srgbClr val="B7D9EB"/>
                </a:gs>
                <a:gs pos="85000">
                  <a:srgbClr val="9BC2D8"/>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grpSp>
      <p:sp>
        <p:nvSpPr>
          <p:cNvPr id="7" name="Rectangle 23"/>
          <p:cNvSpPr/>
          <p:nvPr/>
        </p:nvSpPr>
        <p:spPr>
          <a:xfrm>
            <a:off x="0" y="203200"/>
            <a:ext cx="12192000" cy="61849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8" name="Title Text"/>
          <p:cNvSpPr txBox="1">
            <a:spLocks noGrp="1"/>
          </p:cNvSpPr>
          <p:nvPr>
            <p:ph type="title"/>
          </p:nvPr>
        </p:nvSpPr>
        <p:spPr>
          <a:xfrm>
            <a:off x="952500" y="1104144"/>
            <a:ext cx="10393682" cy="6463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9" name="Body Level One…"/>
          <p:cNvSpPr txBox="1">
            <a:spLocks noGrp="1"/>
          </p:cNvSpPr>
          <p:nvPr>
            <p:ph type="body" idx="1"/>
          </p:nvPr>
        </p:nvSpPr>
        <p:spPr>
          <a:xfrm>
            <a:off x="952500" y="2271859"/>
            <a:ext cx="10619924" cy="16230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10" name="Slide Number"/>
          <p:cNvSpPr txBox="1">
            <a:spLocks noGrp="1"/>
          </p:cNvSpPr>
          <p:nvPr>
            <p:ph type="sldNum" sz="quarter" idx="2"/>
          </p:nvPr>
        </p:nvSpPr>
        <p:spPr>
          <a:xfrm>
            <a:off x="11824867" y="6472776"/>
            <a:ext cx="273653" cy="264251"/>
          </a:xfrm>
          <a:prstGeom prst="rect">
            <a:avLst/>
          </a:prstGeom>
          <a:ln w="12700">
            <a:miter lim="400000"/>
          </a:ln>
        </p:spPr>
        <p:txBody>
          <a:bodyPr wrap="none" lIns="45718" tIns="45718" rIns="45718" bIns="45718" anchor="ctr">
            <a:spAutoFit/>
          </a:bodyPr>
          <a:lstStyle>
            <a:lvl1pPr algn="r">
              <a:defRPr sz="1200">
                <a:solidFill>
                  <a:srgbClr val="FFFFFF"/>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Lst>
  <p:transition spd="med"/>
  <p:txStyles>
    <p:title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9pPr>
    </p:titleStyle>
    <p:bodyStyle>
      <a:lvl1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1pPr>
      <a:lvl2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2pPr>
      <a:lvl3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3pPr>
      <a:lvl4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4pPr>
      <a:lvl5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5pPr>
      <a:lvl6pPr marL="25146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6pPr>
      <a:lvl7pPr marL="29718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7pPr>
      <a:lvl8pPr marL="34290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8pPr>
      <a:lvl9pPr marL="38862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2362A2-EC5B-FC72-49A9-E38AD95930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245964-B71D-9FE3-A6AF-B05A9032C0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AF8AC-33DB-5E94-1A02-C2C04C2A5C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10519D-5906-C943-B3E9-8848B29D92D0}" type="datetimeFigureOut">
              <a:rPr lang="en-US" smtClean="0"/>
              <a:t>8/13/25</a:t>
            </a:fld>
            <a:endParaRPr lang="en-US"/>
          </a:p>
        </p:txBody>
      </p:sp>
      <p:sp>
        <p:nvSpPr>
          <p:cNvPr id="5" name="Footer Placeholder 4">
            <a:extLst>
              <a:ext uri="{FF2B5EF4-FFF2-40B4-BE49-F238E27FC236}">
                <a16:creationId xmlns:a16="http://schemas.microsoft.com/office/drawing/2014/main" id="{B81201C0-1EAA-7E32-1327-5A8D9AA8E6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45C2E4C-743B-5305-E3D3-103EE89AB0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D6D039-1C8C-1C4C-9F61-92BA5B2C9F67}" type="slidenum">
              <a:rPr lang="en-US" smtClean="0"/>
              <a:t>‹#›</a:t>
            </a:fld>
            <a:endParaRPr lang="en-US"/>
          </a:p>
        </p:txBody>
      </p:sp>
    </p:spTree>
    <p:extLst>
      <p:ext uri="{BB962C8B-B14F-4D97-AF65-F5344CB8AC3E}">
        <p14:creationId xmlns:p14="http://schemas.microsoft.com/office/powerpoint/2010/main" val="12570931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hyperlink" Target="https://asdc.larc.nasa.gov/project/GloSSAC" TargetMode="Externa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8.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hyperlink" Target="https://zenodo.org/records/15556388" TargetMode="Externa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CFA14-AAD3-3706-BF39-617CB90B4327}"/>
              </a:ext>
            </a:extLst>
          </p:cNvPr>
          <p:cNvSpPr>
            <a:spLocks noGrp="1"/>
          </p:cNvSpPr>
          <p:nvPr>
            <p:ph type="title"/>
          </p:nvPr>
        </p:nvSpPr>
        <p:spPr>
          <a:xfrm>
            <a:off x="4914901" y="1104143"/>
            <a:ext cx="6678104" cy="2584987"/>
          </a:xfrm>
        </p:spPr>
        <p:txBody>
          <a:bodyPr>
            <a:normAutofit fontScale="90000"/>
          </a:bodyPr>
          <a:lstStyle/>
          <a:p>
            <a:r>
              <a:rPr lang="en-US" dirty="0">
                <a:effectLst/>
                <a:latin typeface="Helvetica" pitchFamily="2" charset="0"/>
              </a:rPr>
              <a:t>The Role of SAGE III/ISS and other Global Space-based Aerosol Measurements in Advancing and Sustaining </a:t>
            </a:r>
            <a:r>
              <a:rPr lang="en-US" dirty="0" err="1">
                <a:effectLst/>
                <a:latin typeface="Helvetica" pitchFamily="2" charset="0"/>
              </a:rPr>
              <a:t>GloSSAC</a:t>
            </a:r>
            <a:br>
              <a:rPr lang="en-US" dirty="0">
                <a:effectLst/>
                <a:latin typeface="Helvetica" pitchFamily="2" charset="0"/>
              </a:rPr>
            </a:br>
            <a:endParaRPr lang="en-US" dirty="0"/>
          </a:p>
        </p:txBody>
      </p:sp>
      <p:sp>
        <p:nvSpPr>
          <p:cNvPr id="3" name="Text Placeholder 2">
            <a:extLst>
              <a:ext uri="{FF2B5EF4-FFF2-40B4-BE49-F238E27FC236}">
                <a16:creationId xmlns:a16="http://schemas.microsoft.com/office/drawing/2014/main" id="{02AA10A2-C05E-2EE8-68D9-C5551BDA075E}"/>
              </a:ext>
            </a:extLst>
          </p:cNvPr>
          <p:cNvSpPr>
            <a:spLocks noGrp="1"/>
          </p:cNvSpPr>
          <p:nvPr>
            <p:ph type="body" sz="quarter" idx="1"/>
          </p:nvPr>
        </p:nvSpPr>
        <p:spPr>
          <a:xfrm>
            <a:off x="4914899" y="4590047"/>
            <a:ext cx="6678105" cy="1623009"/>
          </a:xfrm>
        </p:spPr>
        <p:txBody>
          <a:bodyPr>
            <a:normAutofit fontScale="62500" lnSpcReduction="20000"/>
          </a:bodyPr>
          <a:lstStyle/>
          <a:p>
            <a:r>
              <a:rPr lang="en-US" dirty="0"/>
              <a:t>PI: Mahesh Kovilakam</a:t>
            </a:r>
            <a:r>
              <a:rPr lang="en-US" baseline="30000" dirty="0"/>
              <a:t>1</a:t>
            </a:r>
            <a:r>
              <a:rPr lang="en-US" dirty="0"/>
              <a:t> </a:t>
            </a:r>
          </a:p>
          <a:p>
            <a:r>
              <a:rPr lang="en-US" dirty="0"/>
              <a:t>Collaborators: Larry Thomason</a:t>
            </a:r>
            <a:r>
              <a:rPr lang="en-US" baseline="30000" dirty="0"/>
              <a:t>2</a:t>
            </a:r>
            <a:r>
              <a:rPr lang="en-US" dirty="0"/>
              <a:t>, Travis Knepp</a:t>
            </a:r>
            <a:r>
              <a:rPr lang="en-US" baseline="30000" dirty="0"/>
              <a:t>3</a:t>
            </a:r>
            <a:r>
              <a:rPr lang="en-US" dirty="0"/>
              <a:t>, Adam Bourassa</a:t>
            </a:r>
            <a:r>
              <a:rPr lang="en-US" baseline="30000" dirty="0"/>
              <a:t>4</a:t>
            </a:r>
            <a:r>
              <a:rPr lang="en-US" dirty="0"/>
              <a:t>, and Landon Reiger</a:t>
            </a:r>
            <a:r>
              <a:rPr lang="en-US" baseline="30000" dirty="0"/>
              <a:t>4</a:t>
            </a:r>
            <a:r>
              <a:rPr lang="en-US" dirty="0"/>
              <a:t> </a:t>
            </a:r>
          </a:p>
          <a:p>
            <a:r>
              <a:rPr lang="en-US" baseline="30000" dirty="0"/>
              <a:t>1</a:t>
            </a:r>
            <a:r>
              <a:rPr lang="en-US" dirty="0"/>
              <a:t>ADNET Systems Inc</a:t>
            </a:r>
          </a:p>
          <a:p>
            <a:r>
              <a:rPr lang="en-US" baseline="30000" dirty="0"/>
              <a:t>2</a:t>
            </a:r>
            <a:r>
              <a:rPr lang="en-US" dirty="0"/>
              <a:t> NASA, Retired</a:t>
            </a:r>
          </a:p>
          <a:p>
            <a:r>
              <a:rPr lang="en-US" baseline="30000" dirty="0"/>
              <a:t>3</a:t>
            </a:r>
            <a:r>
              <a:rPr lang="en-US" dirty="0"/>
              <a:t> NASA Langley Research Center</a:t>
            </a:r>
          </a:p>
          <a:p>
            <a:r>
              <a:rPr lang="en-US" baseline="30000" dirty="0"/>
              <a:t>4</a:t>
            </a:r>
            <a:r>
              <a:rPr lang="en-US" dirty="0"/>
              <a:t> University of Saskatchewan </a:t>
            </a:r>
          </a:p>
        </p:txBody>
      </p:sp>
    </p:spTree>
    <p:extLst>
      <p:ext uri="{BB962C8B-B14F-4D97-AF65-F5344CB8AC3E}">
        <p14:creationId xmlns:p14="http://schemas.microsoft.com/office/powerpoint/2010/main" val="231129794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6F50DA4-BD24-E6AD-1A62-BC064B6DA7CB}"/>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sysClr val="windowText" lastClr="000000"/>
                </a:solidFill>
                <a:effectLst/>
                <a:uLnTx/>
                <a:uFillTx/>
                <a:latin typeface="Calibri" panose="020F0502020204030204" pitchFamily="34" charset="0"/>
                <a:ea typeface="Aptos" panose="020B0004020202020204" pitchFamily="34" charset="0"/>
                <a:cs typeface="Calibri" panose="020F0502020204030204" pitchFamily="34" charset="0"/>
              </a:rPr>
              <a:t>This work builds on the study by Thomason et al. (2021), which describes the relationship between extinction coefficients (521 and 1022 nm) and extinction ratios following volcanic events. We identified seven perturbed events between June 2017 and December 2024. </a:t>
            </a:r>
          </a:p>
          <a:p>
            <a:pPr lvl="0">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For each event, a 10-degree latitude band centered on the event’s location is selected. To identify the peak perturbation, we used a 6 months window (3 months before and 6 months after the event). The perturbed month is chosen as the one where the 1020 nm extinction coefficient (</a:t>
            </a:r>
            <a:r>
              <a:rPr lang="en-US" dirty="0">
                <a:latin typeface="Calibri" panose="020F0502020204030204" pitchFamily="34" charset="0"/>
                <a:cs typeface="Calibri" panose="020F0502020204030204" pitchFamily="34" charset="0"/>
              </a:rPr>
              <a:t>k</a:t>
            </a:r>
            <a:r>
              <a:rPr lang="en-US" baseline="-25000" dirty="0">
                <a:latin typeface="Calibri" panose="020F0502020204030204" pitchFamily="34" charset="0"/>
                <a:cs typeface="Calibri" panose="020F0502020204030204" pitchFamily="34" charset="0"/>
              </a:rPr>
              <a:t>1020</a:t>
            </a:r>
            <a:r>
              <a:rPr kumimoji="0" lang="en-US"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reaches its peak.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sp>
        <p:nvSpPr>
          <p:cNvPr id="12" name="Title 1">
            <a:extLst>
              <a:ext uri="{FF2B5EF4-FFF2-40B4-BE49-F238E27FC236}">
                <a16:creationId xmlns:a16="http://schemas.microsoft.com/office/drawing/2014/main" id="{EFFA5869-4089-148C-4F0A-60BABA614D48}"/>
              </a:ext>
            </a:extLst>
          </p:cNvPr>
          <p:cNvSpPr>
            <a:spLocks noGrp="1"/>
          </p:cNvSpPr>
          <p:nvPr>
            <p:ph type="title"/>
          </p:nvPr>
        </p:nvSpPr>
        <p:spPr>
          <a:xfrm>
            <a:off x="838200" y="365125"/>
            <a:ext cx="10515600" cy="1325563"/>
          </a:xfrm>
        </p:spPr>
        <p:txBody>
          <a:bodyPr>
            <a:normAutofit/>
          </a:bodyPr>
          <a:lstStyle/>
          <a:p>
            <a:pPr algn="ctr"/>
            <a:r>
              <a:rPr lang="en-US" sz="3600" dirty="0"/>
              <a:t>Predictability of changes in stratospheric Aerosol</a:t>
            </a:r>
          </a:p>
        </p:txBody>
      </p:sp>
    </p:spTree>
    <p:extLst>
      <p:ext uri="{BB962C8B-B14F-4D97-AF65-F5344CB8AC3E}">
        <p14:creationId xmlns:p14="http://schemas.microsoft.com/office/powerpoint/2010/main" val="18696735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AI-generated content may be incorrect.">
            <a:extLst>
              <a:ext uri="{FF2B5EF4-FFF2-40B4-BE49-F238E27FC236}">
                <a16:creationId xmlns:a16="http://schemas.microsoft.com/office/drawing/2014/main" id="{59A8E58A-1352-0D12-8C9E-0CD493024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956" y="38100"/>
            <a:ext cx="5104737" cy="3190461"/>
          </a:xfrm>
          <a:prstGeom prst="rect">
            <a:avLst/>
          </a:prstGeom>
        </p:spPr>
      </p:pic>
      <p:pic>
        <p:nvPicPr>
          <p:cNvPr id="9" name="Picture 8" descr="Chart, line chart&#10;&#10;AI-generated content may be incorrect.">
            <a:extLst>
              <a:ext uri="{FF2B5EF4-FFF2-40B4-BE49-F238E27FC236}">
                <a16:creationId xmlns:a16="http://schemas.microsoft.com/office/drawing/2014/main" id="{F63340EB-221E-DB12-7827-B88BA24C0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693" y="30644"/>
            <a:ext cx="4395746" cy="3190461"/>
          </a:xfrm>
          <a:prstGeom prst="rect">
            <a:avLst/>
          </a:prstGeom>
        </p:spPr>
      </p:pic>
      <p:grpSp>
        <p:nvGrpSpPr>
          <p:cNvPr id="10" name="Group 9">
            <a:extLst>
              <a:ext uri="{FF2B5EF4-FFF2-40B4-BE49-F238E27FC236}">
                <a16:creationId xmlns:a16="http://schemas.microsoft.com/office/drawing/2014/main" id="{6DFF4B93-907F-91E6-CDAC-8F94856C0A6B}"/>
              </a:ext>
            </a:extLst>
          </p:cNvPr>
          <p:cNvGrpSpPr/>
          <p:nvPr/>
        </p:nvGrpSpPr>
        <p:grpSpPr>
          <a:xfrm>
            <a:off x="979077" y="3329940"/>
            <a:ext cx="9780362" cy="3190461"/>
            <a:chOff x="979077" y="3329940"/>
            <a:chExt cx="9780362" cy="3190461"/>
          </a:xfrm>
        </p:grpSpPr>
        <p:pic>
          <p:nvPicPr>
            <p:cNvPr id="2" name="Picture 1" descr="Chart, scatter chart&#10;&#10;AI-generated content may be incorrect.">
              <a:extLst>
                <a:ext uri="{FF2B5EF4-FFF2-40B4-BE49-F238E27FC236}">
                  <a16:creationId xmlns:a16="http://schemas.microsoft.com/office/drawing/2014/main" id="{D25094C5-A3EE-BB24-EAAE-0F2245D89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878" y="3329940"/>
              <a:ext cx="4256561" cy="3190461"/>
            </a:xfrm>
            <a:prstGeom prst="rect">
              <a:avLst/>
            </a:prstGeom>
          </p:spPr>
        </p:pic>
        <p:sp>
          <p:nvSpPr>
            <p:cNvPr id="5" name="TextBox 4">
              <a:extLst>
                <a:ext uri="{FF2B5EF4-FFF2-40B4-BE49-F238E27FC236}">
                  <a16:creationId xmlns:a16="http://schemas.microsoft.com/office/drawing/2014/main" id="{40A90180-9964-D882-B108-E05FB3AB9BC0}"/>
                </a:ext>
              </a:extLst>
            </p:cNvPr>
            <p:cNvSpPr txBox="1"/>
            <p:nvPr/>
          </p:nvSpPr>
          <p:spPr>
            <a:xfrm>
              <a:off x="979077" y="4383314"/>
              <a:ext cx="4783096"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Perturbed extinction coefficient is defined as 𝛿</a:t>
              </a:r>
              <a:r>
                <a:rPr lang="en-US" dirty="0" err="1">
                  <a:latin typeface="Calibri" panose="020F0502020204030204" pitchFamily="34" charset="0"/>
                  <a:cs typeface="Calibri" panose="020F0502020204030204" pitchFamily="34" charset="0"/>
                </a:rPr>
                <a:t>k</a:t>
              </a:r>
              <a:r>
                <a:rPr lang="en-US" baseline="-25000" dirty="0" err="1">
                  <a:latin typeface="Calibri" panose="020F0502020204030204" pitchFamily="34" charset="0"/>
                  <a:cs typeface="Calibri" panose="020F0502020204030204" pitchFamily="34" charset="0"/>
                </a:rPr>
                <a:t>λ</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k</a:t>
              </a:r>
              <a:r>
                <a:rPr lang="en-US" baseline="-25000" dirty="0" err="1">
                  <a:latin typeface="Calibri" panose="020F0502020204030204" pitchFamily="34" charset="0"/>
                  <a:cs typeface="Calibri" panose="020F0502020204030204" pitchFamily="34" charset="0"/>
                </a:rPr>
                <a:t>λ</a:t>
              </a:r>
              <a:r>
                <a:rPr lang="en-US" dirty="0">
                  <a:latin typeface="Calibri" panose="020F0502020204030204" pitchFamily="34" charset="0"/>
                  <a:cs typeface="Calibri" panose="020F0502020204030204" pitchFamily="34" charset="0"/>
                </a:rPr>
                <a:t>(after)- </a:t>
              </a:r>
              <a:r>
                <a:rPr lang="en-US" dirty="0" err="1">
                  <a:latin typeface="Calibri" panose="020F0502020204030204" pitchFamily="34" charset="0"/>
                  <a:cs typeface="Calibri" panose="020F0502020204030204" pitchFamily="34" charset="0"/>
                </a:rPr>
                <a:t>k</a:t>
              </a:r>
              <a:r>
                <a:rPr lang="en-US" baseline="-25000" dirty="0" err="1">
                  <a:latin typeface="Calibri" panose="020F0502020204030204" pitchFamily="34" charset="0"/>
                  <a:cs typeface="Calibri" panose="020F0502020204030204" pitchFamily="34" charset="0"/>
                </a:rPr>
                <a:t>λ</a:t>
              </a:r>
              <a:r>
                <a:rPr lang="en-US" dirty="0">
                  <a:latin typeface="Calibri" panose="020F0502020204030204" pitchFamily="34" charset="0"/>
                  <a:cs typeface="Calibri" panose="020F0502020204030204" pitchFamily="34" charset="0"/>
                </a:rPr>
                <a:t>(before)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Perturbation ratio (𝛿</a:t>
              </a:r>
              <a:r>
                <a:rPr lang="en-US" baseline="-25000" dirty="0">
                  <a:latin typeface="Calibri" panose="020F0502020204030204" pitchFamily="34" charset="0"/>
                  <a:cs typeface="Calibri" panose="020F0502020204030204" pitchFamily="34" charset="0"/>
                </a:rPr>
                <a:t>ratio</a:t>
              </a:r>
              <a:r>
                <a:rPr lang="en-US" dirty="0">
                  <a:latin typeface="Calibri" panose="020F0502020204030204" pitchFamily="34" charset="0"/>
                  <a:cs typeface="Calibri" panose="020F0502020204030204" pitchFamily="34" charset="0"/>
                </a:rPr>
                <a:t> = 𝛿k</a:t>
              </a:r>
              <a:r>
                <a:rPr lang="en-US" baseline="-25000" dirty="0">
                  <a:latin typeface="Calibri" panose="020F0502020204030204" pitchFamily="34" charset="0"/>
                  <a:cs typeface="Calibri" panose="020F0502020204030204" pitchFamily="34" charset="0"/>
                </a:rPr>
                <a:t>525</a:t>
              </a:r>
              <a:r>
                <a:rPr lang="en-US" dirty="0">
                  <a:latin typeface="Calibri" panose="020F0502020204030204" pitchFamily="34" charset="0"/>
                  <a:cs typeface="Calibri" panose="020F0502020204030204" pitchFamily="34" charset="0"/>
                </a:rPr>
                <a:t>/𝛿</a:t>
              </a:r>
              <a:r>
                <a:rPr lang="en-US" baseline="-25000" dirty="0">
                  <a:latin typeface="Calibri" panose="020F0502020204030204" pitchFamily="34" charset="0"/>
                  <a:cs typeface="Calibri" panose="020F0502020204030204" pitchFamily="34" charset="0"/>
                </a:rPr>
                <a:t>1020</a:t>
              </a:r>
              <a:r>
                <a:rPr lang="en-US" dirty="0">
                  <a:latin typeface="Calibri" panose="020F0502020204030204" pitchFamily="34" charset="0"/>
                  <a:cs typeface="Calibri" panose="020F0502020204030204" pitchFamily="34" charset="0"/>
                </a:rPr>
                <a:t>)</a:t>
              </a:r>
              <a:endParaRPr lang="en-US" dirty="0"/>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grpSp>
    </p:spTree>
    <p:extLst>
      <p:ext uri="{BB962C8B-B14F-4D97-AF65-F5344CB8AC3E}">
        <p14:creationId xmlns:p14="http://schemas.microsoft.com/office/powerpoint/2010/main" val="471432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60912-F7AF-E760-F538-38185BE3BCD0}"/>
              </a:ext>
            </a:extLst>
          </p:cNvPr>
          <p:cNvSpPr>
            <a:spLocks noGrp="1"/>
          </p:cNvSpPr>
          <p:nvPr>
            <p:ph type="title"/>
          </p:nvPr>
        </p:nvSpPr>
        <p:spPr/>
        <p:txBody>
          <a:bodyPr/>
          <a:lstStyle/>
          <a:p>
            <a:r>
              <a:rPr lang="en-US" dirty="0"/>
              <a:t>Predicting Extinction Coefficient at 525 nm</a:t>
            </a:r>
          </a:p>
        </p:txBody>
      </p:sp>
      <p:sp>
        <p:nvSpPr>
          <p:cNvPr id="3" name="Content Placeholder 2">
            <a:extLst>
              <a:ext uri="{FF2B5EF4-FFF2-40B4-BE49-F238E27FC236}">
                <a16:creationId xmlns:a16="http://schemas.microsoft.com/office/drawing/2014/main" id="{D857E228-8C3B-DE1D-6428-B8D2F7174496}"/>
              </a:ext>
            </a:extLst>
          </p:cNvPr>
          <p:cNvSpPr>
            <a:spLocks noGrp="1"/>
          </p:cNvSpPr>
          <p:nvPr>
            <p:ph idx="1"/>
          </p:nvPr>
        </p:nvSpPr>
        <p:spPr/>
        <p:txBody>
          <a:bodyPr>
            <a:normAutofit lnSpcReduction="10000"/>
          </a:bodyPr>
          <a:lstStyle/>
          <a:p>
            <a:r>
              <a:rPr lang="en-US" sz="2800" kern="100" dirty="0">
                <a:effectLst/>
                <a:latin typeface="Calibri" panose="020F0502020204030204" pitchFamily="34" charset="0"/>
                <a:ea typeface="Aptos" panose="020B0004020202020204" pitchFamily="34" charset="0"/>
                <a:cs typeface="Calibri" panose="020F0502020204030204" pitchFamily="34" charset="0"/>
              </a:rPr>
              <a:t>August 2017 is used as a representative background period.</a:t>
            </a:r>
          </a:p>
          <a:p>
            <a:r>
              <a:rPr lang="en-US" dirty="0">
                <a:effectLst/>
                <a:latin typeface="Calibri" panose="020F0502020204030204" pitchFamily="34" charset="0"/>
                <a:cs typeface="Calibri" panose="020F0502020204030204" pitchFamily="34" charset="0"/>
              </a:rPr>
              <a:t>Perturbed extinction coefficient profiles (</a:t>
            </a:r>
            <a:r>
              <a:rPr lang="en-US" dirty="0">
                <a:latin typeface="Calibri" panose="020F0502020204030204" pitchFamily="34" charset="0"/>
                <a:cs typeface="Calibri" panose="020F0502020204030204" pitchFamily="34" charset="0"/>
              </a:rPr>
              <a:t>𝛿</a:t>
            </a:r>
            <a:r>
              <a:rPr lang="en-US" dirty="0" err="1">
                <a:latin typeface="Calibri" panose="020F0502020204030204" pitchFamily="34" charset="0"/>
                <a:cs typeface="Calibri" panose="020F0502020204030204" pitchFamily="34" charset="0"/>
              </a:rPr>
              <a:t>k</a:t>
            </a:r>
            <a:r>
              <a:rPr lang="en-US" baseline="-25000" dirty="0" err="1">
                <a:latin typeface="Calibri" panose="020F0502020204030204" pitchFamily="34" charset="0"/>
                <a:cs typeface="Calibri" panose="020F0502020204030204" pitchFamily="34" charset="0"/>
              </a:rPr>
              <a:t>λ</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k</a:t>
            </a:r>
            <a:r>
              <a:rPr lang="en-US" baseline="-25000" dirty="0" err="1">
                <a:latin typeface="Calibri" panose="020F0502020204030204" pitchFamily="34" charset="0"/>
                <a:cs typeface="Calibri" panose="020F0502020204030204" pitchFamily="34" charset="0"/>
              </a:rPr>
              <a:t>λ</a:t>
            </a:r>
            <a:r>
              <a:rPr lang="en-US" dirty="0">
                <a:latin typeface="Calibri" panose="020F0502020204030204" pitchFamily="34" charset="0"/>
                <a:cs typeface="Calibri" panose="020F0502020204030204" pitchFamily="34" charset="0"/>
              </a:rPr>
              <a:t>(after)- </a:t>
            </a:r>
            <a:r>
              <a:rPr lang="en-US" dirty="0" err="1">
                <a:latin typeface="Calibri" panose="020F0502020204030204" pitchFamily="34" charset="0"/>
                <a:cs typeface="Calibri" panose="020F0502020204030204" pitchFamily="34" charset="0"/>
              </a:rPr>
              <a:t>k</a:t>
            </a:r>
            <a:r>
              <a:rPr lang="en-US" baseline="-25000" dirty="0" err="1">
                <a:latin typeface="Calibri" panose="020F0502020204030204" pitchFamily="34" charset="0"/>
                <a:cs typeface="Calibri" panose="020F0502020204030204" pitchFamily="34" charset="0"/>
              </a:rPr>
              <a:t>λ</a:t>
            </a:r>
            <a:r>
              <a:rPr lang="en-US" dirty="0">
                <a:latin typeface="Calibri" panose="020F0502020204030204" pitchFamily="34" charset="0"/>
                <a:cs typeface="Calibri" panose="020F0502020204030204" pitchFamily="34" charset="0"/>
              </a:rPr>
              <a:t>(background)</a:t>
            </a:r>
            <a:r>
              <a:rPr lang="en-US" dirty="0">
                <a:effectLst/>
                <a:latin typeface="Calibri" panose="020F0502020204030204" pitchFamily="34" charset="0"/>
                <a:cs typeface="Calibri" panose="020F0502020204030204" pitchFamily="34" charset="0"/>
              </a:rPr>
              <a:t>) at 1020 nm are computed by subtracting the background profile (August 2017) from the perturbed month’s profiles.</a:t>
            </a:r>
          </a:p>
          <a:p>
            <a:r>
              <a:rPr lang="en-US" dirty="0">
                <a:effectLst/>
                <a:latin typeface="Calibri" panose="020F0502020204030204" pitchFamily="34" charset="0"/>
                <a:cs typeface="Calibri" panose="020F0502020204030204" pitchFamily="34" charset="0"/>
              </a:rPr>
              <a:t>Perturbed extinction coefficient at 525 nm (</a:t>
            </a:r>
            <a:r>
              <a:rPr lang="en-US" dirty="0">
                <a:latin typeface="Calibri" panose="020F0502020204030204" pitchFamily="34" charset="0"/>
                <a:cs typeface="Calibri" panose="020F0502020204030204" pitchFamily="34" charset="0"/>
              </a:rPr>
              <a:t>𝛿k</a:t>
            </a:r>
            <a:r>
              <a:rPr lang="en-US" baseline="-25000" dirty="0">
                <a:latin typeface="Calibri" panose="020F0502020204030204" pitchFamily="34" charset="0"/>
                <a:cs typeface="Calibri" panose="020F0502020204030204" pitchFamily="34" charset="0"/>
              </a:rPr>
              <a:t>525</a:t>
            </a:r>
            <a:r>
              <a:rPr lang="en-US" dirty="0">
                <a:effectLst/>
                <a:latin typeface="Calibri" panose="020F0502020204030204" pitchFamily="34" charset="0"/>
                <a:cs typeface="Calibri" panose="020F0502020204030204" pitchFamily="34" charset="0"/>
              </a:rPr>
              <a:t>) is estimated by multiplying the 1020 nm perturbed extinction (</a:t>
            </a:r>
            <a:r>
              <a:rPr lang="en-US" dirty="0">
                <a:latin typeface="Calibri" panose="020F0502020204030204" pitchFamily="34" charset="0"/>
                <a:cs typeface="Calibri" panose="020F0502020204030204" pitchFamily="34" charset="0"/>
              </a:rPr>
              <a:t>𝛿k</a:t>
            </a:r>
            <a:r>
              <a:rPr lang="en-US" baseline="-25000" dirty="0">
                <a:latin typeface="Calibri" panose="020F0502020204030204" pitchFamily="34" charset="0"/>
                <a:cs typeface="Calibri" panose="020F0502020204030204" pitchFamily="34" charset="0"/>
              </a:rPr>
              <a:t>1020</a:t>
            </a:r>
            <a:r>
              <a:rPr lang="en-US" dirty="0">
                <a:effectLst/>
                <a:latin typeface="Calibri" panose="020F0502020204030204" pitchFamily="34" charset="0"/>
                <a:cs typeface="Calibri" panose="020F0502020204030204" pitchFamily="34" charset="0"/>
              </a:rPr>
              <a:t>) coefficient by the perturbation </a:t>
            </a:r>
            <a:r>
              <a:rPr lang="en-US" dirty="0">
                <a:latin typeface="Calibri" panose="020F0502020204030204" pitchFamily="34" charset="0"/>
                <a:cs typeface="Calibri" panose="020F0502020204030204" pitchFamily="34" charset="0"/>
              </a:rPr>
              <a:t>ratio (𝛿</a:t>
            </a:r>
            <a:r>
              <a:rPr lang="en-US" baseline="-25000" dirty="0">
                <a:latin typeface="Calibri" panose="020F0502020204030204" pitchFamily="34" charset="0"/>
                <a:cs typeface="Calibri" panose="020F0502020204030204" pitchFamily="34" charset="0"/>
              </a:rPr>
              <a:t>ratio</a:t>
            </a:r>
            <a:r>
              <a:rPr lang="en-US" dirty="0">
                <a:effectLst/>
                <a:latin typeface="Calibri" panose="020F0502020204030204" pitchFamily="34" charset="0"/>
                <a:cs typeface="Calibri" panose="020F0502020204030204" pitchFamily="34" charset="0"/>
              </a:rPr>
              <a:t>).</a:t>
            </a:r>
          </a:p>
          <a:p>
            <a:r>
              <a:rPr lang="en-US" dirty="0">
                <a:effectLst/>
                <a:latin typeface="Calibri" panose="020F0502020204030204" pitchFamily="34" charset="0"/>
                <a:cs typeface="Calibri" panose="020F0502020204030204" pitchFamily="34" charset="0"/>
              </a:rPr>
              <a:t>525 nm extinction coefficient is predicted by adding the perturbed 525 nm extinction to the background 525 nm extinction coefficient (</a:t>
            </a:r>
            <a:r>
              <a:rPr lang="en-US" dirty="0">
                <a:latin typeface="Calibri" panose="020F0502020204030204" pitchFamily="34" charset="0"/>
                <a:cs typeface="Calibri" panose="020F0502020204030204" pitchFamily="34" charset="0"/>
              </a:rPr>
              <a:t>k</a:t>
            </a:r>
            <a:r>
              <a:rPr lang="en-US" baseline="-25000" dirty="0">
                <a:latin typeface="Calibri" panose="020F0502020204030204" pitchFamily="34" charset="0"/>
                <a:cs typeface="Calibri" panose="020F0502020204030204" pitchFamily="34" charset="0"/>
              </a:rPr>
              <a:t>525</a:t>
            </a:r>
            <a:r>
              <a:rPr lang="en-US" dirty="0">
                <a:latin typeface="Calibri" panose="020F0502020204030204" pitchFamily="34" charset="0"/>
                <a:cs typeface="Calibri" panose="020F0502020204030204" pitchFamily="34" charset="0"/>
              </a:rPr>
              <a:t>(predicted)= 𝛿k</a:t>
            </a:r>
            <a:r>
              <a:rPr lang="en-US" baseline="-25000" dirty="0">
                <a:latin typeface="Calibri" panose="020F0502020204030204" pitchFamily="34" charset="0"/>
                <a:cs typeface="Calibri" panose="020F0502020204030204" pitchFamily="34" charset="0"/>
              </a:rPr>
              <a:t>525 </a:t>
            </a:r>
            <a:r>
              <a:rPr lang="en-US" dirty="0">
                <a:latin typeface="Calibri" panose="020F0502020204030204" pitchFamily="34" charset="0"/>
                <a:cs typeface="Calibri" panose="020F0502020204030204" pitchFamily="34" charset="0"/>
              </a:rPr>
              <a:t>+</a:t>
            </a:r>
            <a:r>
              <a:rPr lang="en-US" baseline="-25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k</a:t>
            </a:r>
            <a:r>
              <a:rPr lang="en-US" baseline="-25000" dirty="0">
                <a:latin typeface="Calibri" panose="020F0502020204030204" pitchFamily="34" charset="0"/>
                <a:cs typeface="Calibri" panose="020F0502020204030204" pitchFamily="34" charset="0"/>
              </a:rPr>
              <a:t>525</a:t>
            </a:r>
            <a:r>
              <a:rPr lang="en-US" dirty="0">
                <a:latin typeface="Calibri" panose="020F0502020204030204" pitchFamily="34" charset="0"/>
                <a:cs typeface="Calibri" panose="020F0502020204030204" pitchFamily="34" charset="0"/>
              </a:rPr>
              <a:t>(background)</a:t>
            </a:r>
            <a:r>
              <a:rPr lang="en-US" dirty="0">
                <a:effectLst/>
                <a:latin typeface="Calibri" panose="020F0502020204030204" pitchFamily="34" charset="0"/>
                <a:cs typeface="Calibri" panose="020F0502020204030204" pitchFamily="34" charset="0"/>
              </a:rPr>
              <a:t>).</a:t>
            </a:r>
          </a:p>
          <a:p>
            <a:pPr>
              <a:buNone/>
            </a:pPr>
            <a:endParaRPr lang="en-US" dirty="0">
              <a:effectLst/>
              <a:latin typeface="Calibri" panose="020F0502020204030204" pitchFamily="34" charset="0"/>
              <a:cs typeface="Calibri" panose="020F0502020204030204" pitchFamily="34" charset="0"/>
            </a:endParaRPr>
          </a:p>
          <a:p>
            <a:endParaRPr lang="en-US" dirty="0">
              <a:effectLst/>
              <a:latin typeface="Calibri" panose="020F0502020204030204" pitchFamily="34" charset="0"/>
              <a:cs typeface="Calibri" panose="020F0502020204030204" pitchFamily="34" charset="0"/>
            </a:endParaRPr>
          </a:p>
          <a:p>
            <a:endParaRPr lang="en-US" dirty="0">
              <a:effectLst/>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0861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AI-generated content may be incorrect.">
            <a:extLst>
              <a:ext uri="{FF2B5EF4-FFF2-40B4-BE49-F238E27FC236}">
                <a16:creationId xmlns:a16="http://schemas.microsoft.com/office/drawing/2014/main" id="{14B3DA16-D8E7-50AA-E90E-3DFEFD612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700" y="2242126"/>
            <a:ext cx="6578600" cy="2197100"/>
          </a:xfrm>
          <a:prstGeom prst="rect">
            <a:avLst/>
          </a:prstGeom>
        </p:spPr>
      </p:pic>
      <p:pic>
        <p:nvPicPr>
          <p:cNvPr id="6" name="Picture 5" descr="Chart, histogram&#10;&#10;AI-generated content may be incorrect.">
            <a:extLst>
              <a:ext uri="{FF2B5EF4-FFF2-40B4-BE49-F238E27FC236}">
                <a16:creationId xmlns:a16="http://schemas.microsoft.com/office/drawing/2014/main" id="{674D836E-4311-DCD9-E6B4-50A28F21A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00" y="4473100"/>
            <a:ext cx="6578600" cy="2197100"/>
          </a:xfrm>
          <a:prstGeom prst="rect">
            <a:avLst/>
          </a:prstGeom>
        </p:spPr>
      </p:pic>
      <p:grpSp>
        <p:nvGrpSpPr>
          <p:cNvPr id="3" name="Group 2">
            <a:extLst>
              <a:ext uri="{FF2B5EF4-FFF2-40B4-BE49-F238E27FC236}">
                <a16:creationId xmlns:a16="http://schemas.microsoft.com/office/drawing/2014/main" id="{6F4D1128-74B8-220E-CAB8-3F35F2ACF30F}"/>
              </a:ext>
            </a:extLst>
          </p:cNvPr>
          <p:cNvGrpSpPr/>
          <p:nvPr/>
        </p:nvGrpSpPr>
        <p:grpSpPr>
          <a:xfrm>
            <a:off x="2806700" y="23006"/>
            <a:ext cx="8333466" cy="2197100"/>
            <a:chOff x="2806700" y="23006"/>
            <a:chExt cx="8333466" cy="2197100"/>
          </a:xfrm>
        </p:grpSpPr>
        <p:pic>
          <p:nvPicPr>
            <p:cNvPr id="4" name="Picture 3" descr="Chart&#10;&#10;AI-generated content may be incorrect.">
              <a:extLst>
                <a:ext uri="{FF2B5EF4-FFF2-40B4-BE49-F238E27FC236}">
                  <a16:creationId xmlns:a16="http://schemas.microsoft.com/office/drawing/2014/main" id="{2C87971A-CA4E-53FE-E7E4-F2716DC13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700" y="23006"/>
              <a:ext cx="6578600" cy="2197100"/>
            </a:xfrm>
            <a:prstGeom prst="rect">
              <a:avLst/>
            </a:prstGeom>
          </p:spPr>
        </p:pic>
        <p:sp>
          <p:nvSpPr>
            <p:cNvPr id="2" name="TextBox 1">
              <a:extLst>
                <a:ext uri="{FF2B5EF4-FFF2-40B4-BE49-F238E27FC236}">
                  <a16:creationId xmlns:a16="http://schemas.microsoft.com/office/drawing/2014/main" id="{A4F84999-0BAF-1E56-2F4C-C5AD7363042B}"/>
                </a:ext>
              </a:extLst>
            </p:cNvPr>
            <p:cNvSpPr txBox="1"/>
            <p:nvPr/>
          </p:nvSpPr>
          <p:spPr>
            <a:xfrm>
              <a:off x="9936956" y="857250"/>
              <a:ext cx="120321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Fixed </a:t>
              </a:r>
              <a:r>
                <a:rPr lang="en-US" dirty="0">
                  <a:latin typeface="Calibri" panose="020F0502020204030204" pitchFamily="34" charset="0"/>
                  <a:cs typeface="Calibri" panose="020F0502020204030204" pitchFamily="34" charset="0"/>
                </a:rPr>
                <a:t>𝛿</a:t>
              </a:r>
              <a:r>
                <a:rPr lang="en-US" baseline="-25000" dirty="0">
                  <a:latin typeface="Calibri" panose="020F0502020204030204" pitchFamily="34" charset="0"/>
                  <a:cs typeface="Calibri" panose="020F0502020204030204" pitchFamily="34" charset="0"/>
                </a:rPr>
                <a:t>ratio</a:t>
              </a:r>
              <a:r>
                <a:rPr kumimoji="0" lang="en-US" sz="1800" b="0" i="0" u="none" strike="noStrike" cap="none" spc="0" normalizeH="0" baseline="0" dirty="0">
                  <a:ln>
                    <a:noFill/>
                  </a:ln>
                  <a:solidFill>
                    <a:srgbClr val="000000"/>
                  </a:solidFill>
                  <a:effectLst/>
                  <a:uFillTx/>
                  <a:latin typeface="+mj-lt"/>
                  <a:ea typeface="+mj-ea"/>
                  <a:cs typeface="+mj-cs"/>
                  <a:sym typeface="Helvetica"/>
                </a:rPr>
                <a:t> </a:t>
              </a:r>
            </a:p>
          </p:txBody>
        </p:sp>
      </p:grpSp>
    </p:spTree>
    <p:extLst>
      <p:ext uri="{BB962C8B-B14F-4D97-AF65-F5344CB8AC3E}">
        <p14:creationId xmlns:p14="http://schemas.microsoft.com/office/powerpoint/2010/main" val="156131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8F6A-9736-08E5-A578-E148B1A3DFF9}"/>
              </a:ext>
            </a:extLst>
          </p:cNvPr>
          <p:cNvSpPr>
            <a:spLocks noGrp="1"/>
          </p:cNvSpPr>
          <p:nvPr>
            <p:ph type="title"/>
          </p:nvPr>
        </p:nvSpPr>
        <p:spPr>
          <a:xfrm>
            <a:off x="2268414" y="453513"/>
            <a:ext cx="6678105" cy="646334"/>
          </a:xfrm>
        </p:spPr>
        <p:txBody>
          <a:bodyPr/>
          <a:lstStyle/>
          <a:p>
            <a:pPr algn="ctr"/>
            <a:r>
              <a:rPr lang="en-US" dirty="0"/>
              <a:t>ML Approach </a:t>
            </a:r>
          </a:p>
        </p:txBody>
      </p:sp>
      <p:sp>
        <p:nvSpPr>
          <p:cNvPr id="5" name="Content Placeholder 2">
            <a:extLst>
              <a:ext uri="{FF2B5EF4-FFF2-40B4-BE49-F238E27FC236}">
                <a16:creationId xmlns:a16="http://schemas.microsoft.com/office/drawing/2014/main" id="{8C1DD5D4-BFB0-737C-96B6-56D7F45B3B95}"/>
              </a:ext>
            </a:extLst>
          </p:cNvPr>
          <p:cNvSpPr txBox="1">
            <a:spLocks/>
          </p:cNvSpPr>
          <p:nvPr/>
        </p:nvSpPr>
        <p:spPr>
          <a:xfrm>
            <a:off x="838200" y="1825625"/>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Implemented </a:t>
            </a:r>
            <a:r>
              <a:rPr lang="en-US" dirty="0" err="1">
                <a:latin typeface="Calibri" panose="020F0502020204030204" pitchFamily="34" charset="0"/>
                <a:cs typeface="Calibri" panose="020F0502020204030204" pitchFamily="34" charset="0"/>
              </a:rPr>
              <a:t>HistGradientBoosting</a:t>
            </a:r>
            <a:r>
              <a:rPr lang="en-US" dirty="0">
                <a:latin typeface="Calibri" panose="020F0502020204030204" pitchFamily="34" charset="0"/>
                <a:cs typeface="Calibri" panose="020F0502020204030204" pitchFamily="34" charset="0"/>
              </a:rPr>
              <a:t> (HGB) regressor to predict 𝛿k</a:t>
            </a:r>
            <a:r>
              <a:rPr lang="en-US" baseline="-25000" dirty="0">
                <a:latin typeface="Calibri" panose="020F0502020204030204" pitchFamily="34" charset="0"/>
                <a:cs typeface="Calibri" panose="020F0502020204030204" pitchFamily="34" charset="0"/>
              </a:rPr>
              <a:t>525  </a:t>
            </a:r>
            <a:r>
              <a:rPr lang="en-US" dirty="0">
                <a:latin typeface="Calibri" panose="020F0502020204030204" pitchFamily="34" charset="0"/>
                <a:cs typeface="Calibri" panose="020F0502020204030204" pitchFamily="34" charset="0"/>
              </a:rPr>
              <a:t>and k</a:t>
            </a:r>
            <a:r>
              <a:rPr lang="en-US" baseline="-25000" dirty="0">
                <a:latin typeface="Calibri" panose="020F0502020204030204" pitchFamily="34" charset="0"/>
                <a:cs typeface="Calibri" panose="020F0502020204030204" pitchFamily="34" charset="0"/>
              </a:rPr>
              <a:t>525</a:t>
            </a:r>
            <a:endParaRPr lang="en-US" kern="100" baseline="-25000" dirty="0">
              <a:latin typeface="Calibri" panose="020F0502020204030204" pitchFamily="34" charset="0"/>
              <a:ea typeface="Aptos" panose="020B0004020202020204" pitchFamily="34" charset="0"/>
              <a:cs typeface="Calibri" panose="020F0502020204030204" pitchFamily="34" charset="0"/>
            </a:endParaRPr>
          </a:p>
          <a:p>
            <a:r>
              <a:rPr lang="en-US" kern="100" dirty="0">
                <a:latin typeface="Calibri" panose="020F0502020204030204" pitchFamily="34" charset="0"/>
                <a:ea typeface="Aptos" panose="020B0004020202020204" pitchFamily="34" charset="0"/>
                <a:cs typeface="Calibri" panose="020F0502020204030204" pitchFamily="34" charset="0"/>
              </a:rPr>
              <a:t>Initial attempts to establish a relationship between between </a:t>
            </a:r>
            <a:r>
              <a:rPr lang="en-US" dirty="0">
                <a:latin typeface="Calibri" panose="020F0502020204030204" pitchFamily="34" charset="0"/>
                <a:cs typeface="Calibri" panose="020F0502020204030204" pitchFamily="34" charset="0"/>
              </a:rPr>
              <a:t>𝛿</a:t>
            </a:r>
            <a:r>
              <a:rPr lang="en-US" baseline="-25000" dirty="0">
                <a:latin typeface="Calibri" panose="020F0502020204030204" pitchFamily="34" charset="0"/>
                <a:cs typeface="Calibri" panose="020F0502020204030204" pitchFamily="34" charset="0"/>
              </a:rPr>
              <a:t>1020 </a:t>
            </a:r>
            <a:r>
              <a:rPr lang="en-US" dirty="0">
                <a:latin typeface="Calibri" panose="020F0502020204030204" pitchFamily="34" charset="0"/>
                <a:cs typeface="Calibri" panose="020F0502020204030204" pitchFamily="34" charset="0"/>
              </a:rPr>
              <a:t>(input)</a:t>
            </a:r>
            <a:r>
              <a:rPr lang="en-US" baseline="-25000" dirty="0">
                <a:latin typeface="Calibri" panose="020F0502020204030204" pitchFamily="34" charset="0"/>
                <a:cs typeface="Calibri" panose="020F0502020204030204" pitchFamily="34" charset="0"/>
              </a:rPr>
              <a:t> </a:t>
            </a:r>
            <a:r>
              <a:rPr lang="en-US" kern="100" dirty="0">
                <a:latin typeface="Calibri" panose="020F0502020204030204" pitchFamily="34" charset="0"/>
                <a:ea typeface="Aptos" panose="020B0004020202020204" pitchFamily="34" charset="0"/>
                <a:cs typeface="Calibri" panose="020F0502020204030204" pitchFamily="34" charset="0"/>
              </a:rPr>
              <a:t>and </a:t>
            </a:r>
            <a:r>
              <a:rPr lang="en-US" dirty="0">
                <a:latin typeface="Calibri" panose="020F0502020204030204" pitchFamily="34" charset="0"/>
                <a:cs typeface="Calibri" panose="020F0502020204030204" pitchFamily="34" charset="0"/>
              </a:rPr>
              <a:t>𝛿</a:t>
            </a:r>
            <a:r>
              <a:rPr lang="en-US" baseline="-25000" dirty="0">
                <a:latin typeface="Calibri" panose="020F0502020204030204" pitchFamily="34" charset="0"/>
                <a:cs typeface="Calibri" panose="020F0502020204030204" pitchFamily="34" charset="0"/>
              </a:rPr>
              <a:t>ratio</a:t>
            </a:r>
            <a:r>
              <a:rPr lang="en-US" kern="100" dirty="0">
                <a:latin typeface="Calibri" panose="020F0502020204030204" pitchFamily="34" charset="0"/>
                <a:ea typeface="Aptos" panose="020B0004020202020204" pitchFamily="34" charset="0"/>
                <a:cs typeface="Calibri" panose="020F0502020204030204" pitchFamily="34" charset="0"/>
              </a:rPr>
              <a:t> (target) were unsuccessful.  Therefore , used </a:t>
            </a:r>
            <a:r>
              <a:rPr lang="en-US" dirty="0">
                <a:latin typeface="Calibri" panose="020F0502020204030204" pitchFamily="34" charset="0"/>
                <a:cs typeface="Calibri" panose="020F0502020204030204" pitchFamily="34" charset="0"/>
              </a:rPr>
              <a:t>𝛿</a:t>
            </a:r>
            <a:r>
              <a:rPr lang="en-US" baseline="-25000" dirty="0">
                <a:latin typeface="Calibri" panose="020F0502020204030204" pitchFamily="34" charset="0"/>
                <a:cs typeface="Calibri" panose="020F0502020204030204" pitchFamily="34" charset="0"/>
              </a:rPr>
              <a:t>1020</a:t>
            </a:r>
            <a:r>
              <a:rPr lang="en-US" dirty="0">
                <a:latin typeface="Calibri" panose="020F0502020204030204" pitchFamily="34" charset="0"/>
                <a:cs typeface="Calibri" panose="020F0502020204030204" pitchFamily="34" charset="0"/>
              </a:rPr>
              <a:t> as input and 𝛿k</a:t>
            </a:r>
            <a:r>
              <a:rPr lang="en-US" baseline="-25000" dirty="0">
                <a:latin typeface="Calibri" panose="020F0502020204030204" pitchFamily="34" charset="0"/>
                <a:cs typeface="Calibri" panose="020F0502020204030204" pitchFamily="34" charset="0"/>
              </a:rPr>
              <a:t>525 </a:t>
            </a:r>
            <a:r>
              <a:rPr lang="en-US" dirty="0">
                <a:latin typeface="Calibri" panose="020F0502020204030204" pitchFamily="34" charset="0"/>
                <a:cs typeface="Calibri" panose="020F0502020204030204" pitchFamily="34" charset="0"/>
              </a:rPr>
              <a:t>as</a:t>
            </a:r>
            <a:r>
              <a:rPr lang="en-US" baseline="-25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target</a:t>
            </a:r>
            <a:r>
              <a:rPr lang="en-US" baseline="-25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 </a:t>
            </a:r>
          </a:p>
          <a:p>
            <a:r>
              <a:rPr lang="en-US" b="1" dirty="0"/>
              <a:t>Training Dataset:</a:t>
            </a:r>
            <a:endParaRPr lang="en-US" dirty="0"/>
          </a:p>
          <a:p>
            <a:pPr lvl="1"/>
            <a:r>
              <a:rPr lang="en-US" sz="2800" dirty="0"/>
              <a:t>data spanning July 2017 - December 2024</a:t>
            </a:r>
          </a:p>
          <a:p>
            <a:pPr lvl="1"/>
            <a:r>
              <a:rPr lang="en-US" sz="2800" dirty="0"/>
              <a:t>Vertical range: Tropopause+1 km to 25 km altitude</a:t>
            </a:r>
          </a:p>
          <a:p>
            <a:pPr lvl="1"/>
            <a:r>
              <a:rPr lang="en-US" sz="2800" dirty="0"/>
              <a:t>Split: 80% training / 20% testing (Model 1)</a:t>
            </a:r>
            <a:endParaRPr lang="en-US" dirty="0">
              <a:latin typeface="Calibri" panose="020F0502020204030204" pitchFamily="34" charset="0"/>
              <a:cs typeface="Calibri" panose="020F0502020204030204" pitchFamily="34" charset="0"/>
            </a:endParaRPr>
          </a:p>
          <a:p>
            <a:r>
              <a:rPr lang="en-US" dirty="0"/>
              <a:t>Alternative approach by categorizing events (Model 2)</a:t>
            </a:r>
          </a:p>
          <a:p>
            <a:r>
              <a:rPr lang="en-US" dirty="0">
                <a:latin typeface="Calibri" panose="020F0502020204030204" pitchFamily="34" charset="0"/>
                <a:cs typeface="Calibri" panose="020F0502020204030204" pitchFamily="34" charset="0"/>
              </a:rPr>
              <a:t>k</a:t>
            </a:r>
            <a:r>
              <a:rPr lang="en-US" baseline="-25000" dirty="0">
                <a:latin typeface="Calibri" panose="020F0502020204030204" pitchFamily="34" charset="0"/>
                <a:cs typeface="Calibri" panose="020F0502020204030204" pitchFamily="34" charset="0"/>
              </a:rPr>
              <a:t>525 </a:t>
            </a:r>
            <a:r>
              <a:rPr lang="en-US" dirty="0">
                <a:latin typeface="Calibri" panose="020F0502020204030204" pitchFamily="34" charset="0"/>
                <a:cs typeface="Calibri" panose="020F0502020204030204" pitchFamily="34" charset="0"/>
              </a:rPr>
              <a:t>(predicted) =</a:t>
            </a:r>
            <a:r>
              <a:rPr lang="en-US" baseline="-25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k</a:t>
            </a:r>
            <a:r>
              <a:rPr lang="en-US" baseline="-25000" dirty="0">
                <a:latin typeface="Calibri" panose="020F0502020204030204" pitchFamily="34" charset="0"/>
                <a:cs typeface="Calibri" panose="020F0502020204030204" pitchFamily="34" charset="0"/>
              </a:rPr>
              <a:t>525</a:t>
            </a:r>
            <a:r>
              <a:rPr lang="en-US" dirty="0">
                <a:latin typeface="Calibri" panose="020F0502020204030204" pitchFamily="34" charset="0"/>
                <a:cs typeface="Calibri" panose="020F0502020204030204" pitchFamily="34" charset="0"/>
              </a:rPr>
              <a:t>(background)+ 𝛿k</a:t>
            </a:r>
            <a:r>
              <a:rPr lang="en-US" baseline="-25000" dirty="0">
                <a:latin typeface="Calibri" panose="020F0502020204030204" pitchFamily="34" charset="0"/>
                <a:cs typeface="Calibri" panose="020F0502020204030204" pitchFamily="34" charset="0"/>
              </a:rPr>
              <a:t>525</a:t>
            </a:r>
            <a:r>
              <a:rPr lang="en-US" dirty="0">
                <a:latin typeface="Calibri" panose="020F0502020204030204" pitchFamily="34" charset="0"/>
                <a:cs typeface="Calibri" panose="020F0502020204030204" pitchFamily="34" charset="0"/>
              </a:rPr>
              <a:t>.</a:t>
            </a:r>
          </a:p>
          <a:p>
            <a:pPr>
              <a:buFont typeface="Arial" panose="020B0604020202020204" pitchFamily="34" charset="0"/>
              <a:buNone/>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0286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9F51C5-AD79-754F-B598-3103C857F29D}"/>
              </a:ext>
            </a:extLst>
          </p:cNvPr>
          <p:cNvPicPr>
            <a:picLocks noChangeAspect="1"/>
          </p:cNvPicPr>
          <p:nvPr/>
        </p:nvPicPr>
        <p:blipFill>
          <a:blip r:embed="rId3"/>
          <a:stretch>
            <a:fillRect/>
          </a:stretch>
        </p:blipFill>
        <p:spPr>
          <a:xfrm>
            <a:off x="2209800" y="1884918"/>
            <a:ext cx="7772400" cy="3088164"/>
          </a:xfrm>
          <a:prstGeom prst="rect">
            <a:avLst/>
          </a:prstGeom>
        </p:spPr>
      </p:pic>
      <p:sp>
        <p:nvSpPr>
          <p:cNvPr id="3" name="TextBox 2">
            <a:extLst>
              <a:ext uri="{FF2B5EF4-FFF2-40B4-BE49-F238E27FC236}">
                <a16:creationId xmlns:a16="http://schemas.microsoft.com/office/drawing/2014/main" id="{9798D329-2990-F5B6-D187-E616DAA21F5B}"/>
              </a:ext>
            </a:extLst>
          </p:cNvPr>
          <p:cNvSpPr txBox="1"/>
          <p:nvPr/>
        </p:nvSpPr>
        <p:spPr>
          <a:xfrm>
            <a:off x="4501861" y="634495"/>
            <a:ext cx="467050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Model 1 (Data between 201709 and 202412)</a:t>
            </a:r>
          </a:p>
        </p:txBody>
      </p:sp>
    </p:spTree>
    <p:extLst>
      <p:ext uri="{BB962C8B-B14F-4D97-AF65-F5344CB8AC3E}">
        <p14:creationId xmlns:p14="http://schemas.microsoft.com/office/powerpoint/2010/main" val="35724593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6ED7C23-7739-CE4B-D09B-28EC05C744A7}"/>
              </a:ext>
            </a:extLst>
          </p:cNvPr>
          <p:cNvGrpSpPr/>
          <p:nvPr/>
        </p:nvGrpSpPr>
        <p:grpSpPr>
          <a:xfrm>
            <a:off x="2806700" y="23006"/>
            <a:ext cx="8333466" cy="6711976"/>
            <a:chOff x="2806700" y="23006"/>
            <a:chExt cx="8333466" cy="6711976"/>
          </a:xfrm>
        </p:grpSpPr>
        <p:pic>
          <p:nvPicPr>
            <p:cNvPr id="25" name="Picture 24" descr="Chart, scatter chart&#10;&#10;AI-generated content may be incorrect.">
              <a:extLst>
                <a:ext uri="{FF2B5EF4-FFF2-40B4-BE49-F238E27FC236}">
                  <a16:creationId xmlns:a16="http://schemas.microsoft.com/office/drawing/2014/main" id="{0E89D03F-3D98-775A-DCA1-EE34D0B7D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700" y="2330450"/>
              <a:ext cx="6578600" cy="2197100"/>
            </a:xfrm>
            <a:prstGeom prst="rect">
              <a:avLst/>
            </a:prstGeom>
          </p:spPr>
        </p:pic>
        <p:pic>
          <p:nvPicPr>
            <p:cNvPr id="31" name="Picture 30" descr="Chart, scatter chart&#10;&#10;AI-generated content may be incorrect.">
              <a:extLst>
                <a:ext uri="{FF2B5EF4-FFF2-40B4-BE49-F238E27FC236}">
                  <a16:creationId xmlns:a16="http://schemas.microsoft.com/office/drawing/2014/main" id="{D494AD02-B4B7-17A2-5486-575A0AF69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00" y="4537882"/>
              <a:ext cx="6578600" cy="2197100"/>
            </a:xfrm>
            <a:prstGeom prst="rect">
              <a:avLst/>
            </a:prstGeom>
          </p:spPr>
        </p:pic>
        <p:grpSp>
          <p:nvGrpSpPr>
            <p:cNvPr id="2" name="Group 1">
              <a:extLst>
                <a:ext uri="{FF2B5EF4-FFF2-40B4-BE49-F238E27FC236}">
                  <a16:creationId xmlns:a16="http://schemas.microsoft.com/office/drawing/2014/main" id="{A1ED3444-A87C-2324-0647-EAFD5A710AFE}"/>
                </a:ext>
              </a:extLst>
            </p:cNvPr>
            <p:cNvGrpSpPr/>
            <p:nvPr/>
          </p:nvGrpSpPr>
          <p:grpSpPr>
            <a:xfrm>
              <a:off x="2806700" y="23006"/>
              <a:ext cx="8333466" cy="2197100"/>
              <a:chOff x="2806700" y="23006"/>
              <a:chExt cx="8333466" cy="2197100"/>
            </a:xfrm>
          </p:grpSpPr>
          <p:pic>
            <p:nvPicPr>
              <p:cNvPr id="23" name="Picture 22" descr="Chart&#10;&#10;AI-generated content may be incorrect.">
                <a:extLst>
                  <a:ext uri="{FF2B5EF4-FFF2-40B4-BE49-F238E27FC236}">
                    <a16:creationId xmlns:a16="http://schemas.microsoft.com/office/drawing/2014/main" id="{7DC5B9EA-3B2E-2888-2D67-4816C762F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700" y="23006"/>
                <a:ext cx="6578600" cy="2197100"/>
              </a:xfrm>
              <a:prstGeom prst="rect">
                <a:avLst/>
              </a:prstGeom>
            </p:spPr>
          </p:pic>
          <p:sp>
            <p:nvSpPr>
              <p:cNvPr id="32" name="TextBox 31">
                <a:extLst>
                  <a:ext uri="{FF2B5EF4-FFF2-40B4-BE49-F238E27FC236}">
                    <a16:creationId xmlns:a16="http://schemas.microsoft.com/office/drawing/2014/main" id="{43F7830C-E718-5B24-3C78-69D83A4CCD7E}"/>
                  </a:ext>
                </a:extLst>
              </p:cNvPr>
              <p:cNvSpPr txBox="1"/>
              <p:nvPr/>
            </p:nvSpPr>
            <p:spPr>
              <a:xfrm>
                <a:off x="9936956" y="857250"/>
                <a:ext cx="120321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Fixed </a:t>
                </a:r>
                <a:r>
                  <a:rPr lang="en-US" dirty="0">
                    <a:latin typeface="Calibri" panose="020F0502020204030204" pitchFamily="34" charset="0"/>
                    <a:cs typeface="Calibri" panose="020F0502020204030204" pitchFamily="34" charset="0"/>
                  </a:rPr>
                  <a:t>𝛿</a:t>
                </a:r>
                <a:r>
                  <a:rPr lang="en-US" baseline="-25000" dirty="0">
                    <a:latin typeface="Calibri" panose="020F0502020204030204" pitchFamily="34" charset="0"/>
                    <a:cs typeface="Calibri" panose="020F0502020204030204" pitchFamily="34" charset="0"/>
                  </a:rPr>
                  <a:t>ratio</a:t>
                </a:r>
                <a:r>
                  <a:rPr kumimoji="0" lang="en-US" sz="1800" b="0" i="0" u="none" strike="noStrike" cap="none" spc="0" normalizeH="0" baseline="0" dirty="0">
                    <a:ln>
                      <a:noFill/>
                    </a:ln>
                    <a:solidFill>
                      <a:srgbClr val="000000"/>
                    </a:solidFill>
                    <a:effectLst/>
                    <a:uFillTx/>
                    <a:latin typeface="+mj-lt"/>
                    <a:ea typeface="+mj-ea"/>
                    <a:cs typeface="+mj-cs"/>
                    <a:sym typeface="Helvetica"/>
                  </a:rPr>
                  <a:t> </a:t>
                </a:r>
              </a:p>
            </p:txBody>
          </p:sp>
        </p:grpSp>
        <p:sp>
          <p:nvSpPr>
            <p:cNvPr id="33" name="TextBox 32">
              <a:extLst>
                <a:ext uri="{FF2B5EF4-FFF2-40B4-BE49-F238E27FC236}">
                  <a16:creationId xmlns:a16="http://schemas.microsoft.com/office/drawing/2014/main" id="{E99F5956-F93A-0B6F-6E07-7237D698A252}"/>
                </a:ext>
              </a:extLst>
            </p:cNvPr>
            <p:cNvSpPr txBox="1"/>
            <p:nvPr/>
          </p:nvSpPr>
          <p:spPr>
            <a:xfrm>
              <a:off x="9896473" y="3267088"/>
              <a:ext cx="9130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Model 1</a:t>
              </a:r>
            </a:p>
          </p:txBody>
        </p:sp>
        <p:sp>
          <p:nvSpPr>
            <p:cNvPr id="34" name="TextBox 33">
              <a:extLst>
                <a:ext uri="{FF2B5EF4-FFF2-40B4-BE49-F238E27FC236}">
                  <a16:creationId xmlns:a16="http://schemas.microsoft.com/office/drawing/2014/main" id="{71AB4BC6-B806-E709-0194-6E96E4E464CB}"/>
                </a:ext>
              </a:extLst>
            </p:cNvPr>
            <p:cNvSpPr txBox="1"/>
            <p:nvPr/>
          </p:nvSpPr>
          <p:spPr>
            <a:xfrm>
              <a:off x="9898849" y="5391174"/>
              <a:ext cx="9130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Model 2</a:t>
              </a:r>
            </a:p>
          </p:txBody>
        </p:sp>
      </p:grpSp>
    </p:spTree>
    <p:extLst>
      <p:ext uri="{BB962C8B-B14F-4D97-AF65-F5344CB8AC3E}">
        <p14:creationId xmlns:p14="http://schemas.microsoft.com/office/powerpoint/2010/main" val="25630843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3A1775F-4AF6-6735-24ED-3C1622C73670}"/>
              </a:ext>
            </a:extLst>
          </p:cNvPr>
          <p:cNvGrpSpPr/>
          <p:nvPr/>
        </p:nvGrpSpPr>
        <p:grpSpPr>
          <a:xfrm>
            <a:off x="2806700" y="30145"/>
            <a:ext cx="8333466" cy="6697695"/>
            <a:chOff x="2806700" y="30145"/>
            <a:chExt cx="8333466" cy="6697695"/>
          </a:xfrm>
        </p:grpSpPr>
        <p:pic>
          <p:nvPicPr>
            <p:cNvPr id="3" name="Picture 2" descr="Chart, histogram&#10;&#10;AI-generated content may be incorrect.">
              <a:extLst>
                <a:ext uri="{FF2B5EF4-FFF2-40B4-BE49-F238E27FC236}">
                  <a16:creationId xmlns:a16="http://schemas.microsoft.com/office/drawing/2014/main" id="{6DDAE91E-4F1C-6922-BC00-D013AA444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700" y="30145"/>
              <a:ext cx="6578600" cy="2197100"/>
            </a:xfrm>
            <a:prstGeom prst="rect">
              <a:avLst/>
            </a:prstGeom>
          </p:spPr>
        </p:pic>
        <p:sp>
          <p:nvSpPr>
            <p:cNvPr id="12" name="TextBox 11">
              <a:extLst>
                <a:ext uri="{FF2B5EF4-FFF2-40B4-BE49-F238E27FC236}">
                  <a16:creationId xmlns:a16="http://schemas.microsoft.com/office/drawing/2014/main" id="{64F6BFE4-0043-7793-5162-8EC7FCC0BF65}"/>
                </a:ext>
              </a:extLst>
            </p:cNvPr>
            <p:cNvSpPr txBox="1"/>
            <p:nvPr/>
          </p:nvSpPr>
          <p:spPr>
            <a:xfrm>
              <a:off x="9936956" y="857250"/>
              <a:ext cx="120321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Fixed </a:t>
              </a:r>
              <a:r>
                <a:rPr lang="en-US" dirty="0">
                  <a:latin typeface="Calibri" panose="020F0502020204030204" pitchFamily="34" charset="0"/>
                  <a:cs typeface="Calibri" panose="020F0502020204030204" pitchFamily="34" charset="0"/>
                </a:rPr>
                <a:t>𝛿</a:t>
              </a:r>
              <a:r>
                <a:rPr lang="en-US" baseline="-25000" dirty="0">
                  <a:latin typeface="Calibri" panose="020F0502020204030204" pitchFamily="34" charset="0"/>
                  <a:cs typeface="Calibri" panose="020F0502020204030204" pitchFamily="34" charset="0"/>
                </a:rPr>
                <a:t>ratio</a:t>
              </a:r>
              <a:r>
                <a:rPr kumimoji="0" lang="en-US" sz="1800" b="0" i="0" u="none" strike="noStrike" cap="none" spc="0" normalizeH="0" baseline="0" dirty="0">
                  <a:ln>
                    <a:noFill/>
                  </a:ln>
                  <a:solidFill>
                    <a:srgbClr val="000000"/>
                  </a:solidFill>
                  <a:effectLst/>
                  <a:uFillTx/>
                  <a:latin typeface="+mj-lt"/>
                  <a:ea typeface="+mj-ea"/>
                  <a:cs typeface="+mj-cs"/>
                  <a:sym typeface="Helvetica"/>
                </a:rPr>
                <a:t> </a:t>
              </a:r>
            </a:p>
          </p:txBody>
        </p:sp>
        <p:pic>
          <p:nvPicPr>
            <p:cNvPr id="7" name="Picture 6" descr="Chart, histogram&#10;&#10;AI-generated content may be incorrect.">
              <a:extLst>
                <a:ext uri="{FF2B5EF4-FFF2-40B4-BE49-F238E27FC236}">
                  <a16:creationId xmlns:a16="http://schemas.microsoft.com/office/drawing/2014/main" id="{830F07CF-CED2-F9CD-CC16-92C9D5672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00" y="2330450"/>
              <a:ext cx="6578600" cy="2197100"/>
            </a:xfrm>
            <a:prstGeom prst="rect">
              <a:avLst/>
            </a:prstGeom>
          </p:spPr>
        </p:pic>
        <p:sp>
          <p:nvSpPr>
            <p:cNvPr id="13" name="TextBox 12">
              <a:extLst>
                <a:ext uri="{FF2B5EF4-FFF2-40B4-BE49-F238E27FC236}">
                  <a16:creationId xmlns:a16="http://schemas.microsoft.com/office/drawing/2014/main" id="{7C1B0B2D-A7E8-DC5F-8163-44675D5A2809}"/>
                </a:ext>
              </a:extLst>
            </p:cNvPr>
            <p:cNvSpPr txBox="1"/>
            <p:nvPr/>
          </p:nvSpPr>
          <p:spPr>
            <a:xfrm>
              <a:off x="9896473" y="3267088"/>
              <a:ext cx="9130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Model 1</a:t>
              </a:r>
            </a:p>
          </p:txBody>
        </p:sp>
        <p:pic>
          <p:nvPicPr>
            <p:cNvPr id="11" name="Picture 10" descr="Chart, histogram&#10;&#10;AI-generated content may be incorrect.">
              <a:extLst>
                <a:ext uri="{FF2B5EF4-FFF2-40B4-BE49-F238E27FC236}">
                  <a16:creationId xmlns:a16="http://schemas.microsoft.com/office/drawing/2014/main" id="{512F90DF-EA60-8839-C920-02E3EEEC1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700" y="4530740"/>
              <a:ext cx="6578600" cy="2197100"/>
            </a:xfrm>
            <a:prstGeom prst="rect">
              <a:avLst/>
            </a:prstGeom>
          </p:spPr>
        </p:pic>
        <p:sp>
          <p:nvSpPr>
            <p:cNvPr id="14" name="TextBox 13">
              <a:extLst>
                <a:ext uri="{FF2B5EF4-FFF2-40B4-BE49-F238E27FC236}">
                  <a16:creationId xmlns:a16="http://schemas.microsoft.com/office/drawing/2014/main" id="{7D9CCA40-359E-6D93-CC1A-09630B575234}"/>
                </a:ext>
              </a:extLst>
            </p:cNvPr>
            <p:cNvSpPr txBox="1"/>
            <p:nvPr/>
          </p:nvSpPr>
          <p:spPr>
            <a:xfrm>
              <a:off x="9898849" y="5391174"/>
              <a:ext cx="9130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Model 2</a:t>
              </a:r>
            </a:p>
          </p:txBody>
        </p:sp>
      </p:grpSp>
    </p:spTree>
    <p:extLst>
      <p:ext uri="{BB962C8B-B14F-4D97-AF65-F5344CB8AC3E}">
        <p14:creationId xmlns:p14="http://schemas.microsoft.com/office/powerpoint/2010/main" val="143217297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DDB7DA-D184-6662-BC67-AB8ED5F7946E}"/>
              </a:ext>
            </a:extLst>
          </p:cNvPr>
          <p:cNvGrpSpPr/>
          <p:nvPr/>
        </p:nvGrpSpPr>
        <p:grpSpPr>
          <a:xfrm>
            <a:off x="2806700" y="23004"/>
            <a:ext cx="8333466" cy="6711979"/>
            <a:chOff x="2806700" y="23004"/>
            <a:chExt cx="8333466" cy="6711979"/>
          </a:xfrm>
        </p:grpSpPr>
        <p:pic>
          <p:nvPicPr>
            <p:cNvPr id="3" name="Picture 2" descr="Chart, histogram&#10;&#10;AI-generated content may be incorrect.">
              <a:extLst>
                <a:ext uri="{FF2B5EF4-FFF2-40B4-BE49-F238E27FC236}">
                  <a16:creationId xmlns:a16="http://schemas.microsoft.com/office/drawing/2014/main" id="{7984E3F1-D4E2-706D-6106-FE28E5EE2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700" y="23004"/>
              <a:ext cx="6578600" cy="2197100"/>
            </a:xfrm>
            <a:prstGeom prst="rect">
              <a:avLst/>
            </a:prstGeom>
          </p:spPr>
        </p:pic>
        <p:pic>
          <p:nvPicPr>
            <p:cNvPr id="5" name="Picture 4" descr="Chart, histogram&#10;&#10;AI-generated content may be incorrect.">
              <a:extLst>
                <a:ext uri="{FF2B5EF4-FFF2-40B4-BE49-F238E27FC236}">
                  <a16:creationId xmlns:a16="http://schemas.microsoft.com/office/drawing/2014/main" id="{04CC3A7E-2D0E-ADBF-0F5C-D0F7B47DA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00" y="2330450"/>
              <a:ext cx="6578600" cy="2197100"/>
            </a:xfrm>
            <a:prstGeom prst="rect">
              <a:avLst/>
            </a:prstGeom>
          </p:spPr>
        </p:pic>
        <p:pic>
          <p:nvPicPr>
            <p:cNvPr id="7" name="Picture 6" descr="Chart, histogram&#10;&#10;AI-generated content may be incorrect.">
              <a:extLst>
                <a:ext uri="{FF2B5EF4-FFF2-40B4-BE49-F238E27FC236}">
                  <a16:creationId xmlns:a16="http://schemas.microsoft.com/office/drawing/2014/main" id="{499A4F1D-9C32-A444-0F74-B3ED62D16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700" y="4537883"/>
              <a:ext cx="6578600" cy="2197100"/>
            </a:xfrm>
            <a:prstGeom prst="rect">
              <a:avLst/>
            </a:prstGeom>
          </p:spPr>
        </p:pic>
        <p:sp>
          <p:nvSpPr>
            <p:cNvPr id="8" name="TextBox 7">
              <a:extLst>
                <a:ext uri="{FF2B5EF4-FFF2-40B4-BE49-F238E27FC236}">
                  <a16:creationId xmlns:a16="http://schemas.microsoft.com/office/drawing/2014/main" id="{7A0F12D3-7B90-C1D9-92EC-0C359BEFE0E3}"/>
                </a:ext>
              </a:extLst>
            </p:cNvPr>
            <p:cNvSpPr txBox="1"/>
            <p:nvPr/>
          </p:nvSpPr>
          <p:spPr>
            <a:xfrm>
              <a:off x="9936956" y="857250"/>
              <a:ext cx="120321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Fixed </a:t>
              </a:r>
              <a:r>
                <a:rPr lang="en-US" dirty="0">
                  <a:latin typeface="Calibri" panose="020F0502020204030204" pitchFamily="34" charset="0"/>
                  <a:cs typeface="Calibri" panose="020F0502020204030204" pitchFamily="34" charset="0"/>
                </a:rPr>
                <a:t>𝛿</a:t>
              </a:r>
              <a:r>
                <a:rPr lang="en-US" baseline="-25000" dirty="0">
                  <a:latin typeface="Calibri" panose="020F0502020204030204" pitchFamily="34" charset="0"/>
                  <a:cs typeface="Calibri" panose="020F0502020204030204" pitchFamily="34" charset="0"/>
                </a:rPr>
                <a:t>ratio</a:t>
              </a:r>
              <a:r>
                <a:rPr kumimoji="0" lang="en-US" sz="1800" b="0" i="0" u="none" strike="noStrike" cap="none" spc="0" normalizeH="0" baseline="0" dirty="0">
                  <a:ln>
                    <a:noFill/>
                  </a:ln>
                  <a:solidFill>
                    <a:srgbClr val="000000"/>
                  </a:solidFill>
                  <a:effectLst/>
                  <a:uFillTx/>
                  <a:latin typeface="+mj-lt"/>
                  <a:ea typeface="+mj-ea"/>
                  <a:cs typeface="+mj-cs"/>
                  <a:sym typeface="Helvetica"/>
                </a:rPr>
                <a:t> </a:t>
              </a:r>
            </a:p>
          </p:txBody>
        </p:sp>
        <p:sp>
          <p:nvSpPr>
            <p:cNvPr id="9" name="TextBox 8">
              <a:extLst>
                <a:ext uri="{FF2B5EF4-FFF2-40B4-BE49-F238E27FC236}">
                  <a16:creationId xmlns:a16="http://schemas.microsoft.com/office/drawing/2014/main" id="{FB90282B-7067-7660-A3D3-60BC5D380B29}"/>
                </a:ext>
              </a:extLst>
            </p:cNvPr>
            <p:cNvSpPr txBox="1"/>
            <p:nvPr/>
          </p:nvSpPr>
          <p:spPr>
            <a:xfrm>
              <a:off x="9896473" y="3267088"/>
              <a:ext cx="9130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Model 1</a:t>
              </a:r>
            </a:p>
          </p:txBody>
        </p:sp>
        <p:sp>
          <p:nvSpPr>
            <p:cNvPr id="10" name="TextBox 9">
              <a:extLst>
                <a:ext uri="{FF2B5EF4-FFF2-40B4-BE49-F238E27FC236}">
                  <a16:creationId xmlns:a16="http://schemas.microsoft.com/office/drawing/2014/main" id="{0DC2D892-90EF-1DF8-5B55-E759FD1F6F0A}"/>
                </a:ext>
              </a:extLst>
            </p:cNvPr>
            <p:cNvSpPr txBox="1"/>
            <p:nvPr/>
          </p:nvSpPr>
          <p:spPr>
            <a:xfrm>
              <a:off x="9898849" y="5391174"/>
              <a:ext cx="9130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Model 2</a:t>
              </a:r>
            </a:p>
          </p:txBody>
        </p:sp>
      </p:grpSp>
    </p:spTree>
    <p:extLst>
      <p:ext uri="{BB962C8B-B14F-4D97-AF65-F5344CB8AC3E}">
        <p14:creationId xmlns:p14="http://schemas.microsoft.com/office/powerpoint/2010/main" val="326461830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F30B22-23AA-EB35-7135-4173F184CA0B}"/>
              </a:ext>
            </a:extLst>
          </p:cNvPr>
          <p:cNvGrpSpPr/>
          <p:nvPr/>
        </p:nvGrpSpPr>
        <p:grpSpPr>
          <a:xfrm>
            <a:off x="2806700" y="23004"/>
            <a:ext cx="8333466" cy="6719122"/>
            <a:chOff x="2806700" y="23004"/>
            <a:chExt cx="8333466" cy="6719122"/>
          </a:xfrm>
        </p:grpSpPr>
        <p:pic>
          <p:nvPicPr>
            <p:cNvPr id="5" name="Picture 4" descr="Chart, histogram&#10;&#10;AI-generated content may be incorrect.">
              <a:extLst>
                <a:ext uri="{FF2B5EF4-FFF2-40B4-BE49-F238E27FC236}">
                  <a16:creationId xmlns:a16="http://schemas.microsoft.com/office/drawing/2014/main" id="{B2FC8FEF-F8C3-9858-6B31-4D312B2D4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700" y="23004"/>
              <a:ext cx="6578600" cy="2197100"/>
            </a:xfrm>
            <a:prstGeom prst="rect">
              <a:avLst/>
            </a:prstGeom>
          </p:spPr>
        </p:pic>
        <p:pic>
          <p:nvPicPr>
            <p:cNvPr id="7" name="Picture 6" descr="Chart&#10;&#10;AI-generated content may be incorrect.">
              <a:extLst>
                <a:ext uri="{FF2B5EF4-FFF2-40B4-BE49-F238E27FC236}">
                  <a16:creationId xmlns:a16="http://schemas.microsoft.com/office/drawing/2014/main" id="{D67E5EDE-426D-8DF9-D350-DF9DDDF96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00" y="2330450"/>
              <a:ext cx="6578600" cy="2197100"/>
            </a:xfrm>
            <a:prstGeom prst="rect">
              <a:avLst/>
            </a:prstGeom>
          </p:spPr>
        </p:pic>
        <p:pic>
          <p:nvPicPr>
            <p:cNvPr id="9" name="Picture 8" descr="Chart&#10;&#10;AI-generated content may be incorrect.">
              <a:extLst>
                <a:ext uri="{FF2B5EF4-FFF2-40B4-BE49-F238E27FC236}">
                  <a16:creationId xmlns:a16="http://schemas.microsoft.com/office/drawing/2014/main" id="{C1CBD87D-718E-2271-63D0-875DC0C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700" y="4545026"/>
              <a:ext cx="6578600" cy="2197100"/>
            </a:xfrm>
            <a:prstGeom prst="rect">
              <a:avLst/>
            </a:prstGeom>
          </p:spPr>
        </p:pic>
        <p:sp>
          <p:nvSpPr>
            <p:cNvPr id="10" name="TextBox 9">
              <a:extLst>
                <a:ext uri="{FF2B5EF4-FFF2-40B4-BE49-F238E27FC236}">
                  <a16:creationId xmlns:a16="http://schemas.microsoft.com/office/drawing/2014/main" id="{64D40E1C-2DF6-DC12-CCEB-A1AE0E835EFE}"/>
                </a:ext>
              </a:extLst>
            </p:cNvPr>
            <p:cNvSpPr txBox="1"/>
            <p:nvPr/>
          </p:nvSpPr>
          <p:spPr>
            <a:xfrm>
              <a:off x="9936956" y="857250"/>
              <a:ext cx="120321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Fixed </a:t>
              </a:r>
              <a:r>
                <a:rPr lang="en-US" dirty="0">
                  <a:latin typeface="Calibri" panose="020F0502020204030204" pitchFamily="34" charset="0"/>
                  <a:cs typeface="Calibri" panose="020F0502020204030204" pitchFamily="34" charset="0"/>
                </a:rPr>
                <a:t>𝛿</a:t>
              </a:r>
              <a:r>
                <a:rPr lang="en-US" baseline="-25000" dirty="0">
                  <a:latin typeface="Calibri" panose="020F0502020204030204" pitchFamily="34" charset="0"/>
                  <a:cs typeface="Calibri" panose="020F0502020204030204" pitchFamily="34" charset="0"/>
                </a:rPr>
                <a:t>ratio</a:t>
              </a:r>
              <a:r>
                <a:rPr kumimoji="0" lang="en-US" sz="1800" b="0" i="0" u="none" strike="noStrike" cap="none" spc="0" normalizeH="0" baseline="0" dirty="0">
                  <a:ln>
                    <a:noFill/>
                  </a:ln>
                  <a:solidFill>
                    <a:srgbClr val="000000"/>
                  </a:solidFill>
                  <a:effectLst/>
                  <a:uFillTx/>
                  <a:latin typeface="+mj-lt"/>
                  <a:ea typeface="+mj-ea"/>
                  <a:cs typeface="+mj-cs"/>
                  <a:sym typeface="Helvetica"/>
                </a:rPr>
                <a:t> </a:t>
              </a:r>
            </a:p>
          </p:txBody>
        </p:sp>
        <p:sp>
          <p:nvSpPr>
            <p:cNvPr id="11" name="TextBox 10">
              <a:extLst>
                <a:ext uri="{FF2B5EF4-FFF2-40B4-BE49-F238E27FC236}">
                  <a16:creationId xmlns:a16="http://schemas.microsoft.com/office/drawing/2014/main" id="{39B7D50B-62DD-EB1E-D1D1-2FFB1E2D4B99}"/>
                </a:ext>
              </a:extLst>
            </p:cNvPr>
            <p:cNvSpPr txBox="1"/>
            <p:nvPr/>
          </p:nvSpPr>
          <p:spPr>
            <a:xfrm>
              <a:off x="9896473" y="3267088"/>
              <a:ext cx="9130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Model 1</a:t>
              </a:r>
            </a:p>
          </p:txBody>
        </p:sp>
        <p:sp>
          <p:nvSpPr>
            <p:cNvPr id="12" name="TextBox 11">
              <a:extLst>
                <a:ext uri="{FF2B5EF4-FFF2-40B4-BE49-F238E27FC236}">
                  <a16:creationId xmlns:a16="http://schemas.microsoft.com/office/drawing/2014/main" id="{0D45AB8B-58E4-B4DF-3BED-37D0FD18DE17}"/>
                </a:ext>
              </a:extLst>
            </p:cNvPr>
            <p:cNvSpPr txBox="1"/>
            <p:nvPr/>
          </p:nvSpPr>
          <p:spPr>
            <a:xfrm>
              <a:off x="9898849" y="5391174"/>
              <a:ext cx="9130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Model 2</a:t>
              </a:r>
            </a:p>
          </p:txBody>
        </p:sp>
      </p:grpSp>
    </p:spTree>
    <p:extLst>
      <p:ext uri="{BB962C8B-B14F-4D97-AF65-F5344CB8AC3E}">
        <p14:creationId xmlns:p14="http://schemas.microsoft.com/office/powerpoint/2010/main" val="380358413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Footer Placeholder 4"/>
          <p:cNvSpPr txBox="1"/>
          <p:nvPr/>
        </p:nvSpPr>
        <p:spPr>
          <a:xfrm>
            <a:off x="4084318" y="6425419"/>
            <a:ext cx="5108556"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a:latin typeface="Arial"/>
                <a:ea typeface="Arial"/>
                <a:cs typeface="Arial"/>
                <a:sym typeface="Arial"/>
              </a:defRPr>
            </a:lvl1pPr>
          </a:lstStyle>
          <a:p>
            <a:r>
              <a:t>The Science Directorate at NASA's Langley Research Center: External Peer Review</a:t>
            </a:r>
          </a:p>
        </p:txBody>
      </p:sp>
      <p:sp>
        <p:nvSpPr>
          <p:cNvPr id="345" name="Rectangle 20"/>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46" name="Rectangle 22"/>
          <p:cNvSpPr/>
          <p:nvPr/>
        </p:nvSpPr>
        <p:spPr>
          <a:xfrm>
            <a:off x="558207" y="-1"/>
            <a:ext cx="11167451" cy="2018808"/>
          </a:xfrm>
          <a:prstGeom prst="rect">
            <a:avLst/>
          </a:prstGeom>
          <a:solidFill>
            <a:srgbClr val="FFFFFF"/>
          </a:solidFill>
          <a:ln>
            <a:solidFill>
              <a:srgbClr val="E1E1E1"/>
            </a:solidFill>
            <a:miter/>
          </a:ln>
          <a:effectLst>
            <a:outerShdw blurRad="50800" dist="38100" dir="2700000" rotWithShape="0">
              <a:srgbClr val="D9D9D9">
                <a:alpha val="5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47" name="Rectangle 24"/>
          <p:cNvSpPr/>
          <p:nvPr/>
        </p:nvSpPr>
        <p:spPr>
          <a:xfrm>
            <a:off x="566927" y="0"/>
            <a:ext cx="11155682" cy="2011679"/>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48" name="Title 1"/>
          <p:cNvSpPr txBox="1">
            <a:spLocks noGrp="1"/>
          </p:cNvSpPr>
          <p:nvPr>
            <p:ph type="title"/>
          </p:nvPr>
        </p:nvSpPr>
        <p:spPr>
          <a:xfrm>
            <a:off x="1115565" y="548637"/>
            <a:ext cx="10168134" cy="1179581"/>
          </a:xfrm>
          <a:prstGeom prst="rect">
            <a:avLst/>
          </a:prstGeom>
        </p:spPr>
        <p:txBody>
          <a:bodyPr/>
          <a:lstStyle/>
          <a:p>
            <a:r>
              <a:t>Background</a:t>
            </a:r>
          </a:p>
        </p:txBody>
      </p:sp>
      <p:sp>
        <p:nvSpPr>
          <p:cNvPr id="349" name="Rectangle 26"/>
          <p:cNvSpPr/>
          <p:nvPr/>
        </p:nvSpPr>
        <p:spPr>
          <a:xfrm>
            <a:off x="498833" y="758951"/>
            <a:ext cx="128019" cy="704092"/>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50" name="Content Placeholder 2"/>
          <p:cNvSpPr txBox="1">
            <a:spLocks noGrp="1"/>
          </p:cNvSpPr>
          <p:nvPr>
            <p:ph type="body" idx="1"/>
          </p:nvPr>
        </p:nvSpPr>
        <p:spPr>
          <a:xfrm>
            <a:off x="616404" y="1806412"/>
            <a:ext cx="10656846" cy="4762332"/>
          </a:xfrm>
          <a:prstGeom prst="rect">
            <a:avLst/>
          </a:prstGeom>
        </p:spPr>
        <p:txBody>
          <a:bodyPr/>
          <a:lstStyle/>
          <a:p>
            <a:pPr marL="342900" indent="-342900">
              <a:lnSpc>
                <a:spcPct val="121500"/>
              </a:lnSpc>
              <a:buSzPct val="100000"/>
              <a:buFont typeface="Symbol"/>
              <a:buChar char="·"/>
              <a:defRPr sz="1700">
                <a:latin typeface="+mj-lt"/>
                <a:ea typeface="+mj-ea"/>
                <a:cs typeface="+mj-cs"/>
                <a:sym typeface="Helvetica"/>
              </a:defRPr>
            </a:pPr>
            <a:r>
              <a:rPr dirty="0"/>
              <a:t>Global Space-based Stratospheric Aerosol Climatology (</a:t>
            </a:r>
            <a:r>
              <a:rPr dirty="0" err="1"/>
              <a:t>GloSSAC</a:t>
            </a:r>
            <a:r>
              <a:rPr dirty="0"/>
              <a:t>) was first created in 2018 (Thomason et al., 2018) to support the climate modeling community for the Coupled Model Intercomparison Project Phase 6 (CMIP6).</a:t>
            </a:r>
          </a:p>
          <a:p>
            <a:pPr marL="342900" indent="-342900">
              <a:lnSpc>
                <a:spcPct val="121500"/>
              </a:lnSpc>
              <a:buSzPct val="100000"/>
              <a:buFont typeface="Symbol"/>
              <a:buChar char="·"/>
              <a:defRPr sz="1700"/>
            </a:pPr>
            <a:r>
              <a:rPr dirty="0" err="1"/>
              <a:t>GloSSAC</a:t>
            </a:r>
            <a:r>
              <a:rPr dirty="0"/>
              <a:t> is a monthly zonal average aerosol climatology that currently provides stratospheric aerosol extinction and optical depth at 525 and 1020 nm at 5-degree latitude and 0.5 km altitude bin resolutions.</a:t>
            </a:r>
            <a:endParaRPr sz="1500" dirty="0"/>
          </a:p>
          <a:p>
            <a:pPr marL="342900" indent="-342900">
              <a:lnSpc>
                <a:spcPct val="121500"/>
              </a:lnSpc>
              <a:buSzPct val="100000"/>
              <a:buFont typeface="Symbol"/>
              <a:buChar char="·"/>
              <a:defRPr sz="1700"/>
            </a:pPr>
            <a:r>
              <a:rPr dirty="0"/>
              <a:t>Stratospheric Aerosol Gas Experiment (SAGE) series of measurements are integral part of </a:t>
            </a:r>
            <a:r>
              <a:rPr dirty="0" err="1"/>
              <a:t>GloSSAC</a:t>
            </a:r>
            <a:r>
              <a:rPr dirty="0"/>
              <a:t> data</a:t>
            </a:r>
            <a:endParaRPr sz="1500" dirty="0"/>
          </a:p>
          <a:p>
            <a:pPr marL="342900" indent="-342900">
              <a:lnSpc>
                <a:spcPct val="121500"/>
              </a:lnSpc>
              <a:buSzPct val="100000"/>
              <a:buFont typeface="Symbol"/>
              <a:buChar char="·"/>
              <a:defRPr sz="1700"/>
            </a:pPr>
            <a:r>
              <a:rPr dirty="0"/>
              <a:t> </a:t>
            </a:r>
            <a:r>
              <a:rPr dirty="0" err="1"/>
              <a:t>GloSSAC</a:t>
            </a:r>
            <a:r>
              <a:rPr dirty="0"/>
              <a:t> is publicly available via ASDC (</a:t>
            </a:r>
            <a:r>
              <a:rPr u="sng" dirty="0">
                <a:solidFill>
                  <a:srgbClr val="0000FF"/>
                </a:solidFill>
                <a:uFill>
                  <a:solidFill>
                    <a:srgbClr val="0000FF"/>
                  </a:solidFill>
                </a:uFill>
                <a:hlinkClick r:id="rId2"/>
              </a:rPr>
              <a:t>https://asdc.larc.nasa.gov/project/GloSSAC</a:t>
            </a:r>
            <a:r>
              <a:rPr dirty="0"/>
              <a:t>). </a:t>
            </a:r>
            <a:r>
              <a:rPr dirty="0" err="1"/>
              <a:t>GloSSAC</a:t>
            </a:r>
            <a:r>
              <a:rPr dirty="0"/>
              <a:t> </a:t>
            </a:r>
            <a:r>
              <a:t>version 2.2</a:t>
            </a:r>
            <a:r>
              <a:rPr lang="en-US" dirty="0"/>
              <a:t>3</a:t>
            </a:r>
            <a:r>
              <a:t> </a:t>
            </a:r>
            <a:r>
              <a:rPr dirty="0"/>
              <a:t>is the latest version, providing zonally averaged monthly data from </a:t>
            </a:r>
            <a:r>
              <a:t>1979- 202</a:t>
            </a:r>
            <a:r>
              <a:rPr lang="en-US" dirty="0"/>
              <a:t>4</a:t>
            </a:r>
            <a:r>
              <a:t>.</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1D806-57CC-981A-D91C-A9D6C63082C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3315253-A8D3-5518-8872-6D35CD32036D}"/>
              </a:ext>
            </a:extLst>
          </p:cNvPr>
          <p:cNvSpPr>
            <a:spLocks noGrp="1"/>
          </p:cNvSpPr>
          <p:nvPr>
            <p:ph type="title"/>
          </p:nvPr>
        </p:nvSpPr>
        <p:spPr>
          <a:xfrm>
            <a:off x="838200" y="365125"/>
            <a:ext cx="10515600" cy="1325563"/>
          </a:xfrm>
        </p:spPr>
        <p:txBody>
          <a:bodyPr/>
          <a:lstStyle/>
          <a:p>
            <a:pPr algn="ctr"/>
            <a:r>
              <a:rPr lang="en-US" dirty="0"/>
              <a:t>Work in progress</a:t>
            </a:r>
          </a:p>
        </p:txBody>
      </p:sp>
      <p:sp>
        <p:nvSpPr>
          <p:cNvPr id="2" name="Content Placeholder 2">
            <a:extLst>
              <a:ext uri="{FF2B5EF4-FFF2-40B4-BE49-F238E27FC236}">
                <a16:creationId xmlns:a16="http://schemas.microsoft.com/office/drawing/2014/main" id="{1138AE3E-5904-7D71-7035-E71752B76FF4}"/>
              </a:ext>
            </a:extLst>
          </p:cNvPr>
          <p:cNvSpPr txBox="1">
            <a:spLocks/>
          </p:cNvSpPr>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1pPr>
            <a:lvl2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2pPr>
            <a:lvl3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3pPr>
            <a:lvl4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4pPr>
            <a:lvl5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5pPr>
            <a:lvl6pPr marL="25146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6pPr>
            <a:lvl7pPr marL="29718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7pPr>
            <a:lvl8pPr marL="34290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8pPr>
            <a:lvl9pPr marL="38862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9pPr>
          </a:lstStyle>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The results from the ML approach show promise, but there are limitations due to the differing behaviors of each event. Implementing this for the 2005-2017 period is challenging, as only a single wavelength extinction coefficient is available from OSIRIS/CALIOP. </a:t>
            </a:r>
          </a:p>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While SAGE III/ISS multi-wavelength measurements allow for present-day validation of the fixed 𝛿</a:t>
            </a:r>
            <a:r>
              <a:rPr lang="en-US" baseline="-25000" dirty="0">
                <a:latin typeface="Calibri" panose="020F0502020204030204" pitchFamily="34" charset="0"/>
                <a:cs typeface="Calibri" panose="020F0502020204030204" pitchFamily="34" charset="0"/>
              </a:rPr>
              <a:t>ratio </a:t>
            </a:r>
            <a:r>
              <a:rPr lang="en-US" dirty="0">
                <a:latin typeface="Calibri" panose="020F0502020204030204" pitchFamily="34" charset="0"/>
                <a:cs typeface="Calibri" panose="020F0502020204030204" pitchFamily="34" charset="0"/>
              </a:rPr>
              <a:t>and  ML approach, the single wavelength limitation during 2005-2017 creates validation challenges. </a:t>
            </a:r>
          </a:p>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We have about 4 years of overlap between SAGE II and OSIRIS between 2001 and 2005. While OSIRIS data is available only at 750 nm, it needs to be converted to 1020 nm. </a:t>
            </a:r>
          </a:p>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While the current HGB regressor can only establish relationship between 𝛿k</a:t>
            </a:r>
            <a:r>
              <a:rPr lang="en-US" baseline="-25000" dirty="0">
                <a:latin typeface="Calibri" panose="020F0502020204030204" pitchFamily="34" charset="0"/>
                <a:cs typeface="Calibri" panose="020F0502020204030204" pitchFamily="34" charset="0"/>
              </a:rPr>
              <a:t>525 </a:t>
            </a:r>
            <a:r>
              <a:rPr lang="en-US" dirty="0">
                <a:latin typeface="Calibri" panose="020F0502020204030204" pitchFamily="34" charset="0"/>
                <a:cs typeface="Calibri" panose="020F0502020204030204" pitchFamily="34" charset="0"/>
              </a:rPr>
              <a:t>from</a:t>
            </a:r>
            <a:r>
              <a:rPr lang="en-US" baseline="-25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𝛿k</a:t>
            </a:r>
            <a:r>
              <a:rPr lang="en-US" baseline="-25000" dirty="0">
                <a:latin typeface="Calibri" panose="020F0502020204030204" pitchFamily="34" charset="0"/>
                <a:cs typeface="Calibri" panose="020F0502020204030204" pitchFamily="34" charset="0"/>
              </a:rPr>
              <a:t>1020</a:t>
            </a:r>
            <a:r>
              <a:rPr lang="en-US" dirty="0">
                <a:latin typeface="Calibri" panose="020F0502020204030204" pitchFamily="34" charset="0"/>
                <a:cs typeface="Calibri" panose="020F0502020204030204" pitchFamily="34" charset="0"/>
              </a:rPr>
              <a:t> , future work will compare the current HGB regressor with alternative approaches to evaluate whether different models can improve the prediction of 𝛿</a:t>
            </a:r>
            <a:r>
              <a:rPr lang="en-US" baseline="-25000" dirty="0">
                <a:latin typeface="Calibri" panose="020F0502020204030204" pitchFamily="34" charset="0"/>
                <a:cs typeface="Calibri" panose="020F0502020204030204" pitchFamily="34" charset="0"/>
              </a:rPr>
              <a:t>ratio </a:t>
            </a:r>
            <a:r>
              <a:rPr lang="en-US" dirty="0">
                <a:latin typeface="Calibri" panose="020F0502020204030204" pitchFamily="34" charset="0"/>
                <a:cs typeface="Calibri" panose="020F0502020204030204" pitchFamily="34" charset="0"/>
              </a:rPr>
              <a:t> from 𝛿k</a:t>
            </a:r>
            <a:r>
              <a:rPr lang="en-US" baseline="-25000" dirty="0">
                <a:latin typeface="Calibri" panose="020F0502020204030204" pitchFamily="34" charset="0"/>
                <a:cs typeface="Calibri" panose="020F0502020204030204" pitchFamily="34" charset="0"/>
              </a:rPr>
              <a:t>1020</a:t>
            </a:r>
            <a:r>
              <a:rPr lang="en-US" dirty="0">
                <a:latin typeface="Calibri" panose="020F0502020204030204" pitchFamily="34" charset="0"/>
                <a:cs typeface="Calibri" panose="020F0502020204030204" pitchFamily="34" charset="0"/>
              </a:rPr>
              <a:t>  across varying events, latitudes, and altitudes. </a:t>
            </a:r>
          </a:p>
          <a:p>
            <a:pPr marL="285750" indent="-285750" hangingPunct="1">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hangingPunct="1">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hangingPunct="1">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hangingPunct="1"/>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95230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BCC47-0DE5-B0BD-A8A6-520A6330831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1ACC5E4-0A38-F1C8-EBEB-0BF02C7DF5E6}"/>
              </a:ext>
            </a:extLst>
          </p:cNvPr>
          <p:cNvSpPr>
            <a:spLocks noGrp="1"/>
          </p:cNvSpPr>
          <p:nvPr>
            <p:ph type="title"/>
          </p:nvPr>
        </p:nvSpPr>
        <p:spPr>
          <a:xfrm>
            <a:off x="838200" y="365125"/>
            <a:ext cx="10515600" cy="1325563"/>
          </a:xfrm>
        </p:spPr>
        <p:txBody>
          <a:bodyPr/>
          <a:lstStyle/>
          <a:p>
            <a:pPr algn="ctr"/>
            <a:r>
              <a:rPr lang="en-US" dirty="0"/>
              <a:t>Summary</a:t>
            </a:r>
          </a:p>
        </p:txBody>
      </p:sp>
      <p:sp>
        <p:nvSpPr>
          <p:cNvPr id="2" name="Content Placeholder 2">
            <a:extLst>
              <a:ext uri="{FF2B5EF4-FFF2-40B4-BE49-F238E27FC236}">
                <a16:creationId xmlns:a16="http://schemas.microsoft.com/office/drawing/2014/main" id="{FBA52A5D-87EC-6896-44C4-56BC2D38370E}"/>
              </a:ext>
            </a:extLst>
          </p:cNvPr>
          <p:cNvSpPr txBox="1">
            <a:spLocks/>
          </p:cNvSpPr>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lnSpcReduction="10000"/>
          </a:bodyPr>
          <a:lstStyle>
            <a:lvl1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1pPr>
            <a:lvl2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2pPr>
            <a:lvl3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3pPr>
            <a:lvl4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4pPr>
            <a:lvl5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5pPr>
            <a:lvl6pPr marL="25146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6pPr>
            <a:lvl7pPr marL="29718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7pPr>
            <a:lvl8pPr marL="34290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8pPr>
            <a:lvl9pPr marL="38862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9pPr>
          </a:lstStyle>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We followed Thomason et al., 2021 method to study the predictability of k</a:t>
            </a:r>
            <a:r>
              <a:rPr lang="en-US" baseline="-25000" dirty="0">
                <a:latin typeface="Calibri" panose="020F0502020204030204" pitchFamily="34" charset="0"/>
                <a:cs typeface="Calibri" panose="020F0502020204030204" pitchFamily="34" charset="0"/>
              </a:rPr>
              <a:t>525</a:t>
            </a:r>
            <a:r>
              <a:rPr lang="en-US" dirty="0">
                <a:latin typeface="Calibri" panose="020F0502020204030204" pitchFamily="34" charset="0"/>
                <a:cs typeface="Calibri" panose="020F0502020204030204" pitchFamily="34" charset="0"/>
              </a:rPr>
              <a:t> from k</a:t>
            </a:r>
            <a:r>
              <a:rPr lang="en-US" baseline="-25000" dirty="0">
                <a:latin typeface="Calibri" panose="020F0502020204030204" pitchFamily="34" charset="0"/>
                <a:cs typeface="Calibri" panose="020F0502020204030204" pitchFamily="34" charset="0"/>
              </a:rPr>
              <a:t>1020</a:t>
            </a:r>
            <a:r>
              <a:rPr lang="en-US" dirty="0">
                <a:latin typeface="Calibri" panose="020F0502020204030204" pitchFamily="34" charset="0"/>
                <a:cs typeface="Calibri" panose="020F0502020204030204" pitchFamily="34" charset="0"/>
              </a:rPr>
              <a:t>  using different approaches with SAGE III/ISS measurements</a:t>
            </a:r>
          </a:p>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The event-based fixed 𝛿</a:t>
            </a:r>
            <a:r>
              <a:rPr lang="en-US" baseline="-25000" dirty="0">
                <a:latin typeface="Calibri" panose="020F0502020204030204" pitchFamily="34" charset="0"/>
                <a:cs typeface="Calibri" panose="020F0502020204030204" pitchFamily="34" charset="0"/>
              </a:rPr>
              <a:t>ratio</a:t>
            </a:r>
            <a:r>
              <a:rPr lang="en-US" kern="100" dirty="0">
                <a:latin typeface="Calibri" panose="020F0502020204030204" pitchFamily="34" charset="0"/>
                <a:ea typeface="Aptos" panose="020B0004020202020204" pitchFamily="34" charset="0"/>
                <a:cs typeface="Calibri" panose="020F0502020204030204" pitchFamily="34" charset="0"/>
              </a:rPr>
              <a:t> for predicting the 525 nm extinction coefficient (</a:t>
            </a:r>
            <a:r>
              <a:rPr lang="en-US" dirty="0">
                <a:latin typeface="Calibri" panose="020F0502020204030204" pitchFamily="34" charset="0"/>
                <a:cs typeface="Calibri" panose="020F0502020204030204" pitchFamily="34" charset="0"/>
              </a:rPr>
              <a:t>k</a:t>
            </a:r>
            <a:r>
              <a:rPr lang="en-US" baseline="-25000" dirty="0">
                <a:latin typeface="Calibri" panose="020F0502020204030204" pitchFamily="34" charset="0"/>
                <a:cs typeface="Calibri" panose="020F0502020204030204" pitchFamily="34" charset="0"/>
              </a:rPr>
              <a:t>525</a:t>
            </a:r>
            <a:r>
              <a:rPr lang="en-US" dirty="0">
                <a:latin typeface="Calibri" panose="020F0502020204030204" pitchFamily="34" charset="0"/>
                <a:cs typeface="Calibri" panose="020F0502020204030204" pitchFamily="34" charset="0"/>
              </a:rPr>
              <a:t>) works but has limitations. </a:t>
            </a:r>
          </a:p>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Machine Learning (ML) approaches were tested, but attempts to establish a relationship between 𝛿</a:t>
            </a:r>
            <a:r>
              <a:rPr lang="en-US" baseline="-25000" dirty="0">
                <a:latin typeface="Calibri" panose="020F0502020204030204" pitchFamily="34" charset="0"/>
                <a:cs typeface="Calibri" panose="020F0502020204030204" pitchFamily="34" charset="0"/>
              </a:rPr>
              <a:t>1020 </a:t>
            </a:r>
            <a:r>
              <a:rPr lang="en-US" dirty="0">
                <a:latin typeface="Calibri" panose="020F0502020204030204" pitchFamily="34" charset="0"/>
                <a:cs typeface="Calibri" panose="020F0502020204030204" pitchFamily="34" charset="0"/>
              </a:rPr>
              <a:t>(input)</a:t>
            </a:r>
            <a:r>
              <a:rPr lang="en-US" baseline="-25000" dirty="0">
                <a:latin typeface="Calibri" panose="020F0502020204030204" pitchFamily="34" charset="0"/>
                <a:cs typeface="Calibri" panose="020F0502020204030204" pitchFamily="34" charset="0"/>
              </a:rPr>
              <a:t> </a:t>
            </a:r>
            <a:r>
              <a:rPr lang="en-US" kern="100" dirty="0">
                <a:latin typeface="Calibri" panose="020F0502020204030204" pitchFamily="34" charset="0"/>
                <a:ea typeface="Aptos" panose="020B0004020202020204" pitchFamily="34" charset="0"/>
                <a:cs typeface="Calibri" panose="020F0502020204030204" pitchFamily="34" charset="0"/>
              </a:rPr>
              <a:t>and </a:t>
            </a:r>
            <a:r>
              <a:rPr lang="en-US" dirty="0">
                <a:latin typeface="Calibri" panose="020F0502020204030204" pitchFamily="34" charset="0"/>
                <a:cs typeface="Calibri" panose="020F0502020204030204" pitchFamily="34" charset="0"/>
              </a:rPr>
              <a:t>𝛿</a:t>
            </a:r>
            <a:r>
              <a:rPr lang="en-US" baseline="-25000" dirty="0">
                <a:latin typeface="Calibri" panose="020F0502020204030204" pitchFamily="34" charset="0"/>
                <a:cs typeface="Calibri" panose="020F0502020204030204" pitchFamily="34" charset="0"/>
              </a:rPr>
              <a:t>ratio</a:t>
            </a:r>
            <a:r>
              <a:rPr lang="en-US" kern="100" dirty="0">
                <a:latin typeface="Calibri" panose="020F0502020204030204" pitchFamily="34" charset="0"/>
                <a:ea typeface="Aptos" panose="020B0004020202020204" pitchFamily="34" charset="0"/>
                <a:cs typeface="Calibri" panose="020F0502020204030204" pitchFamily="34" charset="0"/>
              </a:rPr>
              <a:t> (target) were unsuccessful. A r</a:t>
            </a:r>
            <a:r>
              <a:rPr lang="en-US" dirty="0">
                <a:latin typeface="Calibri" panose="020F0502020204030204" pitchFamily="34" charset="0"/>
                <a:cs typeface="Calibri" panose="020F0502020204030204" pitchFamily="34" charset="0"/>
              </a:rPr>
              <a:t>evised approach is tested to predict 𝛿</a:t>
            </a:r>
            <a:r>
              <a:rPr lang="en-US" baseline="-25000" dirty="0">
                <a:latin typeface="Calibri" panose="020F0502020204030204" pitchFamily="34" charset="0"/>
                <a:cs typeface="Calibri" panose="020F0502020204030204" pitchFamily="34" charset="0"/>
              </a:rPr>
              <a:t>1020</a:t>
            </a:r>
            <a:r>
              <a:rPr lang="en-US" dirty="0">
                <a:latin typeface="Calibri" panose="020F0502020204030204" pitchFamily="34" charset="0"/>
                <a:cs typeface="Calibri" panose="020F0502020204030204" pitchFamily="34" charset="0"/>
              </a:rPr>
              <a:t> as input and 𝛿k</a:t>
            </a:r>
            <a:r>
              <a:rPr lang="en-US" baseline="-25000" dirty="0">
                <a:latin typeface="Calibri" panose="020F0502020204030204" pitchFamily="34" charset="0"/>
                <a:cs typeface="Calibri" panose="020F0502020204030204" pitchFamily="34" charset="0"/>
              </a:rPr>
              <a:t>525 </a:t>
            </a:r>
            <a:r>
              <a:rPr lang="en-US" dirty="0">
                <a:latin typeface="Calibri" panose="020F0502020204030204" pitchFamily="34" charset="0"/>
                <a:cs typeface="Calibri" panose="020F0502020204030204" pitchFamily="34" charset="0"/>
              </a:rPr>
              <a:t>as</a:t>
            </a:r>
            <a:r>
              <a:rPr lang="en-US" baseline="-25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the</a:t>
            </a:r>
            <a:r>
              <a:rPr lang="en-US" baseline="-25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target</a:t>
            </a:r>
            <a:r>
              <a:rPr lang="en-US" baseline="-25000" dirty="0">
                <a:latin typeface="Calibri" panose="020F0502020204030204" pitchFamily="34" charset="0"/>
                <a:cs typeface="Calibri" panose="020F0502020204030204" pitchFamily="34" charset="0"/>
              </a:rPr>
              <a:t> </a:t>
            </a:r>
          </a:p>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Although the results from the ML approach show promise, limitations persist due to the variability of each event. </a:t>
            </a:r>
          </a:p>
          <a:p>
            <a:pPr marL="285750" indent="-285750" hangingPunct="1">
              <a:buFont typeface="Arial" panose="020B0604020202020204" pitchFamily="34" charset="0"/>
              <a:buChar char="•"/>
            </a:pPr>
            <a:r>
              <a:rPr lang="en-US"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While ML methods may help reconstruct missing wavelengths, results may not be robust due to the absence of direct measurements during key periods.</a:t>
            </a:r>
            <a:r>
              <a:rPr lang="en-US" dirty="0">
                <a:effectLst/>
                <a:latin typeface="Calibri" panose="020F0502020204030204" pitchFamily="34" charset="0"/>
                <a:cs typeface="Calibri" panose="020F0502020204030204" pitchFamily="34" charset="0"/>
              </a:rPr>
              <a:t> </a:t>
            </a:r>
          </a:p>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Given the increasing frequency of fires and volcanic events, accurate measurements of stratospheric aerosol are critical.  Solar occultation measurements are particularly valuable as they provide reliable multi-wavelength extinction coefficients. </a:t>
            </a:r>
            <a:endParaRPr lang="en-US" dirty="0">
              <a:effectLst/>
              <a:latin typeface="Calibri" panose="020F0502020204030204" pitchFamily="34" charset="0"/>
              <a:cs typeface="Calibri" panose="020F0502020204030204" pitchFamily="34" charset="0"/>
            </a:endParaRPr>
          </a:p>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With growing interest in solar radiation modification (SRM) and Stratospheric Aerosol Injection (SAI) as potential climate interventions, a multi-instrument approach combining solar occultation and limb-scatter measurements would be ideal for global monitoring of stratospheric aerosols. </a:t>
            </a:r>
            <a:endParaRPr lang="en-US" dirty="0">
              <a:effectLst/>
              <a:latin typeface="Calibri" panose="020F0502020204030204" pitchFamily="34" charset="0"/>
              <a:cs typeface="Calibri" panose="020F0502020204030204" pitchFamily="34" charset="0"/>
            </a:endParaRPr>
          </a:p>
          <a:p>
            <a:pPr hangingPunct="1"/>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52812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438D73-F292-E19C-49EB-B5C1D4A229A0}"/>
              </a:ext>
            </a:extLst>
          </p:cNvPr>
          <p:cNvSpPr>
            <a:spLocks noGrp="1"/>
          </p:cNvSpPr>
          <p:nvPr>
            <p:ph type="body" sz="quarter" idx="1"/>
          </p:nvPr>
        </p:nvSpPr>
        <p:spPr>
          <a:xfrm>
            <a:off x="2727750" y="2251779"/>
            <a:ext cx="6678105" cy="1623009"/>
          </a:xfrm>
        </p:spPr>
        <p:txBody>
          <a:bodyPr>
            <a:normAutofit/>
          </a:bodyPr>
          <a:lstStyle/>
          <a:p>
            <a:pPr algn="ctr"/>
            <a:r>
              <a:rPr lang="en-US" sz="4000" dirty="0"/>
              <a:t>Backup Slides</a:t>
            </a:r>
          </a:p>
        </p:txBody>
      </p:sp>
    </p:spTree>
    <p:extLst>
      <p:ext uri="{BB962C8B-B14F-4D97-AF65-F5344CB8AC3E}">
        <p14:creationId xmlns:p14="http://schemas.microsoft.com/office/powerpoint/2010/main" val="47540023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14623-D0C7-CF25-01D1-DDD2B72E864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1FF1F57-B250-3A7A-1B92-33EE1D172D0F}"/>
              </a:ext>
            </a:extLst>
          </p:cNvPr>
          <p:cNvSpPr>
            <a:spLocks noGrp="1"/>
          </p:cNvSpPr>
          <p:nvPr>
            <p:ph type="title"/>
          </p:nvPr>
        </p:nvSpPr>
        <p:spPr>
          <a:xfrm>
            <a:off x="838200" y="365125"/>
            <a:ext cx="10515600" cy="1325563"/>
          </a:xfrm>
        </p:spPr>
        <p:txBody>
          <a:bodyPr/>
          <a:lstStyle/>
          <a:p>
            <a:pPr algn="ctr"/>
            <a:r>
              <a:rPr lang="en-US" dirty="0"/>
              <a:t>Monthly Zonal averaged Extinction Coefficient</a:t>
            </a:r>
          </a:p>
        </p:txBody>
      </p:sp>
      <p:pic>
        <p:nvPicPr>
          <p:cNvPr id="7" name="Picture 6">
            <a:extLst>
              <a:ext uri="{FF2B5EF4-FFF2-40B4-BE49-F238E27FC236}">
                <a16:creationId xmlns:a16="http://schemas.microsoft.com/office/drawing/2014/main" id="{8FC8BF80-75D8-1088-0118-04A90A72F468}"/>
              </a:ext>
            </a:extLst>
          </p:cNvPr>
          <p:cNvPicPr>
            <a:picLocks noChangeAspect="1"/>
          </p:cNvPicPr>
          <p:nvPr/>
        </p:nvPicPr>
        <p:blipFill>
          <a:blip r:embed="rId2"/>
          <a:stretch>
            <a:fillRect/>
          </a:stretch>
        </p:blipFill>
        <p:spPr>
          <a:xfrm>
            <a:off x="1444752" y="1536192"/>
            <a:ext cx="3429000" cy="3962400"/>
          </a:xfrm>
          <a:prstGeom prst="rect">
            <a:avLst/>
          </a:prstGeom>
        </p:spPr>
      </p:pic>
      <p:pic>
        <p:nvPicPr>
          <p:cNvPr id="9" name="Picture 8">
            <a:extLst>
              <a:ext uri="{FF2B5EF4-FFF2-40B4-BE49-F238E27FC236}">
                <a16:creationId xmlns:a16="http://schemas.microsoft.com/office/drawing/2014/main" id="{ABCBD6AA-8AC2-031D-BEBB-C733A4859299}"/>
              </a:ext>
            </a:extLst>
          </p:cNvPr>
          <p:cNvPicPr>
            <a:picLocks noChangeAspect="1"/>
          </p:cNvPicPr>
          <p:nvPr/>
        </p:nvPicPr>
        <p:blipFill>
          <a:blip r:embed="rId3"/>
          <a:stretch>
            <a:fillRect/>
          </a:stretch>
        </p:blipFill>
        <p:spPr>
          <a:xfrm>
            <a:off x="65471040" y="1536192"/>
            <a:ext cx="3429000" cy="3975100"/>
          </a:xfrm>
          <a:prstGeom prst="rect">
            <a:avLst/>
          </a:prstGeom>
        </p:spPr>
      </p:pic>
      <p:pic>
        <p:nvPicPr>
          <p:cNvPr id="10" name="Picture 9">
            <a:extLst>
              <a:ext uri="{FF2B5EF4-FFF2-40B4-BE49-F238E27FC236}">
                <a16:creationId xmlns:a16="http://schemas.microsoft.com/office/drawing/2014/main" id="{A94ED649-050F-ED0E-76DA-565050E1F5C4}"/>
              </a:ext>
            </a:extLst>
          </p:cNvPr>
          <p:cNvPicPr>
            <a:picLocks noChangeAspect="1"/>
          </p:cNvPicPr>
          <p:nvPr/>
        </p:nvPicPr>
        <p:blipFill>
          <a:blip r:embed="rId4"/>
          <a:stretch>
            <a:fillRect/>
          </a:stretch>
        </p:blipFill>
        <p:spPr>
          <a:xfrm>
            <a:off x="6547104" y="1536192"/>
            <a:ext cx="3429000" cy="3975100"/>
          </a:xfrm>
          <a:prstGeom prst="rect">
            <a:avLst/>
          </a:prstGeom>
        </p:spPr>
      </p:pic>
      <p:grpSp>
        <p:nvGrpSpPr>
          <p:cNvPr id="23" name="Group 22">
            <a:extLst>
              <a:ext uri="{FF2B5EF4-FFF2-40B4-BE49-F238E27FC236}">
                <a16:creationId xmlns:a16="http://schemas.microsoft.com/office/drawing/2014/main" id="{A9D9792D-39C1-9690-FEDE-7E58C4FE3717}"/>
              </a:ext>
            </a:extLst>
          </p:cNvPr>
          <p:cNvGrpSpPr/>
          <p:nvPr/>
        </p:nvGrpSpPr>
        <p:grpSpPr>
          <a:xfrm>
            <a:off x="5169408" y="3517392"/>
            <a:ext cx="1997234" cy="2972396"/>
            <a:chOff x="5169408" y="3517392"/>
            <a:chExt cx="1997234" cy="2972396"/>
          </a:xfrm>
        </p:grpSpPr>
        <p:grpSp>
          <p:nvGrpSpPr>
            <p:cNvPr id="17" name="Group 16">
              <a:extLst>
                <a:ext uri="{FF2B5EF4-FFF2-40B4-BE49-F238E27FC236}">
                  <a16:creationId xmlns:a16="http://schemas.microsoft.com/office/drawing/2014/main" id="{7E2E7FC7-DA3E-7027-B6E6-451D0B8AAA6A}"/>
                </a:ext>
              </a:extLst>
            </p:cNvPr>
            <p:cNvGrpSpPr/>
            <p:nvPr/>
          </p:nvGrpSpPr>
          <p:grpSpPr>
            <a:xfrm>
              <a:off x="5190697" y="5814389"/>
              <a:ext cx="1975945" cy="675399"/>
              <a:chOff x="9116175" y="3921265"/>
              <a:chExt cx="1975945" cy="675399"/>
            </a:xfrm>
          </p:grpSpPr>
          <p:sp>
            <p:nvSpPr>
              <p:cNvPr id="19" name="Oval 18">
                <a:extLst>
                  <a:ext uri="{FF2B5EF4-FFF2-40B4-BE49-F238E27FC236}">
                    <a16:creationId xmlns:a16="http://schemas.microsoft.com/office/drawing/2014/main" id="{3FD4CC6E-9857-9061-2302-CEDE3CEFEE8A}"/>
                  </a:ext>
                </a:extLst>
              </p:cNvPr>
              <p:cNvSpPr/>
              <p:nvPr/>
            </p:nvSpPr>
            <p:spPr>
              <a:xfrm>
                <a:off x="9116175" y="3921265"/>
                <a:ext cx="1975945" cy="67539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2FFA11A-5C07-6578-43E8-26BB59796ED4}"/>
                  </a:ext>
                </a:extLst>
              </p:cNvPr>
              <p:cNvSpPr txBox="1"/>
              <p:nvPr/>
            </p:nvSpPr>
            <p:spPr>
              <a:xfrm>
                <a:off x="9275683" y="4074298"/>
                <a:ext cx="1656928" cy="369332"/>
              </a:xfrm>
              <a:prstGeom prst="rect">
                <a:avLst/>
              </a:prstGeom>
              <a:noFill/>
            </p:spPr>
            <p:txBody>
              <a:bodyPr wrap="none" rtlCol="0">
                <a:spAutoFit/>
              </a:bodyPr>
              <a:lstStyle/>
              <a:p>
                <a:r>
                  <a:rPr lang="en-US" dirty="0"/>
                  <a:t>Tonga Eruption</a:t>
                </a:r>
              </a:p>
            </p:txBody>
          </p:sp>
        </p:grpSp>
        <p:cxnSp>
          <p:nvCxnSpPr>
            <p:cNvPr id="18" name="Straight Arrow Connector 17">
              <a:extLst>
                <a:ext uri="{FF2B5EF4-FFF2-40B4-BE49-F238E27FC236}">
                  <a16:creationId xmlns:a16="http://schemas.microsoft.com/office/drawing/2014/main" id="{EB03043B-98A9-A93D-E7B4-EEED05B5D538}"/>
                </a:ext>
              </a:extLst>
            </p:cNvPr>
            <p:cNvCxnSpPr>
              <a:cxnSpLocks/>
            </p:cNvCxnSpPr>
            <p:nvPr/>
          </p:nvCxnSpPr>
          <p:spPr>
            <a:xfrm flipH="1" flipV="1">
              <a:off x="5169408" y="3517392"/>
              <a:ext cx="1069446" cy="22845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3E3E27DA-86DF-0D84-B665-BB2C054E398C}"/>
              </a:ext>
            </a:extLst>
          </p:cNvPr>
          <p:cNvGrpSpPr/>
          <p:nvPr/>
        </p:nvGrpSpPr>
        <p:grpSpPr>
          <a:xfrm>
            <a:off x="6678591" y="1843721"/>
            <a:ext cx="3235342" cy="2378809"/>
            <a:chOff x="6678591" y="1843721"/>
            <a:chExt cx="3235342" cy="2378809"/>
          </a:xfrm>
        </p:grpSpPr>
        <p:sp>
          <p:nvSpPr>
            <p:cNvPr id="3" name="Oval 2">
              <a:extLst>
                <a:ext uri="{FF2B5EF4-FFF2-40B4-BE49-F238E27FC236}">
                  <a16:creationId xmlns:a16="http://schemas.microsoft.com/office/drawing/2014/main" id="{1861BD34-7C0E-1283-E7DB-6144A073744E}"/>
                </a:ext>
              </a:extLst>
            </p:cNvPr>
            <p:cNvSpPr/>
            <p:nvPr/>
          </p:nvSpPr>
          <p:spPr>
            <a:xfrm>
              <a:off x="6678591" y="1843721"/>
              <a:ext cx="1427767" cy="49020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68C733C7-DABA-B2DE-CCD4-FAD36F642579}"/>
                </a:ext>
              </a:extLst>
            </p:cNvPr>
            <p:cNvSpPr/>
            <p:nvPr/>
          </p:nvSpPr>
          <p:spPr>
            <a:xfrm>
              <a:off x="8486166" y="1857224"/>
              <a:ext cx="1427767" cy="49020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41117BD-307D-6AFE-8345-94468F2C136B}"/>
                </a:ext>
              </a:extLst>
            </p:cNvPr>
            <p:cNvSpPr/>
            <p:nvPr/>
          </p:nvSpPr>
          <p:spPr>
            <a:xfrm>
              <a:off x="6749967" y="3732326"/>
              <a:ext cx="1427767" cy="49020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69298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A849FD-327D-F374-6F83-9E65BEC5B0D4}"/>
              </a:ext>
            </a:extLst>
          </p:cNvPr>
          <p:cNvPicPr>
            <a:picLocks noChangeAspect="1"/>
          </p:cNvPicPr>
          <p:nvPr/>
        </p:nvPicPr>
        <p:blipFill>
          <a:blip r:embed="rId2"/>
          <a:stretch>
            <a:fillRect/>
          </a:stretch>
        </p:blipFill>
        <p:spPr>
          <a:xfrm>
            <a:off x="3623004" y="0"/>
            <a:ext cx="4945992" cy="6858000"/>
          </a:xfrm>
          <a:prstGeom prst="rect">
            <a:avLst/>
          </a:prstGeom>
        </p:spPr>
      </p:pic>
    </p:spTree>
    <p:extLst>
      <p:ext uri="{BB962C8B-B14F-4D97-AF65-F5344CB8AC3E}">
        <p14:creationId xmlns:p14="http://schemas.microsoft.com/office/powerpoint/2010/main" val="161999905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53D13F-5C63-E453-7F9B-C543B06FB897}"/>
              </a:ext>
            </a:extLst>
          </p:cNvPr>
          <p:cNvPicPr>
            <a:picLocks noChangeAspect="1"/>
          </p:cNvPicPr>
          <p:nvPr/>
        </p:nvPicPr>
        <p:blipFill>
          <a:blip r:embed="rId2"/>
          <a:stretch>
            <a:fillRect/>
          </a:stretch>
        </p:blipFill>
        <p:spPr>
          <a:xfrm>
            <a:off x="3266527" y="922149"/>
            <a:ext cx="6142236" cy="4778623"/>
          </a:xfrm>
          <a:prstGeom prst="rect">
            <a:avLst/>
          </a:prstGeom>
        </p:spPr>
      </p:pic>
    </p:spTree>
    <p:extLst>
      <p:ext uri="{BB962C8B-B14F-4D97-AF65-F5344CB8AC3E}">
        <p14:creationId xmlns:p14="http://schemas.microsoft.com/office/powerpoint/2010/main" val="348248829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14CF-803C-65AC-433E-60CD6AD67E46}"/>
              </a:ext>
            </a:extLst>
          </p:cNvPr>
          <p:cNvSpPr>
            <a:spLocks noGrp="1"/>
          </p:cNvSpPr>
          <p:nvPr>
            <p:ph type="title"/>
          </p:nvPr>
        </p:nvSpPr>
        <p:spPr>
          <a:xfrm>
            <a:off x="2756947" y="706704"/>
            <a:ext cx="6678105" cy="646334"/>
          </a:xfrm>
        </p:spPr>
        <p:txBody>
          <a:bodyPr/>
          <a:lstStyle/>
          <a:p>
            <a:pPr algn="ctr"/>
            <a:endParaRPr lang="en-US" dirty="0"/>
          </a:p>
        </p:txBody>
      </p:sp>
      <p:sp>
        <p:nvSpPr>
          <p:cNvPr id="3" name="Text Placeholder 2">
            <a:extLst>
              <a:ext uri="{FF2B5EF4-FFF2-40B4-BE49-F238E27FC236}">
                <a16:creationId xmlns:a16="http://schemas.microsoft.com/office/drawing/2014/main" id="{FD7C1E8F-B9D4-9B3C-2272-95F51CE08599}"/>
              </a:ext>
            </a:extLst>
          </p:cNvPr>
          <p:cNvSpPr>
            <a:spLocks noGrp="1"/>
          </p:cNvSpPr>
          <p:nvPr>
            <p:ph type="body" sz="quarter" idx="1"/>
          </p:nvPr>
        </p:nvSpPr>
        <p:spPr/>
        <p:txBody>
          <a:bodyPr/>
          <a:lstStyle/>
          <a:p>
            <a:endParaRPr lang="en-US"/>
          </a:p>
        </p:txBody>
      </p:sp>
      <p:pic>
        <p:nvPicPr>
          <p:cNvPr id="4" name="Picture 3">
            <a:extLst>
              <a:ext uri="{FF2B5EF4-FFF2-40B4-BE49-F238E27FC236}">
                <a16:creationId xmlns:a16="http://schemas.microsoft.com/office/drawing/2014/main" id="{28F544B4-A483-359D-C208-E4B58AD1C907}"/>
              </a:ext>
            </a:extLst>
          </p:cNvPr>
          <p:cNvPicPr>
            <a:picLocks noChangeAspect="1"/>
          </p:cNvPicPr>
          <p:nvPr/>
        </p:nvPicPr>
        <p:blipFill>
          <a:blip r:embed="rId2"/>
          <a:stretch>
            <a:fillRect/>
          </a:stretch>
        </p:blipFill>
        <p:spPr>
          <a:xfrm>
            <a:off x="720969" y="1745800"/>
            <a:ext cx="10818820" cy="3599923"/>
          </a:xfrm>
          <a:prstGeom prst="rect">
            <a:avLst/>
          </a:prstGeom>
        </p:spPr>
      </p:pic>
    </p:spTree>
    <p:extLst>
      <p:ext uri="{BB962C8B-B14F-4D97-AF65-F5344CB8AC3E}">
        <p14:creationId xmlns:p14="http://schemas.microsoft.com/office/powerpoint/2010/main" val="3383084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D62E-3A89-3C7D-1785-80090F56581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D4F9A45-5D1F-8D83-B7D6-71FBC6FE5395}"/>
              </a:ext>
            </a:extLst>
          </p:cNvPr>
          <p:cNvSpPr>
            <a:spLocks noGrp="1"/>
          </p:cNvSpPr>
          <p:nvPr>
            <p:ph type="body" sz="quarter" idx="1"/>
          </p:nvPr>
        </p:nvSpPr>
        <p:spPr/>
        <p:txBody>
          <a:bodyPr/>
          <a:lstStyle/>
          <a:p>
            <a:endParaRPr lang="en-US"/>
          </a:p>
        </p:txBody>
      </p:sp>
      <p:pic>
        <p:nvPicPr>
          <p:cNvPr id="5" name="Picture 4">
            <a:extLst>
              <a:ext uri="{FF2B5EF4-FFF2-40B4-BE49-F238E27FC236}">
                <a16:creationId xmlns:a16="http://schemas.microsoft.com/office/drawing/2014/main" id="{5436F115-C988-1D98-DD45-FECC1CD37527}"/>
              </a:ext>
            </a:extLst>
          </p:cNvPr>
          <p:cNvPicPr>
            <a:picLocks noChangeAspect="1"/>
          </p:cNvPicPr>
          <p:nvPr/>
        </p:nvPicPr>
        <p:blipFill>
          <a:blip r:embed="rId2"/>
          <a:srcRect l="2112" r="2187"/>
          <a:stretch>
            <a:fillRect/>
          </a:stretch>
        </p:blipFill>
        <p:spPr>
          <a:xfrm>
            <a:off x="2373923" y="1012016"/>
            <a:ext cx="7438292" cy="4833967"/>
          </a:xfrm>
          <a:prstGeom prst="rect">
            <a:avLst/>
          </a:prstGeom>
        </p:spPr>
      </p:pic>
    </p:spTree>
    <p:extLst>
      <p:ext uri="{BB962C8B-B14F-4D97-AF65-F5344CB8AC3E}">
        <p14:creationId xmlns:p14="http://schemas.microsoft.com/office/powerpoint/2010/main" val="128181489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BCAC-DFCE-E9B5-0FDB-5519031FA06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BC9F9F2-624A-87FE-743D-0DFE1507746E}"/>
              </a:ext>
            </a:extLst>
          </p:cNvPr>
          <p:cNvSpPr>
            <a:spLocks noGrp="1"/>
          </p:cNvSpPr>
          <p:nvPr>
            <p:ph type="body" sz="quarter" idx="1"/>
          </p:nvPr>
        </p:nvSpPr>
        <p:spPr/>
        <p:txBody>
          <a:bodyPr/>
          <a:lstStyle/>
          <a:p>
            <a:endParaRPr lang="en-US"/>
          </a:p>
        </p:txBody>
      </p:sp>
      <p:pic>
        <p:nvPicPr>
          <p:cNvPr id="4" name="Picture 3">
            <a:extLst>
              <a:ext uri="{FF2B5EF4-FFF2-40B4-BE49-F238E27FC236}">
                <a16:creationId xmlns:a16="http://schemas.microsoft.com/office/drawing/2014/main" id="{DFB1E057-502B-7189-7964-22C37FB56E72}"/>
              </a:ext>
            </a:extLst>
          </p:cNvPr>
          <p:cNvPicPr>
            <a:picLocks noChangeAspect="1"/>
          </p:cNvPicPr>
          <p:nvPr/>
        </p:nvPicPr>
        <p:blipFill>
          <a:blip r:embed="rId2"/>
          <a:srcRect l="2225" t="185" r="1622" b="185"/>
          <a:stretch>
            <a:fillRect/>
          </a:stretch>
        </p:blipFill>
        <p:spPr>
          <a:xfrm>
            <a:off x="2382714" y="1019342"/>
            <a:ext cx="7473463" cy="4819316"/>
          </a:xfrm>
          <a:prstGeom prst="rect">
            <a:avLst/>
          </a:prstGeom>
        </p:spPr>
      </p:pic>
    </p:spTree>
    <p:extLst>
      <p:ext uri="{BB962C8B-B14F-4D97-AF65-F5344CB8AC3E}">
        <p14:creationId xmlns:p14="http://schemas.microsoft.com/office/powerpoint/2010/main" val="271975889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AAAA-D5E2-D642-8C92-A567194987E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31D0523-6054-7C52-C5DC-91B82B33F288}"/>
              </a:ext>
            </a:extLst>
          </p:cNvPr>
          <p:cNvSpPr>
            <a:spLocks noGrp="1"/>
          </p:cNvSpPr>
          <p:nvPr>
            <p:ph type="body" sz="quarter" idx="1"/>
          </p:nvPr>
        </p:nvSpPr>
        <p:spPr/>
        <p:txBody>
          <a:bodyPr/>
          <a:lstStyle/>
          <a:p>
            <a:endParaRPr lang="en-US"/>
          </a:p>
        </p:txBody>
      </p:sp>
      <p:pic>
        <p:nvPicPr>
          <p:cNvPr id="4" name="Picture 3">
            <a:extLst>
              <a:ext uri="{FF2B5EF4-FFF2-40B4-BE49-F238E27FC236}">
                <a16:creationId xmlns:a16="http://schemas.microsoft.com/office/drawing/2014/main" id="{A30285E7-9052-E32C-2CC7-272857E53C3F}"/>
              </a:ext>
            </a:extLst>
          </p:cNvPr>
          <p:cNvPicPr>
            <a:picLocks noChangeAspect="1"/>
          </p:cNvPicPr>
          <p:nvPr/>
        </p:nvPicPr>
        <p:blipFill>
          <a:blip r:embed="rId2"/>
          <a:srcRect l="1094" t="93" r="1282" b="93"/>
          <a:stretch>
            <a:fillRect/>
          </a:stretch>
        </p:blipFill>
        <p:spPr>
          <a:xfrm>
            <a:off x="2294792" y="1014900"/>
            <a:ext cx="7587762" cy="4828200"/>
          </a:xfrm>
          <a:prstGeom prst="rect">
            <a:avLst/>
          </a:prstGeom>
        </p:spPr>
      </p:pic>
    </p:spTree>
    <p:extLst>
      <p:ext uri="{BB962C8B-B14F-4D97-AF65-F5344CB8AC3E}">
        <p14:creationId xmlns:p14="http://schemas.microsoft.com/office/powerpoint/2010/main" val="378302923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Footer Placeholder 4"/>
          <p:cNvSpPr txBox="1"/>
          <p:nvPr/>
        </p:nvSpPr>
        <p:spPr>
          <a:xfrm>
            <a:off x="4084318" y="6425419"/>
            <a:ext cx="5108556"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a:latin typeface="Arial"/>
                <a:ea typeface="Arial"/>
                <a:cs typeface="Arial"/>
                <a:sym typeface="Arial"/>
              </a:defRPr>
            </a:lvl1pPr>
          </a:lstStyle>
          <a:p>
            <a:r>
              <a:t>The Science Directorate at NASA's Langley Research Center: External Peer Review</a:t>
            </a:r>
          </a:p>
        </p:txBody>
      </p:sp>
      <p:sp>
        <p:nvSpPr>
          <p:cNvPr id="354" name="Rectangle 20"/>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55" name="Rectangle 22"/>
          <p:cNvSpPr/>
          <p:nvPr/>
        </p:nvSpPr>
        <p:spPr>
          <a:xfrm>
            <a:off x="558207" y="-1"/>
            <a:ext cx="11167451" cy="2018808"/>
          </a:xfrm>
          <a:prstGeom prst="rect">
            <a:avLst/>
          </a:prstGeom>
          <a:solidFill>
            <a:srgbClr val="FFFFFF"/>
          </a:solidFill>
          <a:ln>
            <a:solidFill>
              <a:srgbClr val="E1E1E1"/>
            </a:solidFill>
            <a:miter/>
          </a:ln>
          <a:effectLst>
            <a:outerShdw blurRad="50800" dist="38100" dir="2700000" rotWithShape="0">
              <a:srgbClr val="D9D9D9">
                <a:alpha val="5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56" name="Rectangle 24"/>
          <p:cNvSpPr/>
          <p:nvPr/>
        </p:nvSpPr>
        <p:spPr>
          <a:xfrm>
            <a:off x="566927" y="0"/>
            <a:ext cx="11155682" cy="2011679"/>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57" name="Title 1"/>
          <p:cNvSpPr txBox="1">
            <a:spLocks noGrp="1"/>
          </p:cNvSpPr>
          <p:nvPr>
            <p:ph type="title"/>
          </p:nvPr>
        </p:nvSpPr>
        <p:spPr>
          <a:xfrm>
            <a:off x="1115565" y="501647"/>
            <a:ext cx="10168134" cy="1179581"/>
          </a:xfrm>
          <a:prstGeom prst="rect">
            <a:avLst/>
          </a:prstGeom>
        </p:spPr>
        <p:txBody>
          <a:bodyPr/>
          <a:lstStyle/>
          <a:p>
            <a:r>
              <a:rPr lang="en-US" dirty="0"/>
              <a:t>Users of </a:t>
            </a:r>
            <a:r>
              <a:rPr lang="en-US" dirty="0" err="1"/>
              <a:t>GloSSAC</a:t>
            </a:r>
            <a:endParaRPr dirty="0"/>
          </a:p>
        </p:txBody>
      </p:sp>
      <p:sp>
        <p:nvSpPr>
          <p:cNvPr id="358" name="Rectangle 26"/>
          <p:cNvSpPr/>
          <p:nvPr/>
        </p:nvSpPr>
        <p:spPr>
          <a:xfrm>
            <a:off x="498833" y="758951"/>
            <a:ext cx="128019" cy="704092"/>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59" name="Content Placeholder 2"/>
          <p:cNvSpPr txBox="1">
            <a:spLocks noGrp="1"/>
          </p:cNvSpPr>
          <p:nvPr>
            <p:ph type="body" idx="1"/>
          </p:nvPr>
        </p:nvSpPr>
        <p:spPr>
          <a:xfrm>
            <a:off x="1115565" y="2018806"/>
            <a:ext cx="10168134" cy="4337546"/>
          </a:xfrm>
          <a:prstGeom prst="rect">
            <a:avLst/>
          </a:prstGeom>
        </p:spPr>
        <p:txBody>
          <a:bodyPr/>
          <a:lstStyle/>
          <a:p>
            <a:pPr marL="282892" indent="-282892" defTabSz="905255">
              <a:spcBef>
                <a:spcPts val="900"/>
              </a:spcBef>
              <a:buSzPct val="100000"/>
              <a:buFont typeface="Courier New"/>
              <a:buChar char="o"/>
              <a:defRPr sz="1700">
                <a:latin typeface="+mn-lt"/>
                <a:ea typeface="+mn-ea"/>
                <a:cs typeface="+mn-cs"/>
                <a:sym typeface="Calibri"/>
              </a:defRPr>
            </a:pPr>
            <a:r>
              <a:rPr dirty="0" err="1"/>
              <a:t>GloSSAC</a:t>
            </a:r>
            <a:r>
              <a:rPr dirty="0"/>
              <a:t> is widely used in climate modeling and observational studies. </a:t>
            </a:r>
          </a:p>
          <a:p>
            <a:pPr marL="282892" indent="-282892" defTabSz="905255">
              <a:spcBef>
                <a:spcPts val="900"/>
              </a:spcBef>
              <a:buSzPct val="100000"/>
              <a:buFont typeface="Courier New"/>
              <a:buChar char="o"/>
              <a:defRPr sz="1700">
                <a:latin typeface="+mn-lt"/>
                <a:ea typeface="+mn-ea"/>
                <a:cs typeface="+mn-cs"/>
                <a:sym typeface="Calibri"/>
              </a:defRPr>
            </a:pPr>
            <a:r>
              <a:rPr lang="en-US" dirty="0" err="1"/>
              <a:t>GloSSAC</a:t>
            </a:r>
            <a:r>
              <a:rPr lang="en-US" dirty="0"/>
              <a:t> is now designated as the primary stratospheric aerosol dataset for satellite era in the upcoming CMIP7 project (</a:t>
            </a:r>
            <a:r>
              <a:rPr lang="en-US" sz="1700" u="sng" dirty="0">
                <a:sym typeface="Calibri"/>
                <a:hlinkClick r:id="rId2" tooltip="https://zenodo.org/records/15556388"/>
              </a:rPr>
              <a:t>https://zenodo.org/records/15556388</a:t>
            </a:r>
            <a:r>
              <a:rPr lang="en-US" dirty="0"/>
              <a:t>), underscoring its scientific significance. </a:t>
            </a:r>
            <a:r>
              <a:rPr dirty="0" err="1"/>
              <a:t>GloSSAC</a:t>
            </a:r>
            <a:r>
              <a:rPr dirty="0"/>
              <a:t> will be utilized as the observational dataset for both </a:t>
            </a:r>
            <a:r>
              <a:rPr lang="en-US" dirty="0"/>
              <a:t>driving climate model simulations and </a:t>
            </a:r>
            <a:r>
              <a:rPr dirty="0"/>
              <a:t>independent evaluation of </a:t>
            </a:r>
            <a:r>
              <a:rPr lang="en-US" dirty="0"/>
              <a:t>interactive stratospheric aerosol model</a:t>
            </a:r>
            <a:r>
              <a:rPr dirty="0"/>
              <a:t>.</a:t>
            </a:r>
            <a:endParaRPr lang="en-US" dirty="0"/>
          </a:p>
          <a:p>
            <a:pPr marL="282892" indent="-282892" defTabSz="905255">
              <a:spcBef>
                <a:spcPts val="900"/>
              </a:spcBef>
              <a:buSzPct val="100000"/>
              <a:buFont typeface="Courier New"/>
              <a:buChar char="o"/>
              <a:defRPr sz="1700">
                <a:latin typeface="+mn-lt"/>
                <a:ea typeface="+mn-ea"/>
                <a:cs typeface="+mn-cs"/>
                <a:sym typeface="Calibri"/>
              </a:defRPr>
            </a:pPr>
            <a:r>
              <a:rPr dirty="0"/>
              <a:t>Publications and citations</a:t>
            </a:r>
          </a:p>
          <a:p>
            <a:pPr marL="678941" lvl="1" indent="-226313" defTabSz="905255">
              <a:lnSpc>
                <a:spcPct val="90000"/>
              </a:lnSpc>
              <a:spcBef>
                <a:spcPts val="400"/>
              </a:spcBef>
              <a:buSzPct val="100000"/>
              <a:buChar char="▪"/>
              <a:defRPr sz="1700">
                <a:latin typeface="+mn-lt"/>
                <a:ea typeface="+mn-ea"/>
                <a:cs typeface="+mn-cs"/>
                <a:sym typeface="Calibri"/>
              </a:defRPr>
            </a:pPr>
            <a:r>
              <a:rPr dirty="0"/>
              <a:t>Journal publications since 2018</a:t>
            </a:r>
          </a:p>
          <a:p>
            <a:pPr marL="1131569" lvl="2" indent="-226313" defTabSz="905255">
              <a:lnSpc>
                <a:spcPct val="90000"/>
              </a:lnSpc>
              <a:spcBef>
                <a:spcPts val="400"/>
              </a:spcBef>
              <a:buSzPct val="100000"/>
              <a:buChar char="▪"/>
              <a:defRPr sz="1700">
                <a:latin typeface="+mn-lt"/>
                <a:ea typeface="+mn-ea"/>
                <a:cs typeface="+mn-cs"/>
                <a:sym typeface="Calibri"/>
              </a:defRPr>
            </a:pPr>
            <a:r>
              <a:rPr dirty="0" err="1"/>
              <a:t>GloSSAC</a:t>
            </a:r>
            <a:r>
              <a:rPr dirty="0"/>
              <a:t> version 1.0 published in Earth System Science Data (ESSD) in 2018</a:t>
            </a:r>
          </a:p>
          <a:p>
            <a:pPr marL="1131569" lvl="2" indent="-226313" defTabSz="905255">
              <a:lnSpc>
                <a:spcPct val="90000"/>
              </a:lnSpc>
              <a:spcBef>
                <a:spcPts val="400"/>
              </a:spcBef>
              <a:buSzPct val="100000"/>
              <a:buChar char="▪"/>
              <a:defRPr sz="1700">
                <a:latin typeface="+mn-lt"/>
                <a:ea typeface="+mn-ea"/>
                <a:cs typeface="+mn-cs"/>
                <a:sym typeface="Calibri"/>
              </a:defRPr>
            </a:pPr>
            <a:r>
              <a:rPr dirty="0" err="1"/>
              <a:t>GloSSAC</a:t>
            </a:r>
            <a:r>
              <a:rPr dirty="0"/>
              <a:t> version 2.0 published in ESSD in 2020</a:t>
            </a:r>
          </a:p>
          <a:p>
            <a:pPr marL="1131569" lvl="2" indent="-226313" defTabSz="905255">
              <a:lnSpc>
                <a:spcPct val="90000"/>
              </a:lnSpc>
              <a:spcBef>
                <a:spcPts val="400"/>
              </a:spcBef>
              <a:buSzPct val="100000"/>
              <a:buChar char="▪"/>
              <a:defRPr sz="1700">
                <a:latin typeface="+mn-lt"/>
                <a:ea typeface="+mn-ea"/>
                <a:cs typeface="+mn-cs"/>
                <a:sym typeface="Calibri"/>
              </a:defRPr>
            </a:pPr>
            <a:r>
              <a:rPr dirty="0" err="1"/>
              <a:t>GloSSAC</a:t>
            </a:r>
            <a:r>
              <a:rPr dirty="0"/>
              <a:t> version 2.2 published in Atmospheric Measurement Techniques (AMT) in 2023</a:t>
            </a:r>
          </a:p>
          <a:p>
            <a:pPr marL="678941" lvl="1" indent="-226313" defTabSz="905255">
              <a:lnSpc>
                <a:spcPct val="90000"/>
              </a:lnSpc>
              <a:spcBef>
                <a:spcPts val="400"/>
              </a:spcBef>
              <a:buSzPct val="100000"/>
              <a:buChar char="▪"/>
              <a:defRPr sz="1700">
                <a:latin typeface="+mn-lt"/>
                <a:ea typeface="+mn-ea"/>
                <a:cs typeface="+mn-cs"/>
                <a:sym typeface="Calibri"/>
              </a:defRPr>
            </a:pPr>
            <a:r>
              <a:rPr dirty="0"/>
              <a:t>Citations: over </a:t>
            </a:r>
            <a:r>
              <a:rPr lang="en-US" dirty="0"/>
              <a:t>300</a:t>
            </a:r>
            <a:r>
              <a:rPr dirty="0"/>
              <a:t> citations </a:t>
            </a:r>
            <a:r>
              <a:rPr lang="en-US" dirty="0"/>
              <a:t>combined</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9">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359">
                                            <p:txEl>
                                              <p:pRg st="3" end="3"/>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359">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359">
                                            <p:txEl>
                                              <p:pRg st="5" end="5"/>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359">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3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5CDFE5-D5EB-6034-4DE1-84253FACC9D6}"/>
              </a:ext>
            </a:extLst>
          </p:cNvPr>
          <p:cNvPicPr>
            <a:picLocks noChangeAspect="1"/>
          </p:cNvPicPr>
          <p:nvPr/>
        </p:nvPicPr>
        <p:blipFill>
          <a:blip r:embed="rId2"/>
          <a:stretch>
            <a:fillRect/>
          </a:stretch>
        </p:blipFill>
        <p:spPr>
          <a:xfrm>
            <a:off x="2209800" y="703135"/>
            <a:ext cx="7772400" cy="5451730"/>
          </a:xfrm>
          <a:prstGeom prst="rect">
            <a:avLst/>
          </a:prstGeom>
        </p:spPr>
      </p:pic>
    </p:spTree>
    <p:extLst>
      <p:ext uri="{BB962C8B-B14F-4D97-AF65-F5344CB8AC3E}">
        <p14:creationId xmlns:p14="http://schemas.microsoft.com/office/powerpoint/2010/main" val="429151416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3574A8-EEAB-350B-9484-E94970C743E3}"/>
              </a:ext>
            </a:extLst>
          </p:cNvPr>
          <p:cNvPicPr>
            <a:picLocks noChangeAspect="1"/>
          </p:cNvPicPr>
          <p:nvPr/>
        </p:nvPicPr>
        <p:blipFill>
          <a:blip r:embed="rId2"/>
          <a:stretch>
            <a:fillRect/>
          </a:stretch>
        </p:blipFill>
        <p:spPr>
          <a:xfrm>
            <a:off x="2209800" y="493679"/>
            <a:ext cx="7772400" cy="5870642"/>
          </a:xfrm>
          <a:prstGeom prst="rect">
            <a:avLst/>
          </a:prstGeom>
        </p:spPr>
      </p:pic>
    </p:spTree>
    <p:extLst>
      <p:ext uri="{BB962C8B-B14F-4D97-AF65-F5344CB8AC3E}">
        <p14:creationId xmlns:p14="http://schemas.microsoft.com/office/powerpoint/2010/main" val="131784016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6FB01A-525C-630A-B9F5-C32C29E53718}"/>
              </a:ext>
            </a:extLst>
          </p:cNvPr>
          <p:cNvPicPr>
            <a:picLocks noChangeAspect="1"/>
          </p:cNvPicPr>
          <p:nvPr/>
        </p:nvPicPr>
        <p:blipFill>
          <a:blip r:embed="rId2"/>
          <a:stretch>
            <a:fillRect/>
          </a:stretch>
        </p:blipFill>
        <p:spPr>
          <a:xfrm>
            <a:off x="2209800" y="591774"/>
            <a:ext cx="7772400" cy="5674451"/>
          </a:xfrm>
          <a:prstGeom prst="rect">
            <a:avLst/>
          </a:prstGeom>
        </p:spPr>
      </p:pic>
    </p:spTree>
    <p:extLst>
      <p:ext uri="{BB962C8B-B14F-4D97-AF65-F5344CB8AC3E}">
        <p14:creationId xmlns:p14="http://schemas.microsoft.com/office/powerpoint/2010/main" val="243072991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3747D6-34C8-2B9A-6E87-E952D9A2E188}"/>
              </a:ext>
            </a:extLst>
          </p:cNvPr>
          <p:cNvPicPr>
            <a:picLocks noChangeAspect="1"/>
          </p:cNvPicPr>
          <p:nvPr/>
        </p:nvPicPr>
        <p:blipFill>
          <a:blip r:embed="rId2"/>
          <a:stretch>
            <a:fillRect/>
          </a:stretch>
        </p:blipFill>
        <p:spPr>
          <a:xfrm>
            <a:off x="2209800" y="1878654"/>
            <a:ext cx="7772400" cy="3100691"/>
          </a:xfrm>
          <a:prstGeom prst="rect">
            <a:avLst/>
          </a:prstGeom>
        </p:spPr>
      </p:pic>
      <p:sp>
        <p:nvSpPr>
          <p:cNvPr id="5" name="TextBox 4">
            <a:extLst>
              <a:ext uri="{FF2B5EF4-FFF2-40B4-BE49-F238E27FC236}">
                <a16:creationId xmlns:a16="http://schemas.microsoft.com/office/drawing/2014/main" id="{024A6695-8306-95AC-7179-555BFE896B7B}"/>
              </a:ext>
            </a:extLst>
          </p:cNvPr>
          <p:cNvSpPr txBox="1"/>
          <p:nvPr/>
        </p:nvSpPr>
        <p:spPr>
          <a:xfrm>
            <a:off x="3879057" y="707232"/>
            <a:ext cx="463203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Model 2 Canadian Wildfire (201709-201803)</a:t>
            </a:r>
          </a:p>
        </p:txBody>
      </p:sp>
    </p:spTree>
    <p:extLst>
      <p:ext uri="{BB962C8B-B14F-4D97-AF65-F5344CB8AC3E}">
        <p14:creationId xmlns:p14="http://schemas.microsoft.com/office/powerpoint/2010/main" val="203162888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4C34D-39D6-6CCE-C75E-04143B457440}"/>
              </a:ext>
            </a:extLst>
          </p:cNvPr>
          <p:cNvPicPr>
            <a:picLocks noChangeAspect="1"/>
          </p:cNvPicPr>
          <p:nvPr/>
        </p:nvPicPr>
        <p:blipFill>
          <a:blip r:embed="rId2"/>
          <a:stretch>
            <a:fillRect/>
          </a:stretch>
        </p:blipFill>
        <p:spPr>
          <a:xfrm>
            <a:off x="2209800" y="1871938"/>
            <a:ext cx="7772400" cy="3114124"/>
          </a:xfrm>
          <a:prstGeom prst="rect">
            <a:avLst/>
          </a:prstGeom>
        </p:spPr>
      </p:pic>
      <p:sp>
        <p:nvSpPr>
          <p:cNvPr id="5" name="TextBox 4">
            <a:extLst>
              <a:ext uri="{FF2B5EF4-FFF2-40B4-BE49-F238E27FC236}">
                <a16:creationId xmlns:a16="http://schemas.microsoft.com/office/drawing/2014/main" id="{111D4DAD-3308-DAD8-ED1E-F740760973FA}"/>
              </a:ext>
            </a:extLst>
          </p:cNvPr>
          <p:cNvSpPr txBox="1"/>
          <p:nvPr/>
        </p:nvSpPr>
        <p:spPr>
          <a:xfrm>
            <a:off x="3930144" y="749661"/>
            <a:ext cx="445249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Model 2 Tonga Eruption (202203-202405) </a:t>
            </a:r>
          </a:p>
        </p:txBody>
      </p:sp>
    </p:spTree>
    <p:extLst>
      <p:ext uri="{BB962C8B-B14F-4D97-AF65-F5344CB8AC3E}">
        <p14:creationId xmlns:p14="http://schemas.microsoft.com/office/powerpoint/2010/main" val="214644348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075ADB-CCBA-B0F8-31E4-126FCFCBA162}"/>
              </a:ext>
            </a:extLst>
          </p:cNvPr>
          <p:cNvPicPr>
            <a:picLocks noChangeAspect="1"/>
          </p:cNvPicPr>
          <p:nvPr/>
        </p:nvPicPr>
        <p:blipFill>
          <a:blip r:embed="rId2"/>
          <a:stretch>
            <a:fillRect/>
          </a:stretch>
        </p:blipFill>
        <p:spPr>
          <a:xfrm>
            <a:off x="2209800" y="1838489"/>
            <a:ext cx="7772400" cy="3181021"/>
          </a:xfrm>
          <a:prstGeom prst="rect">
            <a:avLst/>
          </a:prstGeom>
        </p:spPr>
      </p:pic>
      <p:sp>
        <p:nvSpPr>
          <p:cNvPr id="5" name="TextBox 4">
            <a:extLst>
              <a:ext uri="{FF2B5EF4-FFF2-40B4-BE49-F238E27FC236}">
                <a16:creationId xmlns:a16="http://schemas.microsoft.com/office/drawing/2014/main" id="{7F8E5029-9FFC-21A3-C5F3-0582C8251E42}"/>
              </a:ext>
            </a:extLst>
          </p:cNvPr>
          <p:cNvSpPr txBox="1"/>
          <p:nvPr/>
        </p:nvSpPr>
        <p:spPr>
          <a:xfrm>
            <a:off x="3888987" y="613280"/>
            <a:ext cx="441402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Model 2 Ruang Eruption (202406-202501)</a:t>
            </a:r>
          </a:p>
        </p:txBody>
      </p:sp>
    </p:spTree>
    <p:extLst>
      <p:ext uri="{BB962C8B-B14F-4D97-AF65-F5344CB8AC3E}">
        <p14:creationId xmlns:p14="http://schemas.microsoft.com/office/powerpoint/2010/main" val="302585998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AI-generated content may be incorrect.">
            <a:extLst>
              <a:ext uri="{FF2B5EF4-FFF2-40B4-BE49-F238E27FC236}">
                <a16:creationId xmlns:a16="http://schemas.microsoft.com/office/drawing/2014/main" id="{CDA7A5C8-2103-4DFF-EB25-976DBB378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700" y="15858"/>
            <a:ext cx="6578600" cy="2197100"/>
          </a:xfrm>
          <a:prstGeom prst="rect">
            <a:avLst/>
          </a:prstGeom>
        </p:spPr>
      </p:pic>
      <p:pic>
        <p:nvPicPr>
          <p:cNvPr id="7" name="Picture 6" descr="Chart, histogram&#10;&#10;AI-generated content may be incorrect.">
            <a:extLst>
              <a:ext uri="{FF2B5EF4-FFF2-40B4-BE49-F238E27FC236}">
                <a16:creationId xmlns:a16="http://schemas.microsoft.com/office/drawing/2014/main" id="{4A5B31C7-13C3-7A71-43EF-2FCF337F7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700" y="2330450"/>
            <a:ext cx="6578600" cy="2197100"/>
          </a:xfrm>
          <a:prstGeom prst="rect">
            <a:avLst/>
          </a:prstGeom>
        </p:spPr>
      </p:pic>
      <p:pic>
        <p:nvPicPr>
          <p:cNvPr id="9" name="Picture 8" descr="Chart, histogram&#10;&#10;AI-generated content may be incorrect.">
            <a:extLst>
              <a:ext uri="{FF2B5EF4-FFF2-40B4-BE49-F238E27FC236}">
                <a16:creationId xmlns:a16="http://schemas.microsoft.com/office/drawing/2014/main" id="{DAFE0FFD-A685-26B2-B437-F2D53A76C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700" y="4537880"/>
            <a:ext cx="6578600" cy="2197100"/>
          </a:xfrm>
          <a:prstGeom prst="rect">
            <a:avLst/>
          </a:prstGeom>
        </p:spPr>
      </p:pic>
      <p:sp>
        <p:nvSpPr>
          <p:cNvPr id="10" name="TextBox 9">
            <a:extLst>
              <a:ext uri="{FF2B5EF4-FFF2-40B4-BE49-F238E27FC236}">
                <a16:creationId xmlns:a16="http://schemas.microsoft.com/office/drawing/2014/main" id="{80EAE434-EA1C-5B8D-A5EE-5CCA96CB758B}"/>
              </a:ext>
            </a:extLst>
          </p:cNvPr>
          <p:cNvSpPr txBox="1"/>
          <p:nvPr/>
        </p:nvSpPr>
        <p:spPr>
          <a:xfrm>
            <a:off x="9936956" y="857250"/>
            <a:ext cx="120321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Fixed </a:t>
            </a:r>
            <a:r>
              <a:rPr lang="en-US" dirty="0">
                <a:latin typeface="Calibri" panose="020F0502020204030204" pitchFamily="34" charset="0"/>
                <a:cs typeface="Calibri" panose="020F0502020204030204" pitchFamily="34" charset="0"/>
              </a:rPr>
              <a:t>𝛿</a:t>
            </a:r>
            <a:r>
              <a:rPr lang="en-US" baseline="-25000" dirty="0">
                <a:latin typeface="Calibri" panose="020F0502020204030204" pitchFamily="34" charset="0"/>
                <a:cs typeface="Calibri" panose="020F0502020204030204" pitchFamily="34" charset="0"/>
              </a:rPr>
              <a:t>ratio</a:t>
            </a:r>
            <a:r>
              <a:rPr kumimoji="0" lang="en-US" sz="1800" b="0" i="0" u="none" strike="noStrike" cap="none" spc="0" normalizeH="0" baseline="0" dirty="0">
                <a:ln>
                  <a:noFill/>
                </a:ln>
                <a:solidFill>
                  <a:srgbClr val="000000"/>
                </a:solidFill>
                <a:effectLst/>
                <a:uFillTx/>
                <a:latin typeface="+mj-lt"/>
                <a:ea typeface="+mj-ea"/>
                <a:cs typeface="+mj-cs"/>
                <a:sym typeface="Helvetica"/>
              </a:rPr>
              <a:t> </a:t>
            </a:r>
          </a:p>
        </p:txBody>
      </p:sp>
      <p:sp>
        <p:nvSpPr>
          <p:cNvPr id="11" name="TextBox 10">
            <a:extLst>
              <a:ext uri="{FF2B5EF4-FFF2-40B4-BE49-F238E27FC236}">
                <a16:creationId xmlns:a16="http://schemas.microsoft.com/office/drawing/2014/main" id="{68A0C1CA-4BB9-A174-61CF-F619CDFDC947}"/>
              </a:ext>
            </a:extLst>
          </p:cNvPr>
          <p:cNvSpPr txBox="1"/>
          <p:nvPr/>
        </p:nvSpPr>
        <p:spPr>
          <a:xfrm>
            <a:off x="9896473" y="3267088"/>
            <a:ext cx="9130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Model 1</a:t>
            </a:r>
          </a:p>
        </p:txBody>
      </p:sp>
      <p:sp>
        <p:nvSpPr>
          <p:cNvPr id="12" name="TextBox 11">
            <a:extLst>
              <a:ext uri="{FF2B5EF4-FFF2-40B4-BE49-F238E27FC236}">
                <a16:creationId xmlns:a16="http://schemas.microsoft.com/office/drawing/2014/main" id="{92B82BC4-66DB-63B3-4937-79BF0F58BF0F}"/>
              </a:ext>
            </a:extLst>
          </p:cNvPr>
          <p:cNvSpPr txBox="1"/>
          <p:nvPr/>
        </p:nvSpPr>
        <p:spPr>
          <a:xfrm>
            <a:off x="9898849" y="5391174"/>
            <a:ext cx="91306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kumimoji="0" lang="en-US" sz="1800" b="0" i="0" u="none" strike="noStrike" cap="none" spc="0" normalizeH="0" baseline="0" dirty="0">
                <a:ln>
                  <a:noFill/>
                </a:ln>
                <a:solidFill>
                  <a:srgbClr val="000000"/>
                </a:solidFill>
                <a:effectLst/>
                <a:uFillTx/>
                <a:latin typeface="+mj-lt"/>
                <a:ea typeface="+mj-ea"/>
                <a:cs typeface="+mj-cs"/>
                <a:sym typeface="Helvetica"/>
              </a:rPr>
              <a:t>Model 2</a:t>
            </a:r>
          </a:p>
        </p:txBody>
      </p:sp>
    </p:spTree>
    <p:extLst>
      <p:ext uri="{BB962C8B-B14F-4D97-AF65-F5344CB8AC3E}">
        <p14:creationId xmlns:p14="http://schemas.microsoft.com/office/powerpoint/2010/main" val="236569730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3BD642-D148-804D-466F-C330F2206604}"/>
              </a:ext>
            </a:extLst>
          </p:cNvPr>
          <p:cNvPicPr>
            <a:picLocks noChangeAspect="1"/>
          </p:cNvPicPr>
          <p:nvPr/>
        </p:nvPicPr>
        <p:blipFill>
          <a:blip r:embed="rId2"/>
          <a:stretch>
            <a:fillRect/>
          </a:stretch>
        </p:blipFill>
        <p:spPr>
          <a:xfrm>
            <a:off x="2209800" y="1276000"/>
            <a:ext cx="7772400" cy="4306000"/>
          </a:xfrm>
          <a:prstGeom prst="rect">
            <a:avLst/>
          </a:prstGeom>
        </p:spPr>
      </p:pic>
    </p:spTree>
    <p:extLst>
      <p:ext uri="{BB962C8B-B14F-4D97-AF65-F5344CB8AC3E}">
        <p14:creationId xmlns:p14="http://schemas.microsoft.com/office/powerpoint/2010/main" val="185941047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6BA6A-034A-4E43-F7D1-A495817538D6}"/>
              </a:ext>
            </a:extLst>
          </p:cNvPr>
          <p:cNvPicPr>
            <a:picLocks noChangeAspect="1"/>
          </p:cNvPicPr>
          <p:nvPr/>
        </p:nvPicPr>
        <p:blipFill>
          <a:blip r:embed="rId2"/>
          <a:stretch>
            <a:fillRect/>
          </a:stretch>
        </p:blipFill>
        <p:spPr>
          <a:xfrm>
            <a:off x="2209800" y="1266898"/>
            <a:ext cx="7772400" cy="4324204"/>
          </a:xfrm>
          <a:prstGeom prst="rect">
            <a:avLst/>
          </a:prstGeom>
        </p:spPr>
      </p:pic>
    </p:spTree>
    <p:extLst>
      <p:ext uri="{BB962C8B-B14F-4D97-AF65-F5344CB8AC3E}">
        <p14:creationId xmlns:p14="http://schemas.microsoft.com/office/powerpoint/2010/main" val="289051021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Footer Placeholder 4"/>
          <p:cNvSpPr txBox="1"/>
          <p:nvPr/>
        </p:nvSpPr>
        <p:spPr>
          <a:xfrm>
            <a:off x="4084318" y="6425419"/>
            <a:ext cx="5108556" cy="226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lgn="ctr">
              <a:defRPr sz="1000">
                <a:latin typeface="Arial"/>
                <a:ea typeface="Arial"/>
                <a:cs typeface="Arial"/>
                <a:sym typeface="Arial"/>
              </a:defRPr>
            </a:lvl1pPr>
          </a:lstStyle>
          <a:p>
            <a:r>
              <a:t>The Science Directorate at NASA's Langley Research Center: External Peer Review</a:t>
            </a:r>
          </a:p>
        </p:txBody>
      </p:sp>
      <p:sp>
        <p:nvSpPr>
          <p:cNvPr id="426" name="Rectangle 20"/>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427" name="Rectangle 22"/>
          <p:cNvSpPr/>
          <p:nvPr/>
        </p:nvSpPr>
        <p:spPr>
          <a:xfrm>
            <a:off x="558207" y="-1"/>
            <a:ext cx="11167451" cy="2018808"/>
          </a:xfrm>
          <a:prstGeom prst="rect">
            <a:avLst/>
          </a:prstGeom>
          <a:solidFill>
            <a:srgbClr val="FFFFFF"/>
          </a:solidFill>
          <a:ln>
            <a:solidFill>
              <a:srgbClr val="E1E1E1"/>
            </a:solidFill>
            <a:miter/>
          </a:ln>
          <a:effectLst>
            <a:outerShdw blurRad="50800" dist="38100" dir="2700000" rotWithShape="0">
              <a:srgbClr val="D9D9D9">
                <a:alpha val="5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428" name="Rectangle 24"/>
          <p:cNvSpPr/>
          <p:nvPr/>
        </p:nvSpPr>
        <p:spPr>
          <a:xfrm>
            <a:off x="566927" y="0"/>
            <a:ext cx="11155682" cy="2011679"/>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429" name="Title 1"/>
          <p:cNvSpPr txBox="1">
            <a:spLocks noGrp="1"/>
          </p:cNvSpPr>
          <p:nvPr>
            <p:ph type="title"/>
          </p:nvPr>
        </p:nvSpPr>
        <p:spPr>
          <a:xfrm>
            <a:off x="1115565" y="548637"/>
            <a:ext cx="10168134" cy="1179581"/>
          </a:xfrm>
          <a:prstGeom prst="rect">
            <a:avLst/>
          </a:prstGeom>
        </p:spPr>
        <p:txBody>
          <a:bodyPr/>
          <a:lstStyle/>
          <a:p>
            <a:r>
              <a:rPr dirty="0"/>
              <a:t>References</a:t>
            </a:r>
          </a:p>
        </p:txBody>
      </p:sp>
      <p:sp>
        <p:nvSpPr>
          <p:cNvPr id="430" name="Rectangle 26"/>
          <p:cNvSpPr/>
          <p:nvPr/>
        </p:nvSpPr>
        <p:spPr>
          <a:xfrm>
            <a:off x="498833" y="758951"/>
            <a:ext cx="128019" cy="704092"/>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431" name="Content Placeholder 2"/>
          <p:cNvSpPr txBox="1">
            <a:spLocks noGrp="1"/>
          </p:cNvSpPr>
          <p:nvPr>
            <p:ph type="body" idx="1"/>
          </p:nvPr>
        </p:nvSpPr>
        <p:spPr>
          <a:xfrm>
            <a:off x="1011933" y="2567444"/>
            <a:ext cx="10168133" cy="3695024"/>
          </a:xfrm>
          <a:prstGeom prst="rect">
            <a:avLst/>
          </a:prstGeom>
        </p:spPr>
        <p:txBody>
          <a:bodyPr/>
          <a:lstStyle/>
          <a:p>
            <a:pPr marL="342900" indent="-342900">
              <a:lnSpc>
                <a:spcPct val="90000"/>
              </a:lnSpc>
              <a:buSzPct val="100000"/>
              <a:buFont typeface="Courier New"/>
              <a:buChar char="o"/>
              <a:defRPr>
                <a:solidFill>
                  <a:srgbClr val="464646"/>
                </a:solidFill>
                <a:latin typeface="Open Sans"/>
                <a:ea typeface="Open Sans"/>
                <a:cs typeface="Open Sans"/>
                <a:sym typeface="Open Sans"/>
              </a:defRPr>
            </a:pPr>
            <a:r>
              <a:rPr dirty="0">
                <a:latin typeface="Calibri" panose="020F0502020204030204" pitchFamily="34" charset="0"/>
                <a:cs typeface="Calibri" panose="020F0502020204030204" pitchFamily="34" charset="0"/>
              </a:rPr>
              <a:t>Bourassa, A. E., Zawada, D.J., Rieger, L.A., Warnock, T.W., Toohey, M., Degenstein, D.A.: Tomographic retrievals of Hunga Tonga-Hunga </a:t>
            </a:r>
            <a:r>
              <a:rPr dirty="0" err="1">
                <a:latin typeface="Calibri" panose="020F0502020204030204" pitchFamily="34" charset="0"/>
                <a:cs typeface="Calibri" panose="020F0502020204030204" pitchFamily="34" charset="0"/>
              </a:rPr>
              <a:t>Ha’apai</a:t>
            </a:r>
            <a:r>
              <a:rPr dirty="0">
                <a:latin typeface="Calibri" panose="020F0502020204030204" pitchFamily="34" charset="0"/>
                <a:cs typeface="Calibri" panose="020F0502020204030204" pitchFamily="34" charset="0"/>
              </a:rPr>
              <a:t> volcanic aerosol, Geophysical Research Letters, vol. 50, no.3, p. e2022GL101978, 2023. e2022GL101978 2022GL101978</a:t>
            </a:r>
            <a:endParaRPr lang="en-US" dirty="0">
              <a:latin typeface="Calibri" panose="020F0502020204030204" pitchFamily="34" charset="0"/>
              <a:cs typeface="Calibri" panose="020F0502020204030204" pitchFamily="34" charset="0"/>
            </a:endParaRPr>
          </a:p>
          <a:p>
            <a:pPr marL="342900" indent="-342900">
              <a:lnSpc>
                <a:spcPct val="90000"/>
              </a:lnSpc>
              <a:buSzPct val="100000"/>
              <a:buFont typeface="Courier New"/>
              <a:buChar char="o"/>
              <a:defRPr>
                <a:solidFill>
                  <a:srgbClr val="464646"/>
                </a:solidFill>
                <a:latin typeface="Open Sans"/>
                <a:ea typeface="Open Sans"/>
                <a:cs typeface="Open Sans"/>
                <a:sym typeface="Open Sans"/>
              </a:defRPr>
            </a:pPr>
            <a:r>
              <a:rPr lang="en-US" dirty="0">
                <a:latin typeface="Calibri" panose="020F0502020204030204" pitchFamily="34" charset="0"/>
                <a:cs typeface="Calibri" panose="020F0502020204030204" pitchFamily="34" charset="0"/>
                <a:sym typeface="Open Sans"/>
              </a:rPr>
              <a:t>Kovilakam, M., Thomason, L. W., </a:t>
            </a:r>
            <a:r>
              <a:rPr lang="en-US" dirty="0" err="1">
                <a:latin typeface="Calibri" panose="020F0502020204030204" pitchFamily="34" charset="0"/>
                <a:cs typeface="Calibri" panose="020F0502020204030204" pitchFamily="34" charset="0"/>
                <a:sym typeface="Open Sans"/>
              </a:rPr>
              <a:t>Verkerk</a:t>
            </a:r>
            <a:r>
              <a:rPr lang="en-US" dirty="0">
                <a:latin typeface="Calibri" panose="020F0502020204030204" pitchFamily="34" charset="0"/>
                <a:cs typeface="Calibri" panose="020F0502020204030204" pitchFamily="34" charset="0"/>
                <a:sym typeface="Open Sans"/>
              </a:rPr>
              <a:t>, M., Aubry, T., and Knepp, T. N.: OMPS-LP aerosol extinction coefficients and their applicability in </a:t>
            </a:r>
            <a:r>
              <a:rPr lang="en-US" dirty="0" err="1">
                <a:latin typeface="Calibri" panose="020F0502020204030204" pitchFamily="34" charset="0"/>
                <a:cs typeface="Calibri" panose="020F0502020204030204" pitchFamily="34" charset="0"/>
                <a:sym typeface="Open Sans"/>
              </a:rPr>
              <a:t>GloSSAC</a:t>
            </a:r>
            <a:r>
              <a:rPr lang="en-US" dirty="0">
                <a:latin typeface="Calibri" panose="020F0502020204030204" pitchFamily="34" charset="0"/>
                <a:cs typeface="Calibri" panose="020F0502020204030204" pitchFamily="34" charset="0"/>
                <a:sym typeface="Open Sans"/>
              </a:rPr>
              <a:t>, Atmos. Chem. Phys., 25, 535–553, https://</a:t>
            </a:r>
            <a:r>
              <a:rPr lang="en-US" dirty="0" err="1">
                <a:latin typeface="Calibri" panose="020F0502020204030204" pitchFamily="34" charset="0"/>
                <a:cs typeface="Calibri" panose="020F0502020204030204" pitchFamily="34" charset="0"/>
                <a:sym typeface="Open Sans"/>
              </a:rPr>
              <a:t>doi.org</a:t>
            </a:r>
            <a:r>
              <a:rPr lang="en-US" dirty="0">
                <a:latin typeface="Calibri" panose="020F0502020204030204" pitchFamily="34" charset="0"/>
                <a:cs typeface="Calibri" panose="020F0502020204030204" pitchFamily="34" charset="0"/>
                <a:sym typeface="Open Sans"/>
              </a:rPr>
              <a:t>/10.5194/acp-25-535-2025, 2025.</a:t>
            </a:r>
          </a:p>
          <a:p>
            <a:pPr marL="342900" indent="-342900">
              <a:lnSpc>
                <a:spcPct val="90000"/>
              </a:lnSpc>
              <a:buSzPct val="100000"/>
              <a:buFont typeface="Courier New"/>
              <a:buChar char="o"/>
              <a:defRPr>
                <a:solidFill>
                  <a:srgbClr val="464646"/>
                </a:solidFill>
                <a:latin typeface="Open Sans"/>
                <a:ea typeface="Open Sans"/>
                <a:cs typeface="Open Sans"/>
                <a:sym typeface="Open Sans"/>
              </a:defRPr>
            </a:pPr>
            <a:r>
              <a:rPr lang="en-US" dirty="0">
                <a:latin typeface="Calibri" panose="020F0502020204030204" pitchFamily="34" charset="0"/>
                <a:cs typeface="Calibri" panose="020F0502020204030204" pitchFamily="34" charset="0"/>
                <a:sym typeface="Open Sans"/>
              </a:rPr>
              <a:t>Thomason, L. W., Kovilakam, M., Schmidt, A., von Savigny, C., Knepp, T., and Rieger, L.: Evidence for the predictability of changes in the stratospheric aerosol size following volcanic eruptions of diverse magnitudes using space-based instruments, Atmos. Chem. Phys., 21, 1143–1158, https://</a:t>
            </a:r>
            <a:r>
              <a:rPr lang="en-US" dirty="0" err="1">
                <a:latin typeface="Calibri" panose="020F0502020204030204" pitchFamily="34" charset="0"/>
                <a:cs typeface="Calibri" panose="020F0502020204030204" pitchFamily="34" charset="0"/>
                <a:sym typeface="Open Sans"/>
              </a:rPr>
              <a:t>doi.org</a:t>
            </a:r>
            <a:r>
              <a:rPr lang="en-US" dirty="0">
                <a:latin typeface="Calibri" panose="020F0502020204030204" pitchFamily="34" charset="0"/>
                <a:cs typeface="Calibri" panose="020F0502020204030204" pitchFamily="34" charset="0"/>
                <a:sym typeface="Open Sans"/>
              </a:rPr>
              <a:t>/10.5194/acp-21-1143-2021, 2021.</a:t>
            </a:r>
          </a:p>
          <a:p>
            <a:pPr marL="342900" indent="-342900">
              <a:lnSpc>
                <a:spcPct val="90000"/>
              </a:lnSpc>
              <a:buSzPct val="100000"/>
              <a:buFont typeface="Courier New"/>
              <a:buChar char="o"/>
              <a:defRPr>
                <a:solidFill>
                  <a:srgbClr val="464646"/>
                </a:solidFill>
                <a:latin typeface="Open Sans"/>
                <a:ea typeface="Open Sans"/>
                <a:cs typeface="Open Sans"/>
                <a:sym typeface="Open Sans"/>
              </a:defRPr>
            </a:pPr>
            <a:endParaRPr lang="en-US" dirty="0">
              <a:latin typeface="Calibri" panose="020F0502020204030204" pitchFamily="34" charset="0"/>
              <a:cs typeface="Calibri" panose="020F0502020204030204" pitchFamily="34" charset="0"/>
              <a:sym typeface="Open Sans"/>
            </a:endParaRPr>
          </a:p>
          <a:p>
            <a:pPr marL="342900" indent="-342900">
              <a:lnSpc>
                <a:spcPct val="90000"/>
              </a:lnSpc>
              <a:buSzPct val="100000"/>
              <a:buFont typeface="Courier New"/>
              <a:buChar char="o"/>
              <a:defRPr>
                <a:solidFill>
                  <a:srgbClr val="464646"/>
                </a:solidFill>
                <a:latin typeface="Open Sans"/>
                <a:ea typeface="Open Sans"/>
                <a:cs typeface="Open Sans"/>
                <a:sym typeface="Open Sans"/>
              </a:defRPr>
            </a:pPr>
            <a:endParaRPr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extBox 6"/>
          <p:cNvSpPr txBox="1"/>
          <p:nvPr/>
        </p:nvSpPr>
        <p:spPr>
          <a:xfrm>
            <a:off x="539989" y="1310488"/>
            <a:ext cx="11004930" cy="3785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buSzPct val="100000"/>
              <a:buFont typeface="Courier New"/>
              <a:buChar char="o"/>
              <a:defRPr sz="2000">
                <a:latin typeface="+mn-lt"/>
                <a:ea typeface="+mn-ea"/>
                <a:cs typeface="+mn-cs"/>
                <a:sym typeface="Calibri"/>
              </a:defRPr>
            </a:pPr>
            <a:r>
              <a:rPr dirty="0"/>
              <a:t>The current utilization of SAGE III/ISS, OSIRIS, and CALIPSO for </a:t>
            </a:r>
            <a:r>
              <a:rPr dirty="0" err="1"/>
              <a:t>GloSSAC</a:t>
            </a:r>
            <a:r>
              <a:rPr dirty="0"/>
              <a:t> is affected by the conclusion of CALIPSO mission as of August 1, 2023, and the declining coverage of OSIRIS. </a:t>
            </a:r>
          </a:p>
          <a:p>
            <a:pPr marL="342900" indent="-342900">
              <a:buSzPct val="100000"/>
              <a:buFont typeface="Courier New"/>
              <a:buChar char="o"/>
              <a:defRPr sz="2000">
                <a:latin typeface="+mn-lt"/>
                <a:ea typeface="+mn-ea"/>
                <a:cs typeface="+mn-cs"/>
                <a:sym typeface="Calibri"/>
              </a:defRPr>
            </a:pPr>
            <a:r>
              <a:rPr dirty="0"/>
              <a:t>It is important to continue and maintain </a:t>
            </a:r>
            <a:r>
              <a:rPr dirty="0" err="1"/>
              <a:t>GloSSAC</a:t>
            </a:r>
            <a:r>
              <a:rPr dirty="0"/>
              <a:t> product as modeling community relies on this observational dataset.</a:t>
            </a:r>
          </a:p>
          <a:p>
            <a:pPr marL="342900" indent="-342900">
              <a:buSzPct val="100000"/>
              <a:buFont typeface="Courier New"/>
              <a:buChar char="o"/>
              <a:defRPr sz="2000">
                <a:latin typeface="+mn-lt"/>
                <a:ea typeface="+mn-ea"/>
                <a:cs typeface="+mn-cs"/>
                <a:sym typeface="Calibri"/>
              </a:defRPr>
            </a:pPr>
            <a:r>
              <a:rPr lang="en-US" dirty="0"/>
              <a:t>Ozone Mapping and Profiler Suite Limb Profiler (</a:t>
            </a:r>
            <a:r>
              <a:rPr dirty="0"/>
              <a:t>OMPS</a:t>
            </a:r>
            <a:r>
              <a:rPr lang="en-US" dirty="0"/>
              <a:t>-LP)</a:t>
            </a:r>
            <a:r>
              <a:rPr dirty="0"/>
              <a:t> is a potential candidate to replace OSIRIS or CALIPSO in the near future. </a:t>
            </a:r>
          </a:p>
          <a:p>
            <a:pPr marL="342900" indent="-342900">
              <a:buSzPct val="100000"/>
              <a:buFont typeface="Courier New"/>
              <a:buChar char="o"/>
              <a:defRPr sz="2000">
                <a:latin typeface="+mn-lt"/>
                <a:ea typeface="+mn-ea"/>
                <a:cs typeface="+mn-cs"/>
                <a:sym typeface="Calibri"/>
              </a:defRPr>
            </a:pPr>
            <a:r>
              <a:rPr dirty="0"/>
              <a:t>Two </a:t>
            </a:r>
            <a:r>
              <a:rPr lang="en-US" dirty="0"/>
              <a:t>different products</a:t>
            </a:r>
            <a:r>
              <a:rPr dirty="0"/>
              <a:t> of OMPS are publicly available (OMPS</a:t>
            </a:r>
            <a:r>
              <a:rPr lang="en-US" dirty="0"/>
              <a:t>(</a:t>
            </a:r>
            <a:r>
              <a:rPr dirty="0"/>
              <a:t>NASA</a:t>
            </a:r>
            <a:r>
              <a:rPr lang="en-US" dirty="0"/>
              <a:t>)</a:t>
            </a:r>
            <a:r>
              <a:rPr dirty="0"/>
              <a:t> and OMPS</a:t>
            </a:r>
            <a:r>
              <a:rPr lang="en-US" dirty="0"/>
              <a:t>(</a:t>
            </a:r>
            <a:r>
              <a:rPr dirty="0"/>
              <a:t>SASK</a:t>
            </a:r>
            <a:r>
              <a:rPr lang="en-US" dirty="0"/>
              <a:t>)</a:t>
            </a:r>
            <a:r>
              <a:rPr dirty="0"/>
              <a:t>)</a:t>
            </a:r>
          </a:p>
          <a:p>
            <a:pPr marL="342900" indent="-342900">
              <a:buSzPct val="100000"/>
              <a:buFont typeface="Courier New"/>
              <a:buChar char="o"/>
              <a:defRPr sz="2000">
                <a:latin typeface="+mn-lt"/>
                <a:ea typeface="+mn-ea"/>
                <a:cs typeface="+mn-cs"/>
                <a:sym typeface="Calibri"/>
              </a:defRPr>
            </a:pPr>
            <a:r>
              <a:rPr dirty="0"/>
              <a:t>A recent study has shown that OMPS</a:t>
            </a:r>
            <a:r>
              <a:rPr lang="en-US" dirty="0"/>
              <a:t>(</a:t>
            </a:r>
            <a:r>
              <a:rPr dirty="0"/>
              <a:t>NASA</a:t>
            </a:r>
            <a:r>
              <a:rPr lang="en-US" dirty="0"/>
              <a:t>)</a:t>
            </a:r>
            <a:r>
              <a:rPr dirty="0"/>
              <a:t> is overestimating extinction coefficient by a factor of two below the peak of the aerosol layer following Tonga Eruption in January 2022 (Bourassa et al., 2023).</a:t>
            </a:r>
            <a:endParaRPr lang="en-US" dirty="0"/>
          </a:p>
          <a:p>
            <a:pPr marL="342900" indent="-342900">
              <a:buSzPct val="100000"/>
              <a:buFont typeface="Courier New"/>
              <a:buChar char="o"/>
              <a:defRPr sz="2000">
                <a:latin typeface="+mn-lt"/>
                <a:ea typeface="+mn-ea"/>
                <a:cs typeface="+mn-cs"/>
                <a:sym typeface="Calibri"/>
              </a:defRPr>
            </a:pPr>
            <a:r>
              <a:rPr lang="en-US" dirty="0"/>
              <a:t>Therefore, it is critical to evaluate OMPS products before considering its incorporation into </a:t>
            </a:r>
            <a:r>
              <a:rPr lang="en-US" dirty="0" err="1"/>
              <a:t>GloSSAC</a:t>
            </a:r>
            <a:r>
              <a:rPr lang="en-US" dirty="0"/>
              <a:t>. </a:t>
            </a:r>
          </a:p>
          <a:p>
            <a:pPr marL="342900" indent="-342900">
              <a:buSzPct val="100000"/>
              <a:buFont typeface="Courier New"/>
              <a:buChar char="o"/>
              <a:defRPr sz="2000">
                <a:latin typeface="+mn-lt"/>
                <a:ea typeface="+mn-ea"/>
                <a:cs typeface="+mn-cs"/>
                <a:sym typeface="Calibri"/>
              </a:defRPr>
            </a:pPr>
            <a:endParaRPr lang="en-US" dirty="0"/>
          </a:p>
          <a:p>
            <a:pPr marL="342900" indent="-342900">
              <a:buSzPct val="100000"/>
              <a:buFont typeface="Courier New"/>
              <a:buChar char="o"/>
              <a:defRPr sz="2000">
                <a:latin typeface="+mn-lt"/>
                <a:ea typeface="+mn-ea"/>
                <a:cs typeface="+mn-cs"/>
                <a:sym typeface="Calibri"/>
              </a:defRPr>
            </a:pPr>
            <a:endParaRPr dirty="0"/>
          </a:p>
        </p:txBody>
      </p:sp>
      <p:sp>
        <p:nvSpPr>
          <p:cNvPr id="376" name="Title 1"/>
          <p:cNvSpPr txBox="1">
            <a:spLocks noGrp="1"/>
          </p:cNvSpPr>
          <p:nvPr>
            <p:ph type="title"/>
          </p:nvPr>
        </p:nvSpPr>
        <p:spPr>
          <a:xfrm>
            <a:off x="856073" y="99376"/>
            <a:ext cx="10168134" cy="1179581"/>
          </a:xfrm>
          <a:prstGeom prst="rect">
            <a:avLst/>
          </a:prstGeom>
        </p:spPr>
        <p:txBody>
          <a:bodyPr/>
          <a:lstStyle>
            <a:lvl1pPr algn="ctr"/>
          </a:lstStyle>
          <a:p>
            <a:r>
              <a:rPr lang="en-US" dirty="0"/>
              <a:t>Current Status of </a:t>
            </a:r>
            <a:r>
              <a:rPr lang="en-US" dirty="0" err="1"/>
              <a:t>GloSSAC</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5AEEB-41F4-507A-EE50-F19CB6E30B8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9CBF204-0ED1-F191-7EB6-92C99C406EE0}"/>
              </a:ext>
            </a:extLst>
          </p:cNvPr>
          <p:cNvSpPr txBox="1">
            <a:spLocks noGrp="1"/>
          </p:cNvSpPr>
          <p:nvPr>
            <p:ph type="title"/>
          </p:nvPr>
        </p:nvSpPr>
        <p:spPr>
          <a:xfrm>
            <a:off x="856073" y="99376"/>
            <a:ext cx="10168134" cy="1179581"/>
          </a:xfrm>
          <a:prstGeom prst="rect">
            <a:avLst/>
          </a:prstGeom>
        </p:spPr>
        <p:txBody>
          <a:bodyPr/>
          <a:lstStyle>
            <a:lvl1pPr algn="ctr"/>
          </a:lstStyle>
          <a:p>
            <a:r>
              <a:rPr lang="en-US" dirty="0"/>
              <a:t>Proposed Tasks</a:t>
            </a:r>
            <a:endParaRPr dirty="0"/>
          </a:p>
        </p:txBody>
      </p:sp>
      <p:sp>
        <p:nvSpPr>
          <p:cNvPr id="7" name="TextBox 6">
            <a:extLst>
              <a:ext uri="{FF2B5EF4-FFF2-40B4-BE49-F238E27FC236}">
                <a16:creationId xmlns:a16="http://schemas.microsoft.com/office/drawing/2014/main" id="{2A70139A-BB90-4ECE-4A66-3B1CBBC64585}"/>
              </a:ext>
            </a:extLst>
          </p:cNvPr>
          <p:cNvSpPr txBox="1"/>
          <p:nvPr/>
        </p:nvSpPr>
        <p:spPr>
          <a:xfrm>
            <a:off x="539989" y="1310488"/>
            <a:ext cx="11004930" cy="2862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buSzPct val="100000"/>
              <a:buFont typeface="Courier New"/>
              <a:buChar char="o"/>
              <a:defRPr sz="2000">
                <a:latin typeface="+mn-lt"/>
                <a:ea typeface="+mn-ea"/>
                <a:cs typeface="+mn-cs"/>
                <a:sym typeface="Calibri"/>
              </a:defRPr>
            </a:pPr>
            <a:r>
              <a:rPr lang="en-US" dirty="0">
                <a:latin typeface="Calibri" panose="020F0502020204030204" pitchFamily="34" charset="0"/>
                <a:cs typeface="Calibri" panose="020F0502020204030204" pitchFamily="34" charset="0"/>
              </a:rPr>
              <a:t>Evaluate OMPS(NASA)/OMPS(SASK) products and perform comparisons/validations against available space-based and potential in-situ measurements.</a:t>
            </a:r>
          </a:p>
          <a:p>
            <a:pPr marL="342900" indent="-342900">
              <a:buSzPct val="100000"/>
              <a:buFont typeface="Courier New"/>
              <a:buChar char="o"/>
              <a:defRPr sz="2000">
                <a:latin typeface="+mn-lt"/>
                <a:ea typeface="+mn-ea"/>
                <a:cs typeface="+mn-cs"/>
                <a:sym typeface="Calibri"/>
              </a:defRPr>
            </a:pPr>
            <a:r>
              <a:rPr lang="en-US" dirty="0">
                <a:latin typeface="Calibri" panose="020F0502020204030204" pitchFamily="34" charset="0"/>
                <a:cs typeface="Calibri" panose="020F0502020204030204" pitchFamily="34" charset="0"/>
              </a:rPr>
              <a:t>Explore the possibility of improving the OMPS(SASK) extinction retrieval by integrating SAGE III/ISS particle size distribution into OMPS(SASK) retrieval algorithm. </a:t>
            </a:r>
          </a:p>
          <a:p>
            <a:pPr marL="342900" indent="-342900">
              <a:buSzPct val="100000"/>
              <a:buFont typeface="Courier New"/>
              <a:buChar char="o"/>
              <a:defRPr sz="2000">
                <a:latin typeface="+mn-lt"/>
                <a:ea typeface="+mn-ea"/>
                <a:cs typeface="+mn-cs"/>
                <a:sym typeface="Calibri"/>
              </a:defRPr>
            </a:pPr>
            <a:r>
              <a:rPr lang="en-US" dirty="0">
                <a:latin typeface="Calibri" panose="020F0502020204030204" pitchFamily="34" charset="0"/>
                <a:cs typeface="Calibri" panose="020F0502020204030204" pitchFamily="34" charset="0"/>
              </a:rPr>
              <a:t>Evaluate the improved product using comparisons with SAGE III/ISS</a:t>
            </a:r>
          </a:p>
          <a:p>
            <a:pPr marL="342900" indent="-342900">
              <a:buSzPct val="100000"/>
              <a:buFont typeface="Courier New"/>
              <a:buChar char="o"/>
              <a:defRPr sz="2000">
                <a:latin typeface="+mn-lt"/>
                <a:ea typeface="+mn-ea"/>
                <a:cs typeface="+mn-cs"/>
                <a:sym typeface="Calibri"/>
              </a:defRPr>
            </a:pPr>
            <a:r>
              <a:rPr lang="en-US" dirty="0">
                <a:latin typeface="Calibri" panose="020F0502020204030204" pitchFamily="34" charset="0"/>
                <a:cs typeface="Calibri" panose="020F0502020204030204" pitchFamily="34" charset="0"/>
              </a:rPr>
              <a:t>Expand the </a:t>
            </a:r>
            <a:r>
              <a:rPr lang="en-US" dirty="0" err="1">
                <a:latin typeface="Calibri" panose="020F0502020204030204" pitchFamily="34" charset="0"/>
                <a:cs typeface="Calibri" panose="020F0502020204030204" pitchFamily="34" charset="0"/>
              </a:rPr>
              <a:t>GloSSAC</a:t>
            </a:r>
            <a:r>
              <a:rPr lang="en-US" dirty="0">
                <a:latin typeface="Calibri" panose="020F0502020204030204" pitchFamily="34" charset="0"/>
                <a:cs typeface="Calibri" panose="020F0502020204030204" pitchFamily="34" charset="0"/>
              </a:rPr>
              <a:t> record by incorporating additional optical parameters, including surface area density and effective radius. </a:t>
            </a:r>
          </a:p>
          <a:p>
            <a:pPr marL="342900" indent="-342900">
              <a:buSzPct val="100000"/>
              <a:buFont typeface="Courier New"/>
              <a:buChar char="o"/>
              <a:defRPr sz="2000">
                <a:latin typeface="+mn-lt"/>
                <a:ea typeface="+mn-ea"/>
                <a:cs typeface="+mn-cs"/>
                <a:sym typeface="Calibri"/>
              </a:defRPr>
            </a:pPr>
            <a:r>
              <a:rPr lang="en-US" dirty="0">
                <a:latin typeface="Calibri" panose="020F0502020204030204" pitchFamily="34" charset="0"/>
                <a:cs typeface="Calibri" panose="020F0502020204030204" pitchFamily="34" charset="0"/>
              </a:rPr>
              <a:t>Incorporate OMPS extinction coefficients into </a:t>
            </a:r>
            <a:r>
              <a:rPr lang="en-US" dirty="0" err="1">
                <a:latin typeface="Calibri" panose="020F0502020204030204" pitchFamily="34" charset="0"/>
                <a:cs typeface="Calibri" panose="020F0502020204030204" pitchFamily="34" charset="0"/>
              </a:rPr>
              <a:t>GloSSAC</a:t>
            </a:r>
            <a:r>
              <a:rPr lang="en-US" dirty="0">
                <a:latin typeface="Calibri" panose="020F0502020204030204" pitchFamily="34" charset="0"/>
                <a:cs typeface="Calibri" panose="020F0502020204030204" pitchFamily="34" charset="0"/>
              </a:rPr>
              <a:t> with additional optical parameters. </a:t>
            </a:r>
          </a:p>
          <a:p>
            <a:pPr>
              <a:buSzPct val="100000"/>
              <a:defRPr sz="2000">
                <a:latin typeface="+mn-lt"/>
                <a:ea typeface="+mn-ea"/>
                <a:cs typeface="+mn-cs"/>
                <a:sym typeface="Calibri"/>
              </a:defRPr>
            </a:pPr>
            <a:endParaRPr dirty="0">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6F908945-CC2F-53BC-F3CF-59982E34961D}"/>
              </a:ext>
            </a:extLst>
          </p:cNvPr>
          <p:cNvGrpSpPr/>
          <p:nvPr/>
        </p:nvGrpSpPr>
        <p:grpSpPr>
          <a:xfrm>
            <a:off x="870247" y="1271503"/>
            <a:ext cx="19291644" cy="654946"/>
            <a:chOff x="870247" y="1271503"/>
            <a:chExt cx="19291644" cy="654946"/>
          </a:xfrm>
        </p:grpSpPr>
        <p:sp>
          <p:nvSpPr>
            <p:cNvPr id="3" name="Rectangle 2">
              <a:extLst>
                <a:ext uri="{FF2B5EF4-FFF2-40B4-BE49-F238E27FC236}">
                  <a16:creationId xmlns:a16="http://schemas.microsoft.com/office/drawing/2014/main" id="{69D59672-F4F6-3482-1047-0A0CEAECB18B}"/>
                </a:ext>
              </a:extLst>
            </p:cNvPr>
            <p:cNvSpPr/>
            <p:nvPr/>
          </p:nvSpPr>
          <p:spPr>
            <a:xfrm>
              <a:off x="870247" y="1271503"/>
              <a:ext cx="10505610" cy="654946"/>
            </a:xfrm>
            <a:prstGeom prst="rect">
              <a:avLst/>
            </a:prstGeom>
            <a:solidFill>
              <a:srgbClr val="FFFFFF">
                <a:alpha val="0"/>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3" name="TextBox 12">
              <a:extLst>
                <a:ext uri="{FF2B5EF4-FFF2-40B4-BE49-F238E27FC236}">
                  <a16:creationId xmlns:a16="http://schemas.microsoft.com/office/drawing/2014/main" id="{FEEECC19-4B39-2608-90C0-B0CBDF6539F4}"/>
                </a:ext>
              </a:extLst>
            </p:cNvPr>
            <p:cNvSpPr txBox="1"/>
            <p:nvPr/>
          </p:nvSpPr>
          <p:spPr>
            <a:xfrm>
              <a:off x="11390031" y="1414310"/>
              <a:ext cx="877186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chemeClr val="accent6"/>
                  </a:solidFill>
                </a:rPr>
                <a:t>✓</a:t>
              </a:r>
            </a:p>
          </p:txBody>
        </p:sp>
      </p:grpSp>
    </p:spTree>
    <p:extLst>
      <p:ext uri="{BB962C8B-B14F-4D97-AF65-F5344CB8AC3E}">
        <p14:creationId xmlns:p14="http://schemas.microsoft.com/office/powerpoint/2010/main" val="41817927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AI-generated content may be incorrect.">
            <a:extLst>
              <a:ext uri="{FF2B5EF4-FFF2-40B4-BE49-F238E27FC236}">
                <a16:creationId xmlns:a16="http://schemas.microsoft.com/office/drawing/2014/main" id="{43BF7661-4CAD-186B-0A73-616306576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006" y="0"/>
            <a:ext cx="7131988" cy="6858000"/>
          </a:xfrm>
          <a:prstGeom prst="rect">
            <a:avLst/>
          </a:prstGeom>
        </p:spPr>
      </p:pic>
    </p:spTree>
    <p:extLst>
      <p:ext uri="{BB962C8B-B14F-4D97-AF65-F5344CB8AC3E}">
        <p14:creationId xmlns:p14="http://schemas.microsoft.com/office/powerpoint/2010/main" val="345504707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A3F46-F684-4E6D-360B-A270F41426B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BBFB099-D08F-0EF9-64B5-60ECF7FE199F}"/>
              </a:ext>
            </a:extLst>
          </p:cNvPr>
          <p:cNvSpPr>
            <a:spLocks noGrp="1"/>
          </p:cNvSpPr>
          <p:nvPr>
            <p:ph type="title"/>
          </p:nvPr>
        </p:nvSpPr>
        <p:spPr>
          <a:xfrm>
            <a:off x="838200" y="365125"/>
            <a:ext cx="10515600" cy="1325563"/>
          </a:xfrm>
        </p:spPr>
        <p:txBody>
          <a:bodyPr/>
          <a:lstStyle/>
          <a:p>
            <a:pPr algn="ctr"/>
            <a:r>
              <a:rPr lang="en-US" dirty="0"/>
              <a:t>Findings</a:t>
            </a:r>
          </a:p>
        </p:txBody>
      </p:sp>
      <p:sp>
        <p:nvSpPr>
          <p:cNvPr id="2" name="Content Placeholder 2">
            <a:extLst>
              <a:ext uri="{FF2B5EF4-FFF2-40B4-BE49-F238E27FC236}">
                <a16:creationId xmlns:a16="http://schemas.microsoft.com/office/drawing/2014/main" id="{906F6C7B-6DBA-7AFE-5FA5-50CFED36D67E}"/>
              </a:ext>
            </a:extLst>
          </p:cNvPr>
          <p:cNvSpPr txBox="1">
            <a:spLocks/>
          </p:cNvSpPr>
          <p:nvPr/>
        </p:nvSpPr>
        <p:spPr>
          <a:xfrm>
            <a:off x="838201" y="1825625"/>
            <a:ext cx="6256564"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1pPr>
            <a:lvl2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2pPr>
            <a:lvl3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3pPr>
            <a:lvl4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4pPr>
            <a:lvl5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5pPr>
            <a:lvl6pPr marL="25146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6pPr>
            <a:lvl7pPr marL="29718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7pPr>
            <a:lvl8pPr marL="34290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8pPr>
            <a:lvl9pPr marL="38862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9pPr>
          </a:lstStyle>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OMPS(NASA) product exhibits a high bias (exceeding 50%), particularly in the aftermath of perturbed events and in the </a:t>
            </a:r>
            <a:r>
              <a:rPr lang="en-US" dirty="0" err="1">
                <a:latin typeface="Calibri" panose="020F0502020204030204" pitchFamily="34" charset="0"/>
                <a:cs typeface="Calibri" panose="020F0502020204030204" pitchFamily="34" charset="0"/>
              </a:rPr>
              <a:t>GloSSAC</a:t>
            </a:r>
            <a:r>
              <a:rPr lang="en-US" dirty="0">
                <a:latin typeface="Calibri" panose="020F0502020204030204" pitchFamily="34" charset="0"/>
                <a:cs typeface="Calibri" panose="020F0502020204030204" pitchFamily="34" charset="0"/>
              </a:rPr>
              <a:t> context, the bias exceeds the allowable differences between the instruments(+/- 20%). This overestimation by OMPS(NASA) leads to an overestimation of the aerosol effective radiative forcing and the associated model-simulated global surface temperature response by about a factor of two.</a:t>
            </a:r>
          </a:p>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Currently  all OMPS extinction products have deficiencies and are showing significant differences relative to occultation measurements, following perturbed events. A revised version of OMPS (NASA) product is recently released. </a:t>
            </a:r>
          </a:p>
          <a:p>
            <a:pPr marL="285750" indent="-285750" hangingPunct="1">
              <a:buFont typeface="Arial" panose="020B0604020202020204" pitchFamily="34" charset="0"/>
              <a:buChar char="•"/>
            </a:pPr>
            <a:r>
              <a:rPr lang="en-US" dirty="0">
                <a:latin typeface="Calibri" panose="020F0502020204030204" pitchFamily="34" charset="0"/>
                <a:cs typeface="Calibri" panose="020F0502020204030204" pitchFamily="34" charset="0"/>
              </a:rPr>
              <a:t>Future tasks include exploring the possibility of improving the OMPS extinction retrieval by integrating SAGE III/ISS particle size distribution into OMPS retrieval algorithm.</a:t>
            </a:r>
          </a:p>
          <a:p>
            <a:pPr hangingPunct="1"/>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AD7AE91-DC50-88D2-AA20-2431F8FF7247}"/>
              </a:ext>
            </a:extLst>
          </p:cNvPr>
          <p:cNvPicPr>
            <a:picLocks noChangeAspect="1"/>
          </p:cNvPicPr>
          <p:nvPr/>
        </p:nvPicPr>
        <p:blipFill>
          <a:blip r:embed="rId2"/>
          <a:stretch>
            <a:fillRect/>
          </a:stretch>
        </p:blipFill>
        <p:spPr>
          <a:xfrm>
            <a:off x="7290707" y="1825625"/>
            <a:ext cx="4735503" cy="3684193"/>
          </a:xfrm>
          <a:prstGeom prst="rect">
            <a:avLst/>
          </a:prstGeom>
        </p:spPr>
      </p:pic>
    </p:spTree>
    <p:extLst>
      <p:ext uri="{BB962C8B-B14F-4D97-AF65-F5344CB8AC3E}">
        <p14:creationId xmlns:p14="http://schemas.microsoft.com/office/powerpoint/2010/main" val="15176065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92E88-C70C-6CA7-1C02-80B6B9CAFC5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49E8AF8-4980-199F-2A3C-16C968243E59}"/>
              </a:ext>
            </a:extLst>
          </p:cNvPr>
          <p:cNvSpPr txBox="1">
            <a:spLocks noGrp="1"/>
          </p:cNvSpPr>
          <p:nvPr>
            <p:ph type="title"/>
          </p:nvPr>
        </p:nvSpPr>
        <p:spPr>
          <a:xfrm>
            <a:off x="856073" y="99376"/>
            <a:ext cx="10168134" cy="1179581"/>
          </a:xfrm>
          <a:prstGeom prst="rect">
            <a:avLst/>
          </a:prstGeom>
        </p:spPr>
        <p:txBody>
          <a:bodyPr/>
          <a:lstStyle>
            <a:lvl1pPr algn="ctr"/>
          </a:lstStyle>
          <a:p>
            <a:r>
              <a:rPr lang="en-US" dirty="0"/>
              <a:t>Proposed Tasks</a:t>
            </a:r>
            <a:endParaRPr dirty="0"/>
          </a:p>
        </p:txBody>
      </p:sp>
      <p:sp>
        <p:nvSpPr>
          <p:cNvPr id="7" name="TextBox 6">
            <a:extLst>
              <a:ext uri="{FF2B5EF4-FFF2-40B4-BE49-F238E27FC236}">
                <a16:creationId xmlns:a16="http://schemas.microsoft.com/office/drawing/2014/main" id="{F14B07F5-6B19-F9C0-8EEE-6DDA8839A29B}"/>
              </a:ext>
            </a:extLst>
          </p:cNvPr>
          <p:cNvSpPr txBox="1"/>
          <p:nvPr/>
        </p:nvSpPr>
        <p:spPr>
          <a:xfrm>
            <a:off x="539989" y="1310488"/>
            <a:ext cx="11004930" cy="1631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buSzPct val="100000"/>
              <a:buFont typeface="Courier New"/>
              <a:buChar char="o"/>
              <a:defRPr sz="2000">
                <a:latin typeface="+mn-lt"/>
                <a:ea typeface="+mn-ea"/>
                <a:cs typeface="+mn-cs"/>
                <a:sym typeface="Calibri"/>
              </a:defRPr>
            </a:pPr>
            <a:r>
              <a:rPr lang="en-US" dirty="0">
                <a:latin typeface="Calibri" panose="020F0502020204030204" pitchFamily="34" charset="0"/>
                <a:cs typeface="Calibri" panose="020F0502020204030204" pitchFamily="34" charset="0"/>
              </a:rPr>
              <a:t>Evaluate OMPS(NASA)/OMPS(SASK) products and perform comparisons/validations against available space-based and potential in-situ measurements.</a:t>
            </a:r>
          </a:p>
          <a:p>
            <a:pPr marL="342900" indent="-342900">
              <a:buSzPct val="100000"/>
              <a:buFont typeface="Courier New"/>
              <a:buChar char="o"/>
              <a:defRPr sz="2000">
                <a:latin typeface="+mn-lt"/>
                <a:ea typeface="+mn-ea"/>
                <a:cs typeface="+mn-cs"/>
                <a:sym typeface="Calibri"/>
              </a:defRPr>
            </a:pPr>
            <a:r>
              <a:rPr lang="en-US" dirty="0">
                <a:latin typeface="Calibri" panose="020F0502020204030204" pitchFamily="34" charset="0"/>
                <a:cs typeface="Calibri" panose="020F0502020204030204" pitchFamily="34" charset="0"/>
              </a:rPr>
              <a:t>Explore the possibility of improving the OMPS(SASK) extinction retrieval by integrating SAGE III/ISS particle size distribution into OMPS(SASK) retrieval algorithm. </a:t>
            </a:r>
          </a:p>
          <a:p>
            <a:pPr>
              <a:buSzPct val="100000"/>
              <a:defRPr sz="2000">
                <a:latin typeface="+mn-lt"/>
                <a:ea typeface="+mn-ea"/>
                <a:cs typeface="+mn-cs"/>
                <a:sym typeface="Calibri"/>
              </a:defRPr>
            </a:pPr>
            <a:endParaRPr dirty="0">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511A2136-45B7-A75F-0E6F-54BF2F10310B}"/>
              </a:ext>
            </a:extLst>
          </p:cNvPr>
          <p:cNvGrpSpPr/>
          <p:nvPr/>
        </p:nvGrpSpPr>
        <p:grpSpPr>
          <a:xfrm>
            <a:off x="870247" y="1271503"/>
            <a:ext cx="19291644" cy="654946"/>
            <a:chOff x="870247" y="1271503"/>
            <a:chExt cx="19291644" cy="654946"/>
          </a:xfrm>
        </p:grpSpPr>
        <p:sp>
          <p:nvSpPr>
            <p:cNvPr id="3" name="Rectangle 2">
              <a:extLst>
                <a:ext uri="{FF2B5EF4-FFF2-40B4-BE49-F238E27FC236}">
                  <a16:creationId xmlns:a16="http://schemas.microsoft.com/office/drawing/2014/main" id="{1F1FEA7B-DC96-E5D4-A504-D5FAAF117F56}"/>
                </a:ext>
              </a:extLst>
            </p:cNvPr>
            <p:cNvSpPr/>
            <p:nvPr/>
          </p:nvSpPr>
          <p:spPr>
            <a:xfrm>
              <a:off x="870247" y="1271503"/>
              <a:ext cx="10505610" cy="654946"/>
            </a:xfrm>
            <a:prstGeom prst="rect">
              <a:avLst/>
            </a:prstGeom>
            <a:solidFill>
              <a:srgbClr val="FFFFFF">
                <a:alpha val="0"/>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3" name="TextBox 12">
              <a:extLst>
                <a:ext uri="{FF2B5EF4-FFF2-40B4-BE49-F238E27FC236}">
                  <a16:creationId xmlns:a16="http://schemas.microsoft.com/office/drawing/2014/main" id="{BBDF104A-8D8C-B0AC-B6F6-9CE72D97F726}"/>
                </a:ext>
              </a:extLst>
            </p:cNvPr>
            <p:cNvSpPr txBox="1"/>
            <p:nvPr/>
          </p:nvSpPr>
          <p:spPr>
            <a:xfrm>
              <a:off x="11390031" y="1414310"/>
              <a:ext cx="877186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chemeClr val="accent6"/>
                  </a:solidFill>
                </a:rPr>
                <a:t>✓</a:t>
              </a:r>
            </a:p>
          </p:txBody>
        </p:sp>
      </p:grpSp>
      <p:grpSp>
        <p:nvGrpSpPr>
          <p:cNvPr id="6" name="Group 5">
            <a:extLst>
              <a:ext uri="{FF2B5EF4-FFF2-40B4-BE49-F238E27FC236}">
                <a16:creationId xmlns:a16="http://schemas.microsoft.com/office/drawing/2014/main" id="{0E38BA9A-464C-E956-44D0-F3333CE2D26D}"/>
              </a:ext>
            </a:extLst>
          </p:cNvPr>
          <p:cNvGrpSpPr/>
          <p:nvPr/>
        </p:nvGrpSpPr>
        <p:grpSpPr>
          <a:xfrm>
            <a:off x="856073" y="1959077"/>
            <a:ext cx="10505610" cy="2049527"/>
            <a:chOff x="856073" y="1959077"/>
            <a:chExt cx="10505610" cy="2049527"/>
          </a:xfrm>
        </p:grpSpPr>
        <p:sp>
          <p:nvSpPr>
            <p:cNvPr id="2" name="Rectangle 1">
              <a:extLst>
                <a:ext uri="{FF2B5EF4-FFF2-40B4-BE49-F238E27FC236}">
                  <a16:creationId xmlns:a16="http://schemas.microsoft.com/office/drawing/2014/main" id="{3B59E53A-F61A-DF67-31D0-40C03D00B5AE}"/>
                </a:ext>
              </a:extLst>
            </p:cNvPr>
            <p:cNvSpPr/>
            <p:nvPr/>
          </p:nvSpPr>
          <p:spPr>
            <a:xfrm>
              <a:off x="856073" y="1959077"/>
              <a:ext cx="10505610" cy="654946"/>
            </a:xfrm>
            <a:prstGeom prst="rect">
              <a:avLst/>
            </a:prstGeom>
            <a:solidFill>
              <a:srgbClr val="FFFFFF">
                <a:alpha val="0"/>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grpSp>
          <p:nvGrpSpPr>
            <p:cNvPr id="5" name="Group 4">
              <a:extLst>
                <a:ext uri="{FF2B5EF4-FFF2-40B4-BE49-F238E27FC236}">
                  <a16:creationId xmlns:a16="http://schemas.microsoft.com/office/drawing/2014/main" id="{DAFED487-40D0-C17D-8E26-536A8F739A09}"/>
                </a:ext>
              </a:extLst>
            </p:cNvPr>
            <p:cNvGrpSpPr/>
            <p:nvPr/>
          </p:nvGrpSpPr>
          <p:grpSpPr>
            <a:xfrm>
              <a:off x="2551587" y="2720913"/>
              <a:ext cx="8481809" cy="1287691"/>
              <a:chOff x="2551587" y="2720913"/>
              <a:chExt cx="8481809" cy="1287691"/>
            </a:xfrm>
          </p:grpSpPr>
          <p:sp>
            <p:nvSpPr>
              <p:cNvPr id="10" name="TextBox 9">
                <a:extLst>
                  <a:ext uri="{FF2B5EF4-FFF2-40B4-BE49-F238E27FC236}">
                    <a16:creationId xmlns:a16="http://schemas.microsoft.com/office/drawing/2014/main" id="{E6743144-F30B-47D2-9DEA-393F8C03F6D3}"/>
                  </a:ext>
                </a:extLst>
              </p:cNvPr>
              <p:cNvSpPr txBox="1"/>
              <p:nvPr/>
            </p:nvSpPr>
            <p:spPr>
              <a:xfrm>
                <a:off x="2551587" y="3639272"/>
                <a:ext cx="8481809" cy="369332"/>
              </a:xfrm>
              <a:prstGeom prst="rect">
                <a:avLst/>
              </a:prstGeom>
              <a:noFill/>
            </p:spPr>
            <p:txBody>
              <a:bodyPr wrap="none" rtlCol="0">
                <a:spAutoFit/>
              </a:bodyPr>
              <a:lstStyle/>
              <a:p>
                <a:r>
                  <a:rPr lang="en-US" dirty="0"/>
                  <a:t>This work is currently in progress in collaboration with University of Saskatchewan</a:t>
                </a:r>
              </a:p>
            </p:txBody>
          </p:sp>
          <p:cxnSp>
            <p:nvCxnSpPr>
              <p:cNvPr id="12" name="Straight Arrow Connector 11">
                <a:extLst>
                  <a:ext uri="{FF2B5EF4-FFF2-40B4-BE49-F238E27FC236}">
                    <a16:creationId xmlns:a16="http://schemas.microsoft.com/office/drawing/2014/main" id="{D536C1D5-0497-E4D7-72EB-244FF8C25FFE}"/>
                  </a:ext>
                </a:extLst>
              </p:cNvPr>
              <p:cNvCxnSpPr>
                <a:cxnSpLocks/>
              </p:cNvCxnSpPr>
              <p:nvPr/>
            </p:nvCxnSpPr>
            <p:spPr>
              <a:xfrm flipH="1" flipV="1">
                <a:off x="5158947" y="2720913"/>
                <a:ext cx="415263" cy="91835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8935506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Rectangle 10"/>
          <p:cNvSpPr/>
          <p:nvPr/>
        </p:nvSpPr>
        <p:spPr>
          <a:xfrm>
            <a:off x="6852849" y="1183501"/>
            <a:ext cx="1549747" cy="2821528"/>
          </a:xfrm>
          <a:prstGeom prst="rect">
            <a:avLst/>
          </a:prstGeom>
          <a:solidFill>
            <a:schemeClr val="accent1">
              <a:alpha val="0"/>
            </a:schemeClr>
          </a:solidFill>
          <a:ln w="19050">
            <a:solidFill>
              <a:srgbClr val="FFFFFF"/>
            </a:solidFill>
            <a:miter/>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67" name="TextBox 14"/>
          <p:cNvSpPr txBox="1"/>
          <p:nvPr/>
        </p:nvSpPr>
        <p:spPr>
          <a:xfrm>
            <a:off x="9971242" y="580075"/>
            <a:ext cx="1306360" cy="509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400">
                <a:latin typeface="+mn-lt"/>
                <a:ea typeface="+mn-ea"/>
                <a:cs typeface="+mn-cs"/>
                <a:sym typeface="Calibri"/>
              </a:defRPr>
            </a:lvl1pPr>
          </a:lstStyle>
          <a:p>
            <a:r>
              <a:rPr dirty="0"/>
              <a:t>OSIRIS+CALIPSO period</a:t>
            </a:r>
          </a:p>
        </p:txBody>
      </p:sp>
      <p:sp>
        <p:nvSpPr>
          <p:cNvPr id="368" name="Major volcanic eruptions (black) and wild fire events (green) with abbreviated two-letter code with their respective latitude and time of occurrence that are listed here. The event names shown are St. Helens (He), El Chichon (El), Nevado del Ruiz (Ne), K"/>
          <p:cNvSpPr txBox="1"/>
          <p:nvPr/>
        </p:nvSpPr>
        <p:spPr>
          <a:xfrm>
            <a:off x="357433" y="5222399"/>
            <a:ext cx="11579681" cy="131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defRPr sz="1600">
                <a:latin typeface="+mn-lt"/>
                <a:ea typeface="+mn-ea"/>
                <a:cs typeface="+mn-cs"/>
                <a:sym typeface="Calibri"/>
              </a:defRPr>
            </a:pPr>
            <a:r>
              <a:rPr dirty="0"/>
              <a:t>Major volcanic eruptions (black) and wild fire events (green) with abbreviated two-letter code with their respective latitude and time of occurrence that are listed here. The event names shown are St. Helens (He), El </a:t>
            </a:r>
            <a:r>
              <a:rPr dirty="0" err="1"/>
              <a:t>Chichon</a:t>
            </a:r>
            <a:r>
              <a:rPr dirty="0"/>
              <a:t> (El), </a:t>
            </a:r>
            <a:r>
              <a:rPr dirty="0" err="1"/>
              <a:t>Nevado</a:t>
            </a:r>
            <a:r>
              <a:rPr dirty="0"/>
              <a:t> del Ruiz (Ne), </a:t>
            </a:r>
            <a:r>
              <a:rPr dirty="0" err="1"/>
              <a:t>Kelut</a:t>
            </a:r>
            <a:r>
              <a:rPr dirty="0"/>
              <a:t> (Ke), Pinatubo (Pi), Cerro Hudson (Ce), </a:t>
            </a:r>
            <a:r>
              <a:rPr dirty="0" err="1"/>
              <a:t>Rabaul</a:t>
            </a:r>
            <a:r>
              <a:rPr dirty="0"/>
              <a:t> (Ra), </a:t>
            </a:r>
            <a:r>
              <a:rPr dirty="0" err="1"/>
              <a:t>Manam</a:t>
            </a:r>
            <a:r>
              <a:rPr dirty="0"/>
              <a:t> (Mn), </a:t>
            </a:r>
            <a:r>
              <a:rPr dirty="0" err="1"/>
              <a:t>Soufrière</a:t>
            </a:r>
            <a:r>
              <a:rPr dirty="0"/>
              <a:t> Hills (So), Tavurvur (Tv), </a:t>
            </a:r>
            <a:r>
              <a:rPr dirty="0" err="1"/>
              <a:t>Chaiten</a:t>
            </a:r>
            <a:r>
              <a:rPr dirty="0"/>
              <a:t> (Ch), Victoria (Vi), </a:t>
            </a:r>
            <a:r>
              <a:rPr dirty="0" err="1"/>
              <a:t>Okmok</a:t>
            </a:r>
            <a:r>
              <a:rPr dirty="0"/>
              <a:t> (Ok), Kasatochi (Ka), </a:t>
            </a:r>
            <a:r>
              <a:rPr dirty="0" err="1"/>
              <a:t>Sarychev</a:t>
            </a:r>
            <a:r>
              <a:rPr dirty="0"/>
              <a:t> (</a:t>
            </a:r>
            <a:r>
              <a:rPr dirty="0" err="1"/>
              <a:t>Sv</a:t>
            </a:r>
            <a:r>
              <a:rPr dirty="0"/>
              <a:t>), </a:t>
            </a:r>
            <a:r>
              <a:rPr dirty="0" err="1"/>
              <a:t>Nabro</a:t>
            </a:r>
            <a:r>
              <a:rPr dirty="0"/>
              <a:t> (Nb), </a:t>
            </a:r>
            <a:r>
              <a:rPr dirty="0" err="1"/>
              <a:t>Kelut</a:t>
            </a:r>
            <a:r>
              <a:rPr dirty="0"/>
              <a:t> (Ke), </a:t>
            </a:r>
            <a:r>
              <a:rPr dirty="0" err="1"/>
              <a:t>Calbuco</a:t>
            </a:r>
            <a:r>
              <a:rPr dirty="0"/>
              <a:t> (</a:t>
            </a:r>
            <a:r>
              <a:rPr dirty="0" err="1"/>
              <a:t>Cb</a:t>
            </a:r>
            <a:r>
              <a:rPr dirty="0"/>
              <a:t>), Canadian wildfire (</a:t>
            </a:r>
            <a:r>
              <a:rPr dirty="0" err="1"/>
              <a:t>Cw</a:t>
            </a:r>
            <a:r>
              <a:rPr dirty="0"/>
              <a:t>), </a:t>
            </a:r>
            <a:r>
              <a:rPr dirty="0" err="1"/>
              <a:t>Ambae</a:t>
            </a:r>
            <a:r>
              <a:rPr dirty="0"/>
              <a:t> (Am), </a:t>
            </a:r>
            <a:r>
              <a:rPr dirty="0" err="1"/>
              <a:t>Raikoke</a:t>
            </a:r>
            <a:r>
              <a:rPr dirty="0"/>
              <a:t> (</a:t>
            </a:r>
            <a:r>
              <a:rPr dirty="0" err="1"/>
              <a:t>Rk</a:t>
            </a:r>
            <a:r>
              <a:rPr dirty="0"/>
              <a:t>), Ulawun (</a:t>
            </a:r>
            <a:r>
              <a:rPr dirty="0" err="1"/>
              <a:t>Ul</a:t>
            </a:r>
            <a:r>
              <a:rPr dirty="0"/>
              <a:t>), Australian wildfire (Aw), California Creek Fire (Cc), La </a:t>
            </a:r>
            <a:r>
              <a:rPr dirty="0" err="1"/>
              <a:t>Soufrière</a:t>
            </a:r>
            <a:r>
              <a:rPr dirty="0"/>
              <a:t> (La), McKay Creek fire (Mc) and </a:t>
            </a:r>
            <a:r>
              <a:rPr dirty="0" err="1"/>
              <a:t>Hunga</a:t>
            </a:r>
            <a:r>
              <a:rPr dirty="0"/>
              <a:t> Tonga (</a:t>
            </a:r>
            <a:r>
              <a:rPr dirty="0" err="1"/>
              <a:t>Ht</a:t>
            </a:r>
            <a:r>
              <a:rPr dirty="0"/>
              <a:t>).</a:t>
            </a:r>
            <a:r>
              <a:rPr sz="1200" dirty="0">
                <a:latin typeface="Times Roman"/>
                <a:ea typeface="Times Roman"/>
                <a:cs typeface="Times Roman"/>
                <a:sym typeface="Times Roman"/>
              </a:rPr>
              <a:t> </a:t>
            </a:r>
          </a:p>
        </p:txBody>
      </p:sp>
      <p:sp>
        <p:nvSpPr>
          <p:cNvPr id="369" name="TextBox 1"/>
          <p:cNvSpPr txBox="1"/>
          <p:nvPr/>
        </p:nvSpPr>
        <p:spPr>
          <a:xfrm>
            <a:off x="3552498" y="599087"/>
            <a:ext cx="5398438" cy="333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n-lt"/>
                <a:ea typeface="+mn-ea"/>
                <a:cs typeface="+mn-cs"/>
                <a:sym typeface="Calibri"/>
              </a:defRPr>
            </a:lvl1pPr>
          </a:lstStyle>
          <a:p>
            <a:r>
              <a:t>Stratospheric Aerosol Optical Depth Ratio (525/1020 nm)</a:t>
            </a:r>
          </a:p>
        </p:txBody>
      </p:sp>
      <p:pic>
        <p:nvPicPr>
          <p:cNvPr id="11" name="Picture 10">
            <a:extLst>
              <a:ext uri="{FF2B5EF4-FFF2-40B4-BE49-F238E27FC236}">
                <a16:creationId xmlns:a16="http://schemas.microsoft.com/office/drawing/2014/main" id="{1A9A50AB-AF92-9F44-CBA9-7C6CF9226B50}"/>
              </a:ext>
            </a:extLst>
          </p:cNvPr>
          <p:cNvPicPr>
            <a:picLocks noChangeAspect="1"/>
          </p:cNvPicPr>
          <p:nvPr/>
        </p:nvPicPr>
        <p:blipFill>
          <a:blip r:embed="rId3"/>
          <a:stretch>
            <a:fillRect/>
          </a:stretch>
        </p:blipFill>
        <p:spPr>
          <a:xfrm>
            <a:off x="3139106" y="1020600"/>
            <a:ext cx="6016334" cy="4044500"/>
          </a:xfrm>
          <a:prstGeom prst="rect">
            <a:avLst/>
          </a:prstGeom>
        </p:spPr>
      </p:pic>
      <p:sp>
        <p:nvSpPr>
          <p:cNvPr id="2" name="Rectangle 10">
            <a:extLst>
              <a:ext uri="{FF2B5EF4-FFF2-40B4-BE49-F238E27FC236}">
                <a16:creationId xmlns:a16="http://schemas.microsoft.com/office/drawing/2014/main" id="{EA18BFC6-FE1D-BF2E-A6B4-4FB4AE189427}"/>
              </a:ext>
            </a:extLst>
          </p:cNvPr>
          <p:cNvSpPr/>
          <p:nvPr/>
        </p:nvSpPr>
        <p:spPr>
          <a:xfrm>
            <a:off x="6731977" y="1225541"/>
            <a:ext cx="1466092" cy="2642266"/>
          </a:xfrm>
          <a:prstGeom prst="rect">
            <a:avLst/>
          </a:prstGeom>
          <a:solidFill>
            <a:schemeClr val="accent1">
              <a:alpha val="0"/>
            </a:schemeClr>
          </a:solidFill>
          <a:ln w="19050">
            <a:solidFill>
              <a:srgbClr val="FFFFFF"/>
            </a:solidFill>
            <a:miter/>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66" name="Straight Arrow Connector 12"/>
          <p:cNvSpPr/>
          <p:nvPr/>
        </p:nvSpPr>
        <p:spPr>
          <a:xfrm flipH="1">
            <a:off x="8196888" y="903222"/>
            <a:ext cx="1754663" cy="432490"/>
          </a:xfrm>
          <a:prstGeom prst="line">
            <a:avLst/>
          </a:prstGeom>
          <a:ln w="19050">
            <a:solidFill>
              <a:srgbClr val="000000"/>
            </a:solidFill>
            <a:miter/>
            <a:tailEnd type="triangle"/>
          </a:ln>
        </p:spPr>
        <p:txBody>
          <a:bodyPr lIns="45718" tIns="45718" rIns="45718" bIns="45718"/>
          <a:lstStyle/>
          <a:p>
            <a:endParaRPr/>
          </a:p>
        </p:txBody>
      </p:sp>
      <p:sp>
        <p:nvSpPr>
          <p:cNvPr id="3" name="Title 1">
            <a:extLst>
              <a:ext uri="{FF2B5EF4-FFF2-40B4-BE49-F238E27FC236}">
                <a16:creationId xmlns:a16="http://schemas.microsoft.com/office/drawing/2014/main" id="{BD7E1928-25FD-E60D-FFE3-0D2AB4FAE8DF}"/>
              </a:ext>
            </a:extLst>
          </p:cNvPr>
          <p:cNvSpPr>
            <a:spLocks noGrp="1"/>
          </p:cNvSpPr>
          <p:nvPr>
            <p:ph type="title"/>
          </p:nvPr>
        </p:nvSpPr>
        <p:spPr>
          <a:xfrm>
            <a:off x="838200" y="221787"/>
            <a:ext cx="10515600" cy="333086"/>
          </a:xfrm>
        </p:spPr>
        <p:txBody>
          <a:bodyPr>
            <a:normAutofit fontScale="90000"/>
          </a:bodyPr>
          <a:lstStyle/>
          <a:p>
            <a:pPr algn="ctr"/>
            <a:r>
              <a:rPr lang="en-US" sz="3200" dirty="0"/>
              <a:t>Single Wavelength Problem</a:t>
            </a:r>
          </a:p>
        </p:txBody>
      </p:sp>
    </p:spTree>
    <p:extLst>
      <p:ext uri="{BB962C8B-B14F-4D97-AF65-F5344CB8AC3E}">
        <p14:creationId xmlns:p14="http://schemas.microsoft.com/office/powerpoint/2010/main" val="4267132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6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6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67" grpId="0" animBg="1" advAuto="0"/>
      <p:bldP spid="2" grpId="0" animBg="1" advAuto="0"/>
      <p:bldP spid="366" grpId="0"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9744</TotalTime>
  <Words>2153</Words>
  <Application>Microsoft Macintosh PowerPoint</Application>
  <PresentationFormat>Widescreen</PresentationFormat>
  <Paragraphs>118</Paragraphs>
  <Slides>39</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Aptos</vt:lpstr>
      <vt:lpstr>Aptos Display</vt:lpstr>
      <vt:lpstr>Arial</vt:lpstr>
      <vt:lpstr>Calibri</vt:lpstr>
      <vt:lpstr>Courier New</vt:lpstr>
      <vt:lpstr>Helvetica</vt:lpstr>
      <vt:lpstr>Symbol</vt:lpstr>
      <vt:lpstr>Times Roman</vt:lpstr>
      <vt:lpstr>Office Theme</vt:lpstr>
      <vt:lpstr>1_Office Theme</vt:lpstr>
      <vt:lpstr>The Role of SAGE III/ISS and other Global Space-based Aerosol Measurements in Advancing and Sustaining GloSSAC </vt:lpstr>
      <vt:lpstr>Background</vt:lpstr>
      <vt:lpstr>Users of GloSSAC</vt:lpstr>
      <vt:lpstr>Current Status of GloSSAC</vt:lpstr>
      <vt:lpstr>Proposed Tasks</vt:lpstr>
      <vt:lpstr>PowerPoint Presentation</vt:lpstr>
      <vt:lpstr>Findings</vt:lpstr>
      <vt:lpstr>Proposed Tasks</vt:lpstr>
      <vt:lpstr>Single Wavelength Problem</vt:lpstr>
      <vt:lpstr>Predictability of changes in stratospheric Aerosol</vt:lpstr>
      <vt:lpstr>PowerPoint Presentation</vt:lpstr>
      <vt:lpstr>Predicting Extinction Coefficient at 525 nm</vt:lpstr>
      <vt:lpstr>PowerPoint Presentation</vt:lpstr>
      <vt:lpstr>ML Approach </vt:lpstr>
      <vt:lpstr>PowerPoint Presentation</vt:lpstr>
      <vt:lpstr>PowerPoint Presentation</vt:lpstr>
      <vt:lpstr>PowerPoint Presentation</vt:lpstr>
      <vt:lpstr>PowerPoint Presentation</vt:lpstr>
      <vt:lpstr>PowerPoint Presentation</vt:lpstr>
      <vt:lpstr>Work in progress</vt:lpstr>
      <vt:lpstr>Summary</vt:lpstr>
      <vt:lpstr>PowerPoint Presentation</vt:lpstr>
      <vt:lpstr>Monthly Zonal averaged Extinction Coefficient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Mundakkara Kovilakam, Mahesh Varma (LARC-E303)[RSES]</cp:lastModifiedBy>
  <cp:revision>104</cp:revision>
  <dcterms:modified xsi:type="dcterms:W3CDTF">2025-08-13T22:17:57Z</dcterms:modified>
</cp:coreProperties>
</file>