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</p:sldMasterIdLst>
  <p:notesMasterIdLst>
    <p:notesMasterId r:id="rId14"/>
  </p:notesMasterIdLst>
  <p:handoutMasterIdLst>
    <p:handoutMasterId r:id="rId15"/>
  </p:handoutMasterIdLst>
  <p:sldIdLst>
    <p:sldId id="966" r:id="rId2"/>
    <p:sldId id="968" r:id="rId3"/>
    <p:sldId id="994" r:id="rId4"/>
    <p:sldId id="978" r:id="rId5"/>
    <p:sldId id="1004" r:id="rId6"/>
    <p:sldId id="996" r:id="rId7"/>
    <p:sldId id="1005" r:id="rId8"/>
    <p:sldId id="997" r:id="rId9"/>
    <p:sldId id="1003" r:id="rId10"/>
    <p:sldId id="998" r:id="rId11"/>
    <p:sldId id="995" r:id="rId12"/>
    <p:sldId id="990" r:id="rId13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CFF"/>
    <a:srgbClr val="EF9337"/>
    <a:srgbClr val="CC6600"/>
    <a:srgbClr val="FFF9CC"/>
    <a:srgbClr val="E7E7E7"/>
    <a:srgbClr val="F5FFA7"/>
    <a:srgbClr val="3399FF"/>
    <a:srgbClr val="FFFF66"/>
    <a:srgbClr val="CCFF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 autoAdjust="0"/>
    <p:restoredTop sz="94397" autoAdjust="0"/>
  </p:normalViewPr>
  <p:slideViewPr>
    <p:cSldViewPr snapToGrid="0" snapToObjects="1">
      <p:cViewPr>
        <p:scale>
          <a:sx n="80" d="100"/>
          <a:sy n="80" d="100"/>
        </p:scale>
        <p:origin x="852" y="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1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August 14, 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642900"/>
            <a:ext cx="6791325" cy="7281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245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August 14, 2025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8CEB6-7AA6-15DA-C3CD-C1C7CB2E75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6" y="167493"/>
            <a:ext cx="684386" cy="5671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360428" y="2845554"/>
            <a:ext cx="6685618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 on SAGE III/ISS temperature and pressure research products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 Pitts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Robert Manion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Robert Damadeo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David Flittner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Mary Cate McKee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NASA Langley Research Center, Hampton, Virginia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30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Adnet Systems, Inc., Hampton, Virginia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Analyt</a:t>
            </a:r>
            <a:r>
              <a:rPr lang="en-US" sz="12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ical</a:t>
            </a:r>
            <a:r>
              <a:rPr lang="en-US" sz="1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Mechanics Associates, Hampton, Virginia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69E4A1-2F2B-89D9-74A6-7C495558C54F}"/>
              </a:ext>
            </a:extLst>
          </p:cNvPr>
          <p:cNvSpPr txBox="1"/>
          <p:nvPr/>
        </p:nvSpPr>
        <p:spPr>
          <a:xfrm>
            <a:off x="6881877" y="4292504"/>
            <a:ext cx="300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14 August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293" y="53993"/>
            <a:ext cx="7203111" cy="484748"/>
          </a:xfrm>
        </p:spPr>
        <p:txBody>
          <a:bodyPr/>
          <a:lstStyle/>
          <a:p>
            <a:r>
              <a:rPr lang="en-US" sz="2200" dirty="0"/>
              <a:t>Correlative Comparisons (2024)</a:t>
            </a:r>
            <a:br>
              <a:rPr lang="en-US" sz="2200" dirty="0"/>
            </a:br>
            <a:r>
              <a:rPr lang="en-US" sz="1800" dirty="0"/>
              <a:t>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7750D3-2276-BFA6-610E-163802CB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8" y="836484"/>
            <a:ext cx="8992998" cy="3137483"/>
          </a:xfrm>
          <a:prstGeom prst="rect">
            <a:avLst/>
          </a:prstGeom>
        </p:spPr>
      </p:pic>
      <p:sp>
        <p:nvSpPr>
          <p:cNvPr id="2" name="Rectangle 7171">
            <a:extLst>
              <a:ext uri="{FF2B5EF4-FFF2-40B4-BE49-F238E27FC236}">
                <a16:creationId xmlns:a16="http://schemas.microsoft.com/office/drawing/2014/main" id="{B0551327-0E4B-5BC2-965E-A4A16CAB12F5}"/>
              </a:ext>
            </a:extLst>
          </p:cNvPr>
          <p:cNvSpPr txBox="1">
            <a:spLocks noChangeArrowheads="1"/>
          </p:cNvSpPr>
          <p:nvPr/>
        </p:nvSpPr>
        <p:spPr>
          <a:xfrm>
            <a:off x="2308550" y="4184819"/>
            <a:ext cx="7790121" cy="31293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Preliminary Assessment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Systematic warm bias 20-40 km &amp; upper mesosphere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Too cold at tropopause and stratopause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6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65926"/>
            <a:ext cx="6679410" cy="484748"/>
          </a:xfrm>
        </p:spPr>
        <p:txBody>
          <a:bodyPr/>
          <a:lstStyle/>
          <a:p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A-band Spectroscopy Uncertainty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90BB09-5E16-6D0E-E73A-CA0633D9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59" r="51172" b="-2759"/>
          <a:stretch/>
        </p:blipFill>
        <p:spPr>
          <a:xfrm>
            <a:off x="479527" y="1397690"/>
            <a:ext cx="3216716" cy="3214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E57611-1809-4A51-3DD0-7548D506F80D}"/>
              </a:ext>
            </a:extLst>
          </p:cNvPr>
          <p:cNvSpPr txBox="1"/>
          <p:nvPr/>
        </p:nvSpPr>
        <p:spPr>
          <a:xfrm>
            <a:off x="358487" y="874470"/>
            <a:ext cx="404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Recent lab measurements differ in magnitude and spectral shape from previous HITRAN compilations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D111A-C488-E98B-A323-7BC326CE4319}"/>
              </a:ext>
            </a:extLst>
          </p:cNvPr>
          <p:cNvSpPr txBox="1"/>
          <p:nvPr/>
        </p:nvSpPr>
        <p:spPr>
          <a:xfrm>
            <a:off x="4103747" y="671645"/>
            <a:ext cx="5005943" cy="104644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Modeled line shape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Currently using standard Voigt profile (VP)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More advanced line shapes are likely more accurate, e.g.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dirty="0"/>
              <a:t>Speed dependent Voigt profile (SDVP)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200" dirty="0"/>
              <a:t>Speed dependent </a:t>
            </a:r>
            <a:r>
              <a:rPr lang="en-US" sz="1200" dirty="0" err="1"/>
              <a:t>Nelkin-Ghatak</a:t>
            </a:r>
            <a:r>
              <a:rPr lang="en-US" sz="1200" dirty="0"/>
              <a:t> profile (SDNGP)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D526-09A3-7E53-FA7F-4B9EAEEB81D4}"/>
              </a:ext>
            </a:extLst>
          </p:cNvPr>
          <p:cNvSpPr txBox="1"/>
          <p:nvPr/>
        </p:nvSpPr>
        <p:spPr>
          <a:xfrm>
            <a:off x="1345534" y="674100"/>
            <a:ext cx="148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Line intensities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773B3-C750-DD89-F568-FE52A8B35D59}"/>
              </a:ext>
            </a:extLst>
          </p:cNvPr>
          <p:cNvSpPr txBox="1"/>
          <p:nvPr/>
        </p:nvSpPr>
        <p:spPr>
          <a:xfrm>
            <a:off x="358487" y="4611734"/>
            <a:ext cx="3633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E. M. Adkins et al., An accurate determination of O</a:t>
            </a:r>
            <a:r>
              <a:rPr lang="en-US" sz="1000" baseline="-25000" dirty="0"/>
              <a:t>2</a:t>
            </a:r>
            <a:r>
              <a:rPr lang="en-US" sz="1000" dirty="0"/>
              <a:t> A-band line intensities through experiment and theory, JQSRT, 2025. </a:t>
            </a:r>
            <a:endParaRPr lang="en-US" sz="1000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081D92-B6FE-6FFE-2CA0-B079FABFF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376" y="1776128"/>
            <a:ext cx="3024686" cy="2762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116A45-7E27-7CDD-6354-9D9AC8B7891E}"/>
              </a:ext>
            </a:extLst>
          </p:cNvPr>
          <p:cNvSpPr txBox="1"/>
          <p:nvPr/>
        </p:nvSpPr>
        <p:spPr>
          <a:xfrm>
            <a:off x="4996280" y="4596718"/>
            <a:ext cx="3633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D.A. Long et al., The effects of advanced spectral line shapes on carbon dioxide retrievals, JQSRT, 2021. </a:t>
            </a:r>
            <a:endParaRPr lang="en-US" sz="1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66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96762"/>
            <a:ext cx="6679410" cy="484748"/>
          </a:xfrm>
        </p:spPr>
        <p:txBody>
          <a:bodyPr/>
          <a:lstStyle/>
          <a:p>
            <a:r>
              <a:rPr lang="en-US" sz="2200" dirty="0"/>
              <a:t>Summary and Ongoing Work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0F1B9B6A-0F66-409E-9D8E-7DC1C5B7FC15}"/>
              </a:ext>
            </a:extLst>
          </p:cNvPr>
          <p:cNvSpPr txBox="1">
            <a:spLocks/>
          </p:cNvSpPr>
          <p:nvPr/>
        </p:nvSpPr>
        <p:spPr>
          <a:xfrm>
            <a:off x="126006" y="811880"/>
            <a:ext cx="8623139" cy="484748"/>
          </a:xfrm>
          <a:prstGeom prst="rect">
            <a:avLst/>
          </a:prstGeom>
          <a:solidFill>
            <a:srgbClr val="FFFFFF"/>
          </a:solidFill>
        </p:spPr>
        <p:txBody>
          <a:bodyPr tIns="57150" rIns="0" bIns="57150"/>
          <a:lstStyle>
            <a:lvl1pPr marL="306091" indent="-3060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97" indent="-2550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00">
                <a:solidFill>
                  <a:schemeClr val="tx1"/>
                </a:solidFill>
                <a:latin typeface="+mn-lt"/>
              </a:defRPr>
            </a:lvl2pPr>
            <a:lvl3pPr marL="1020303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428424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36545" indent="-20406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244666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652787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060908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469029" indent="-20406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571554">
              <a:spcBef>
                <a:spcPts val="375"/>
              </a:spcBef>
              <a:defRPr/>
            </a:pPr>
            <a:r>
              <a:rPr lang="en-US" sz="1500" b="1" kern="0" dirty="0">
                <a:solidFill>
                  <a:srgbClr val="000000"/>
                </a:solidFill>
                <a:latin typeface="Arial"/>
              </a:rPr>
              <a:t>Retrieval algorithm including wavelength and PSF width adjustments implemented at SCF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Wavelength adjustments of ~0.05 nm for SS and ~0.09 for SR with systematic drift over mission possibly due instrument/spectrometer warming as thermal systems age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PSF widths slightly larger than baseline</a:t>
            </a:r>
            <a:endParaRPr lang="en-US" sz="1100" b="1" kern="0" dirty="0">
              <a:solidFill>
                <a:srgbClr val="000000"/>
              </a:solidFill>
              <a:latin typeface="Arial"/>
            </a:endParaRPr>
          </a:p>
          <a:p>
            <a:pPr algn="just" defTabSz="571554">
              <a:spcBef>
                <a:spcPts val="375"/>
              </a:spcBef>
              <a:defRPr/>
            </a:pPr>
            <a:r>
              <a:rPr lang="en-US" sz="1500" b="1" kern="0" dirty="0">
                <a:solidFill>
                  <a:srgbClr val="000000"/>
                </a:solidFill>
                <a:latin typeface="Arial"/>
              </a:rPr>
              <a:t>Forward model assessment</a:t>
            </a:r>
            <a:endParaRPr lang="en-US" sz="1500" kern="0" dirty="0">
              <a:solidFill>
                <a:srgbClr val="000000"/>
              </a:solidFill>
              <a:latin typeface="Arial"/>
            </a:endParaRP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Modeled LOS extinction spectra accurately fit measured spectra (typically &lt; few percent except in weak channels at high altitudes)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Combined aerosol + ozone components match well with “measured” values</a:t>
            </a:r>
          </a:p>
          <a:p>
            <a:pPr algn="just" defTabSz="571554">
              <a:spcBef>
                <a:spcPts val="375"/>
              </a:spcBef>
              <a:defRPr/>
            </a:pPr>
            <a:r>
              <a:rPr lang="en-US" sz="1500" b="1" kern="0" dirty="0">
                <a:solidFill>
                  <a:srgbClr val="000000"/>
                </a:solidFill>
                <a:latin typeface="Arial"/>
              </a:rPr>
              <a:t>Correlative comparisons 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SAGE III/ISS temperature profiles capture fundamental features of atmospheric thermal structure, but warm bias in stratosphere (20-40 km) and above ~ 70 km</a:t>
            </a:r>
            <a:endParaRPr lang="en-US" sz="1100" b="1" kern="0" dirty="0">
              <a:solidFill>
                <a:srgbClr val="000000"/>
              </a:solidFill>
              <a:latin typeface="Arial"/>
            </a:endParaRPr>
          </a:p>
          <a:p>
            <a:pPr algn="just" defTabSz="571554">
              <a:spcBef>
                <a:spcPts val="375"/>
              </a:spcBef>
              <a:defRPr/>
            </a:pPr>
            <a:r>
              <a:rPr lang="en-US" sz="1500" b="1" kern="0" dirty="0">
                <a:solidFill>
                  <a:srgbClr val="000000"/>
                </a:solidFill>
                <a:latin typeface="Arial"/>
              </a:rPr>
              <a:t>Ongoing Work: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Continue refining forward model parameters (e.g., spectroscopy and instrument response)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Expand correlative comparisons to include full mission time period &amp; additional instruments (e.g. ground-based lidars)    </a:t>
            </a:r>
          </a:p>
          <a:p>
            <a:pPr lvl="1" algn="just" defTabSz="571554">
              <a:spcBef>
                <a:spcPts val="375"/>
              </a:spcBef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T/p research products anticipated to be included in final data product release</a:t>
            </a:r>
          </a:p>
        </p:txBody>
      </p:sp>
    </p:spTree>
    <p:extLst>
      <p:ext uri="{BB962C8B-B14F-4D97-AF65-F5344CB8AC3E}">
        <p14:creationId xmlns:p14="http://schemas.microsoft.com/office/powerpoint/2010/main" val="305248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Outline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1221746" y="935699"/>
            <a:ext cx="6537087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Brief overview of T/p retrieval algorithm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Assessment of forward model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Correlative comparisons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Potential sources of uncertainty</a:t>
            </a:r>
          </a:p>
          <a:p>
            <a:pPr indent="-457200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Summary and ongoing work</a:t>
            </a:r>
          </a:p>
        </p:txBody>
      </p:sp>
    </p:spTree>
    <p:extLst>
      <p:ext uri="{BB962C8B-B14F-4D97-AF65-F5344CB8AC3E}">
        <p14:creationId xmlns:p14="http://schemas.microsoft.com/office/powerpoint/2010/main" val="328039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Strategy for Temperature/Pressure Retrievals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288467" y="759936"/>
            <a:ext cx="3798189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Iterative approach required due to non-linear nature of problem 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Uses non-linear least squares fitting routine (Levenberg-Marquardt)</a:t>
            </a:r>
          </a:p>
          <a:p>
            <a:pPr lvl="1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Simultaneously fits measured A-band spectra from all 14 channels and 90 tangent altitudes</a:t>
            </a:r>
          </a:p>
          <a:p>
            <a:pPr lvl="2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Includes O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absorption, Rayleigh scattering, aerosol extinction, and O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absorption components, </a:t>
            </a: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wavelength and PSF adjustments</a:t>
            </a:r>
          </a:p>
          <a:p>
            <a:pPr lvl="2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at the SCF</a:t>
            </a:r>
          </a:p>
          <a:p>
            <a:pPr lvl="1">
              <a:buClr>
                <a:srgbClr val="000099"/>
              </a:buClr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Solves for successive adjustments to trial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T,p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profiles by minimizing residuals between measured and modeled absorption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Includes non-rigid hydrostatic constraint </a:t>
            </a:r>
          </a:p>
          <a:p>
            <a:pPr lvl="1"/>
            <a:endParaRPr lang="en-US" sz="1400" dirty="0"/>
          </a:p>
        </p:txBody>
      </p:sp>
      <p:pic>
        <p:nvPicPr>
          <p:cNvPr id="12" name="Picture 5" descr="E:\Dissertation\Figures\sage3_channels.tif">
            <a:extLst>
              <a:ext uri="{FF2B5EF4-FFF2-40B4-BE49-F238E27FC236}">
                <a16:creationId xmlns:a16="http://schemas.microsoft.com/office/drawing/2014/main" id="{D1D21467-1B98-4B6F-9008-D9389BEFE8B0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89" y="955183"/>
            <a:ext cx="4538160" cy="326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286690D8-22CA-4738-9164-8BDAAA16B2AE}"/>
              </a:ext>
            </a:extLst>
          </p:cNvPr>
          <p:cNvSpPr txBox="1">
            <a:spLocks noChangeArrowheads="1"/>
          </p:cNvSpPr>
          <p:nvPr/>
        </p:nvSpPr>
        <p:spPr>
          <a:xfrm>
            <a:off x="4489704" y="4255247"/>
            <a:ext cx="4389171" cy="614377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1200" b="0">
                <a:latin typeface="Arial" panose="020B0604020202020204" pitchFamily="34" charset="0"/>
                <a:cs typeface="Arial" panose="020B0604020202020204" pitchFamily="34" charset="0"/>
              </a:rPr>
              <a:t>A-band contains ~290 individual absorption lines with the distinctive R-branch and P-branch structure.  Broad features are still visible at SAGE III resolution (red line) 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E13CA-0BDD-46AB-BFEB-750F15AEA88E}"/>
              </a:ext>
            </a:extLst>
          </p:cNvPr>
          <p:cNvSpPr txBox="1"/>
          <p:nvPr/>
        </p:nvSpPr>
        <p:spPr>
          <a:xfrm>
            <a:off x="4837176" y="1037479"/>
            <a:ext cx="3787640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14 Channels at ~ 1-nm intervals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FWHM ~ 1.4 nm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SNR ~ 1500</a:t>
            </a:r>
          </a:p>
        </p:txBody>
      </p:sp>
      <p:graphicFrame>
        <p:nvGraphicFramePr>
          <p:cNvPr id="21" name="Object 1">
            <a:extLst>
              <a:ext uri="{FF2B5EF4-FFF2-40B4-BE49-F238E27FC236}">
                <a16:creationId xmlns:a16="http://schemas.microsoft.com/office/drawing/2014/main" id="{F4D4573C-D0F1-4366-BFFF-30F1978BFB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64097"/>
              </p:ext>
            </p:extLst>
          </p:nvPr>
        </p:nvGraphicFramePr>
        <p:xfrm>
          <a:off x="1338971" y="4083051"/>
          <a:ext cx="1825768" cy="7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720" imgH="583920" progId="Equation.3">
                  <p:embed/>
                </p:oleObj>
              </mc:Choice>
              <mc:Fallback>
                <p:oleObj name="Equation" r:id="rId3" imgW="1485720" imgH="583920" progId="Equation.3">
                  <p:embed/>
                  <p:pic>
                    <p:nvPicPr>
                      <p:cNvPr id="21" name="Object 1">
                        <a:extLst>
                          <a:ext uri="{FF2B5EF4-FFF2-40B4-BE49-F238E27FC236}">
                            <a16:creationId xmlns:a16="http://schemas.microsoft.com/office/drawing/2014/main" id="{F4D4573C-D0F1-4366-BFFF-30F1978BF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971" y="4083051"/>
                        <a:ext cx="1825768" cy="7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068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Forward Model Elements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25D531F-75B0-4985-AEDF-DDC7065F2BA7}"/>
              </a:ext>
            </a:extLst>
          </p:cNvPr>
          <p:cNvSpPr txBox="1">
            <a:spLocks noChangeArrowheads="1"/>
          </p:cNvSpPr>
          <p:nvPr/>
        </p:nvSpPr>
        <p:spPr>
          <a:xfrm>
            <a:off x="98425" y="936848"/>
            <a:ext cx="4740275" cy="1634902"/>
          </a:xfrm>
          <a:prstGeom prst="rect">
            <a:avLst/>
          </a:prstGeom>
        </p:spPr>
        <p:txBody>
          <a:bodyPr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Forward model simulates SAGE III/ISS LOS transmission measurements in 14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A-band channels using LBL radiative transfer calculations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Inputs: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T/p profiles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Pathlength matrix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Spectroscopic parameters (HITRAN 2020)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aerosol (linear fit: slope + intercept)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guess ozone (cross sections + ozone number density)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wavelength map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Initial PSF widths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LOS transmission (O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+ Rayleigh + aerosol + 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891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7BDFF727-D0D0-B14A-89F9-73B63B683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00" y="749155"/>
            <a:ext cx="2557784" cy="1918340"/>
          </a:xfrm>
          <a:prstGeom prst="rect">
            <a:avLst/>
          </a:prstGeom>
        </p:spPr>
      </p:pic>
      <p:pic>
        <p:nvPicPr>
          <p:cNvPr id="5" name="Picture 4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2A3388FE-B8FD-252B-6B97-69A7B3718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28" y="2784340"/>
            <a:ext cx="2574956" cy="19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7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6" y="97946"/>
            <a:ext cx="6679410" cy="484748"/>
          </a:xfrm>
        </p:spPr>
        <p:txBody>
          <a:bodyPr/>
          <a:lstStyle/>
          <a:p>
            <a:r>
              <a:rPr lang="en-US" sz="1800" dirty="0"/>
              <a:t>Retrieved Wavelength and PSF Width Adjustments</a:t>
            </a:r>
            <a:br>
              <a:rPr lang="en-US" sz="1800" dirty="0"/>
            </a:br>
            <a:r>
              <a:rPr lang="en-US" sz="1800" dirty="0"/>
              <a:t>to Best fit Measured Spectra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5419929" y="965080"/>
            <a:ext cx="3724071" cy="312937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Drift of wavelength shift with time may be related to general warming of  instrument/ spectrometer as thermal systems have aged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Systematic differences between SR &amp; SS may be related to Doppler shift from spacecraft motion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Only slight adjustment to PSF widths</a:t>
            </a:r>
          </a:p>
        </p:txBody>
      </p:sp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D7A7767D-68B3-DAC3-F5A3-1A02914AA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/>
          <a:stretch/>
        </p:blipFill>
        <p:spPr>
          <a:xfrm>
            <a:off x="0" y="940041"/>
            <a:ext cx="5354413" cy="3898234"/>
          </a:xfrm>
          <a:prstGeom prst="rect">
            <a:avLst/>
          </a:prstGeom>
        </p:spPr>
      </p:pic>
      <p:pic>
        <p:nvPicPr>
          <p:cNvPr id="4" name="Picture 3" descr="Chart, line chart&#10;&#10;AI-generated content may be incorrect.">
            <a:extLst>
              <a:ext uri="{FF2B5EF4-FFF2-40B4-BE49-F238E27FC236}">
                <a16:creationId xmlns:a16="http://schemas.microsoft.com/office/drawing/2014/main" id="{E7C54EBD-83FA-D00F-EBA8-582D87BDBC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52" y="2300764"/>
            <a:ext cx="3269672" cy="25265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9A37BB-9EA2-0B54-60F1-0790AECB2508}"/>
              </a:ext>
            </a:extLst>
          </p:cNvPr>
          <p:cNvSpPr txBox="1"/>
          <p:nvPr/>
        </p:nvSpPr>
        <p:spPr>
          <a:xfrm>
            <a:off x="7425487" y="2572856"/>
            <a:ext cx="124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Instrument PSF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</a:rPr>
              <a:t>Prelaunch NIST </a:t>
            </a:r>
          </a:p>
          <a:p>
            <a:pPr algn="ctr"/>
            <a:r>
              <a:rPr lang="en-US" sz="1000" dirty="0"/>
              <a:t>Model with Gaussians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9C437A-742F-4C24-92D5-3CE2FC7DD367}"/>
              </a:ext>
            </a:extLst>
          </p:cNvPr>
          <p:cNvCxnSpPr>
            <a:cxnSpLocks/>
          </p:cNvCxnSpPr>
          <p:nvPr/>
        </p:nvCxnSpPr>
        <p:spPr>
          <a:xfrm>
            <a:off x="7079673" y="3051829"/>
            <a:ext cx="4087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27680F-D5C4-F72B-302C-B2DEE91372CA}"/>
              </a:ext>
            </a:extLst>
          </p:cNvPr>
          <p:cNvGrpSpPr/>
          <p:nvPr/>
        </p:nvGrpSpPr>
        <p:grpSpPr>
          <a:xfrm>
            <a:off x="2254541" y="2851287"/>
            <a:ext cx="253131" cy="508440"/>
            <a:chOff x="2254541" y="2851287"/>
            <a:chExt cx="253131" cy="508440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E5AD2F8-5A5B-067D-1D68-8B7C594424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541" y="2851287"/>
              <a:ext cx="25313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0BDF50D-F4DD-8838-00AD-FBF28B2A13C9}"/>
                </a:ext>
              </a:extLst>
            </p:cNvPr>
            <p:cNvCxnSpPr>
              <a:cxnSpLocks/>
            </p:cNvCxnSpPr>
            <p:nvPr/>
          </p:nvCxnSpPr>
          <p:spPr>
            <a:xfrm>
              <a:off x="2507672" y="2851287"/>
              <a:ext cx="0" cy="5084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6CC05FC-ECB4-CD48-49E3-830F8F55A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541" y="3359727"/>
              <a:ext cx="25313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D8CE1E2-CB3E-D807-8E6B-A7CEC9337D30}"/>
              </a:ext>
            </a:extLst>
          </p:cNvPr>
          <p:cNvSpPr txBox="1"/>
          <p:nvPr/>
        </p:nvSpPr>
        <p:spPr>
          <a:xfrm>
            <a:off x="2507672" y="2905452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SS change </a:t>
            </a:r>
          </a:p>
          <a:p>
            <a:r>
              <a:rPr lang="en-US" sz="1000" dirty="0"/>
              <a:t>2018-2024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F78F33-ACBD-DA7E-BEF9-7B66030E5FA3}"/>
              </a:ext>
            </a:extLst>
          </p:cNvPr>
          <p:cNvGrpSpPr/>
          <p:nvPr/>
        </p:nvGrpSpPr>
        <p:grpSpPr>
          <a:xfrm>
            <a:off x="2280375" y="1729608"/>
            <a:ext cx="253131" cy="508440"/>
            <a:chOff x="2254541" y="2851287"/>
            <a:chExt cx="253131" cy="50844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E18F997-84C7-83F3-C8D5-1706182DF6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541" y="2851287"/>
              <a:ext cx="25313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7570138-DE6C-8A73-F2FA-825CFF7EFCCD}"/>
                </a:ext>
              </a:extLst>
            </p:cNvPr>
            <p:cNvCxnSpPr>
              <a:cxnSpLocks/>
            </p:cNvCxnSpPr>
            <p:nvPr/>
          </p:nvCxnSpPr>
          <p:spPr>
            <a:xfrm>
              <a:off x="2507672" y="2851287"/>
              <a:ext cx="0" cy="5084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95ED36-CE89-51D0-69A1-C135A855F0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54541" y="3359727"/>
              <a:ext cx="253131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BC25C47-06BC-2322-C425-C6BFC24E9A5D}"/>
              </a:ext>
            </a:extLst>
          </p:cNvPr>
          <p:cNvSpPr txBox="1"/>
          <p:nvPr/>
        </p:nvSpPr>
        <p:spPr>
          <a:xfrm>
            <a:off x="2507671" y="1810856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SR change </a:t>
            </a:r>
          </a:p>
          <a:p>
            <a:r>
              <a:rPr lang="en-US" sz="1000" dirty="0"/>
              <a:t>2018-2024</a:t>
            </a:r>
          </a:p>
        </p:txBody>
      </p:sp>
    </p:spTree>
    <p:extLst>
      <p:ext uri="{BB962C8B-B14F-4D97-AF65-F5344CB8AC3E}">
        <p14:creationId xmlns:p14="http://schemas.microsoft.com/office/powerpoint/2010/main" val="82758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442" y="17255"/>
            <a:ext cx="7019925" cy="484748"/>
          </a:xfrm>
        </p:spPr>
        <p:txBody>
          <a:bodyPr/>
          <a:lstStyle/>
          <a:p>
            <a:r>
              <a:rPr lang="en-US" sz="2200" dirty="0"/>
              <a:t>Forward Model Fitting</a:t>
            </a:r>
            <a:br>
              <a:rPr lang="en-US" sz="2200" dirty="0"/>
            </a:br>
            <a:r>
              <a:rPr lang="en-US" sz="1400" dirty="0"/>
              <a:t>LOS Total (O</a:t>
            </a:r>
            <a:r>
              <a:rPr lang="en-US" sz="1400" baseline="-25000" dirty="0"/>
              <a:t>2</a:t>
            </a:r>
            <a:r>
              <a:rPr lang="en-US" sz="1400" dirty="0"/>
              <a:t> + Rayleigh + aerosol + O</a:t>
            </a:r>
            <a:r>
              <a:rPr lang="en-US" sz="1400" baseline="-25000" dirty="0"/>
              <a:t>3</a:t>
            </a:r>
            <a:r>
              <a:rPr lang="en-US" sz="1400" dirty="0"/>
              <a:t>) Extinction Spectra</a:t>
            </a:r>
          </a:p>
        </p:txBody>
      </p:sp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3818B92A-4AD6-ECFB-A3CB-EF5886572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598"/>
            <a:ext cx="2926086" cy="2194565"/>
          </a:xfrm>
          <a:prstGeom prst="rect">
            <a:avLst/>
          </a:prstGeom>
        </p:spPr>
      </p:pic>
      <p:pic>
        <p:nvPicPr>
          <p:cNvPr id="11" name="Picture 10" descr="Chart, line chart&#10;&#10;AI-generated content may be incorrect.">
            <a:extLst>
              <a:ext uri="{FF2B5EF4-FFF2-40B4-BE49-F238E27FC236}">
                <a16:creationId xmlns:a16="http://schemas.microsoft.com/office/drawing/2014/main" id="{58EBFFC4-7D30-CEEE-EF9E-99FAA16D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4" y="736434"/>
            <a:ext cx="2926086" cy="2194565"/>
          </a:xfrm>
          <a:prstGeom prst="rect">
            <a:avLst/>
          </a:prstGeom>
        </p:spPr>
      </p:pic>
      <p:pic>
        <p:nvPicPr>
          <p:cNvPr id="16" name="Picture 15" descr="Chart, line chart&#10;&#10;AI-generated content may be incorrect.">
            <a:extLst>
              <a:ext uri="{FF2B5EF4-FFF2-40B4-BE49-F238E27FC236}">
                <a16:creationId xmlns:a16="http://schemas.microsoft.com/office/drawing/2014/main" id="{6082A977-220D-20AE-401B-1217324C8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269"/>
          <a:stretch/>
        </p:blipFill>
        <p:spPr>
          <a:xfrm>
            <a:off x="-1" y="2947327"/>
            <a:ext cx="3021737" cy="21945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 descr="Chart, line chart&#10;&#10;AI-generated content may be incorrect.">
            <a:extLst>
              <a:ext uri="{FF2B5EF4-FFF2-40B4-BE49-F238E27FC236}">
                <a16:creationId xmlns:a16="http://schemas.microsoft.com/office/drawing/2014/main" id="{867E6D80-CD61-1A8E-DDDE-2797B574E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04" y="744598"/>
            <a:ext cx="2926086" cy="2194565"/>
          </a:xfrm>
          <a:prstGeom prst="rect">
            <a:avLst/>
          </a:prstGeom>
        </p:spPr>
      </p:pic>
      <p:pic>
        <p:nvPicPr>
          <p:cNvPr id="18" name="Picture 17" descr="Chart, line chart&#10;&#10;AI-generated content may be incorrect.">
            <a:extLst>
              <a:ext uri="{FF2B5EF4-FFF2-40B4-BE49-F238E27FC236}">
                <a16:creationId xmlns:a16="http://schemas.microsoft.com/office/drawing/2014/main" id="{BA9B77A3-55BE-B737-DD63-75786577DB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2032"/>
          <a:stretch/>
        </p:blipFill>
        <p:spPr>
          <a:xfrm>
            <a:off x="3021736" y="2948935"/>
            <a:ext cx="2985551" cy="21945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 descr="Chart, line chart&#10;&#10;AI-generated content may be incorrect.">
            <a:extLst>
              <a:ext uri="{FF2B5EF4-FFF2-40B4-BE49-F238E27FC236}">
                <a16:creationId xmlns:a16="http://schemas.microsoft.com/office/drawing/2014/main" id="{14AA3761-AC9A-F58C-0D34-A2D738ED9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87" y="2947327"/>
            <a:ext cx="2926086" cy="219456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1C20DA-F63F-B6A6-51E4-403C8C851C8E}"/>
              </a:ext>
            </a:extLst>
          </p:cNvPr>
          <p:cNvCxnSpPr>
            <a:cxnSpLocks/>
          </p:cNvCxnSpPr>
          <p:nvPr/>
        </p:nvCxnSpPr>
        <p:spPr>
          <a:xfrm>
            <a:off x="6338398" y="2077268"/>
            <a:ext cx="246558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1745" y="147562"/>
            <a:ext cx="6854471" cy="484748"/>
          </a:xfrm>
        </p:spPr>
        <p:txBody>
          <a:bodyPr/>
          <a:lstStyle/>
          <a:p>
            <a:r>
              <a:rPr lang="en-US" sz="2000" dirty="0"/>
              <a:t>Aerosol &amp; O</a:t>
            </a:r>
            <a:r>
              <a:rPr lang="en-US" sz="2000" baseline="-25000" dirty="0"/>
              <a:t>3</a:t>
            </a:r>
            <a:r>
              <a:rPr lang="en-US" sz="2000" dirty="0"/>
              <a:t> Component Fitting</a:t>
            </a:r>
          </a:p>
        </p:txBody>
      </p:sp>
      <p:sp>
        <p:nvSpPr>
          <p:cNvPr id="14" name="Rectangle 7171">
            <a:extLst>
              <a:ext uri="{FF2B5EF4-FFF2-40B4-BE49-F238E27FC236}">
                <a16:creationId xmlns:a16="http://schemas.microsoft.com/office/drawing/2014/main" id="{A30D7DDB-5868-4F24-A4B9-D16CC80DE9C7}"/>
              </a:ext>
            </a:extLst>
          </p:cNvPr>
          <p:cNvSpPr txBox="1">
            <a:spLocks noChangeArrowheads="1"/>
          </p:cNvSpPr>
          <p:nvPr/>
        </p:nvSpPr>
        <p:spPr>
          <a:xfrm>
            <a:off x="6677413" y="1028372"/>
            <a:ext cx="2406556" cy="163982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+mn-cs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Tx/>
            </a:pP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“Measured” aerosol and O</a:t>
            </a:r>
            <a:r>
              <a:rPr lang="en-US" altLang="en-US" sz="13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 components interpolated from aerosol channels and AO3 ozone product</a:t>
            </a:r>
          </a:p>
          <a:p>
            <a:pPr>
              <a:lnSpc>
                <a:spcPct val="90000"/>
              </a:lnSpc>
              <a:buClrTx/>
            </a:pPr>
            <a:endParaRPr lang="en-US" alt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</a:pP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Combined retrieved aerosol + O</a:t>
            </a:r>
            <a:r>
              <a:rPr lang="en-US" altLang="en-US" sz="13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 components agree well with “Measured” values with slight slope difference</a:t>
            </a:r>
          </a:p>
          <a:p>
            <a:pPr>
              <a:lnSpc>
                <a:spcPct val="90000"/>
              </a:lnSpc>
              <a:buClrTx/>
            </a:pPr>
            <a:endParaRPr lang="en-US" alt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</a:pP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Retrieval has difficulty separating aerosol &amp; O</a:t>
            </a:r>
            <a:r>
              <a:rPr lang="en-US" altLang="en-US" sz="13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 contributions</a:t>
            </a:r>
          </a:p>
          <a:p>
            <a:pPr marL="0" indent="0">
              <a:lnSpc>
                <a:spcPct val="90000"/>
              </a:lnSpc>
              <a:buClrTx/>
              <a:buNone/>
            </a:pPr>
            <a:endParaRPr lang="en-US" alt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</a:pP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Possible cross talk between aerosol/O</a:t>
            </a:r>
            <a:r>
              <a:rPr lang="en-US" altLang="en-US" sz="13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 fitting and O</a:t>
            </a:r>
            <a:r>
              <a:rPr lang="en-US" altLang="en-US" sz="1300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300" b="0" dirty="0">
                <a:latin typeface="Arial" panose="020B0604020202020204" pitchFamily="34" charset="0"/>
                <a:cs typeface="Arial" panose="020B0604020202020204" pitchFamily="34" charset="0"/>
              </a:rPr>
              <a:t>-Rayleigh fitting</a:t>
            </a:r>
          </a:p>
        </p:txBody>
      </p:sp>
      <p:pic>
        <p:nvPicPr>
          <p:cNvPr id="5" name="Picture 4" descr="Chart, histogram&#10;&#10;AI-generated content may be incorrect.">
            <a:extLst>
              <a:ext uri="{FF2B5EF4-FFF2-40B4-BE49-F238E27FC236}">
                <a16:creationId xmlns:a16="http://schemas.microsoft.com/office/drawing/2014/main" id="{3C2C9320-AC84-D3BF-E4ED-2BB7D8401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249" r="51328" b="2384"/>
          <a:stretch/>
        </p:blipFill>
        <p:spPr>
          <a:xfrm>
            <a:off x="586843" y="927278"/>
            <a:ext cx="2670660" cy="403270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791F15-ABDF-036D-48F2-4256187648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7966" r="57299" b="51294"/>
          <a:stretch/>
        </p:blipFill>
        <p:spPr>
          <a:xfrm>
            <a:off x="1181283" y="1687983"/>
            <a:ext cx="1958296" cy="1435144"/>
          </a:xfrm>
          <a:prstGeom prst="rect">
            <a:avLst/>
          </a:prstGeom>
        </p:spPr>
      </p:pic>
      <p:pic>
        <p:nvPicPr>
          <p:cNvPr id="7" name="Picture 6" descr="Chart&#10;&#10;AI-generated content may be incorrect.">
            <a:extLst>
              <a:ext uri="{FF2B5EF4-FFF2-40B4-BE49-F238E27FC236}">
                <a16:creationId xmlns:a16="http://schemas.microsoft.com/office/drawing/2014/main" id="{25858AEE-2D35-C9B8-A99B-996EAB4B0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6117" r="49198" b="50000"/>
          <a:stretch/>
        </p:blipFill>
        <p:spPr>
          <a:xfrm>
            <a:off x="3395950" y="1314213"/>
            <a:ext cx="3362124" cy="242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3815E8-7038-106B-8A75-07EA66CEEB0B}"/>
              </a:ext>
            </a:extLst>
          </p:cNvPr>
          <p:cNvSpPr txBox="1"/>
          <p:nvPr/>
        </p:nvSpPr>
        <p:spPr>
          <a:xfrm>
            <a:off x="677058" y="644338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Aerosol/O</a:t>
            </a:r>
            <a:r>
              <a:rPr lang="en-US" sz="1400" b="1" baseline="-25000" dirty="0"/>
              <a:t>3</a:t>
            </a:r>
            <a:r>
              <a:rPr lang="en-US" sz="1400" b="1" dirty="0"/>
              <a:t> Component Profiles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EE05A-EC92-D1B5-FF82-7BF6370D4AF9}"/>
              </a:ext>
            </a:extLst>
          </p:cNvPr>
          <p:cNvSpPr txBox="1"/>
          <p:nvPr/>
        </p:nvSpPr>
        <p:spPr>
          <a:xfrm>
            <a:off x="1337495" y="104801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SR Event January 2018</a:t>
            </a:r>
          </a:p>
          <a:p>
            <a:r>
              <a:rPr lang="en-US" sz="1200" dirty="0"/>
              <a:t>Channel 4 ~ 762 nm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EB8FB-E0DC-1267-AD9E-B0F9734BC1EE}"/>
              </a:ext>
            </a:extLst>
          </p:cNvPr>
          <p:cNvSpPr txBox="1"/>
          <p:nvPr/>
        </p:nvSpPr>
        <p:spPr>
          <a:xfrm>
            <a:off x="3749080" y="821770"/>
            <a:ext cx="28584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Aerosol/O</a:t>
            </a:r>
            <a:r>
              <a:rPr lang="en-US" sz="1400" b="1" baseline="-25000" dirty="0"/>
              <a:t>3</a:t>
            </a:r>
            <a:r>
              <a:rPr lang="en-US" sz="1400" b="1" dirty="0"/>
              <a:t> Component Spectra</a:t>
            </a:r>
          </a:p>
          <a:p>
            <a:pPr algn="ctr"/>
            <a:r>
              <a:rPr lang="en-US" sz="1200" b="1" dirty="0"/>
              <a:t>25 km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A9BAF2-8785-7571-0D1A-984A46E5B90C}"/>
              </a:ext>
            </a:extLst>
          </p:cNvPr>
          <p:cNvCxnSpPr>
            <a:cxnSpLocks/>
          </p:cNvCxnSpPr>
          <p:nvPr/>
        </p:nvCxnSpPr>
        <p:spPr>
          <a:xfrm>
            <a:off x="4501166" y="2649203"/>
            <a:ext cx="0" cy="5022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76BC95-0A3C-F274-B36E-048DAB187DE4}"/>
              </a:ext>
            </a:extLst>
          </p:cNvPr>
          <p:cNvCxnSpPr>
            <a:cxnSpLocks/>
          </p:cNvCxnSpPr>
          <p:nvPr/>
        </p:nvCxnSpPr>
        <p:spPr>
          <a:xfrm>
            <a:off x="4756597" y="1896191"/>
            <a:ext cx="0" cy="502276"/>
          </a:xfrm>
          <a:prstGeom prst="straightConnector1">
            <a:avLst/>
          </a:prstGeom>
          <a:ln>
            <a:solidFill>
              <a:srgbClr val="00CC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7ED48C-4B6B-253B-ED64-5709C6E0BEB9}"/>
              </a:ext>
            </a:extLst>
          </p:cNvPr>
          <p:cNvSpPr txBox="1"/>
          <p:nvPr/>
        </p:nvSpPr>
        <p:spPr>
          <a:xfrm>
            <a:off x="4543694" y="274887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Aerosol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A5C9C-F251-65B6-161A-99158C8B7F1E}"/>
              </a:ext>
            </a:extLst>
          </p:cNvPr>
          <p:cNvSpPr txBox="1"/>
          <p:nvPr/>
        </p:nvSpPr>
        <p:spPr>
          <a:xfrm>
            <a:off x="4756597" y="2031306"/>
            <a:ext cx="332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CCFF"/>
                </a:solidFill>
              </a:rPr>
              <a:t>O</a:t>
            </a:r>
            <a:r>
              <a:rPr lang="en-US" sz="1000" baseline="-25000" dirty="0">
                <a:solidFill>
                  <a:srgbClr val="00CC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824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293" y="53993"/>
            <a:ext cx="7203111" cy="484748"/>
          </a:xfrm>
        </p:spPr>
        <p:txBody>
          <a:bodyPr/>
          <a:lstStyle/>
          <a:p>
            <a:r>
              <a:rPr lang="en-US" sz="2200" dirty="0"/>
              <a:t>Correlative Comparisons </a:t>
            </a:r>
            <a:br>
              <a:rPr lang="en-US" sz="2200" dirty="0"/>
            </a:br>
            <a:r>
              <a:rPr lang="en-US" sz="1800" dirty="0"/>
              <a:t>MERRA-2 &amp; Aura MLS (2024)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7E8BD-676D-174F-6A95-ABB179EB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19" y="700039"/>
            <a:ext cx="6474959" cy="2153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2F636E-E332-DF9F-13DE-7280A018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269" y="2904417"/>
            <a:ext cx="6474959" cy="21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5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9293" y="53993"/>
            <a:ext cx="7203111" cy="484748"/>
          </a:xfrm>
        </p:spPr>
        <p:txBody>
          <a:bodyPr/>
          <a:lstStyle/>
          <a:p>
            <a:r>
              <a:rPr lang="en-US" sz="2200" dirty="0"/>
              <a:t>Correlative Comparisons</a:t>
            </a:r>
            <a:br>
              <a:rPr lang="en-US" sz="2200" dirty="0"/>
            </a:br>
            <a:r>
              <a:rPr lang="en-US" sz="1800" dirty="0"/>
              <a:t>SABER &amp; ACE (2024)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54CEBA-4DEC-9862-B24D-2B2F8A28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20" y="705078"/>
            <a:ext cx="6474959" cy="2153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401156-1C8F-5187-1140-6FB203E18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19" y="2910312"/>
            <a:ext cx="6474959" cy="21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928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76242</TotalTime>
  <Words>764</Words>
  <Application>Microsoft Office PowerPoint</Application>
  <PresentationFormat>On-screen Show (16:9)</PresentationFormat>
  <Paragraphs>101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Helvetica Neue</vt:lpstr>
      <vt:lpstr>Wingdings</vt:lpstr>
      <vt:lpstr>ヒラギノ角ゴ Pro W3</vt:lpstr>
      <vt:lpstr>1_Office Theme</vt:lpstr>
      <vt:lpstr>Equation</vt:lpstr>
      <vt:lpstr>PowerPoint Presentation</vt:lpstr>
      <vt:lpstr>Outline</vt:lpstr>
      <vt:lpstr>Strategy for Temperature/Pressure Retrievals</vt:lpstr>
      <vt:lpstr>Forward Model Elements</vt:lpstr>
      <vt:lpstr>Retrieved Wavelength and PSF Width Adjustments to Best fit Measured Spectra</vt:lpstr>
      <vt:lpstr>Forward Model Fitting LOS Total (O2 + Rayleigh + aerosol + O3) Extinction Spectra</vt:lpstr>
      <vt:lpstr>Aerosol &amp; O3 Component Fitting</vt:lpstr>
      <vt:lpstr>Correlative Comparisons  MERRA-2 &amp; Aura MLS (2024)</vt:lpstr>
      <vt:lpstr>Correlative Comparisons SABER &amp; ACE (2024)</vt:lpstr>
      <vt:lpstr>Correlative Comparisons (2024) ALL</vt:lpstr>
      <vt:lpstr>O2 A-band Spectroscopy Uncertainty</vt:lpstr>
      <vt:lpstr>Summary and Ongoing Work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Pitts, Michael C. (LARC-E304)</cp:lastModifiedBy>
  <cp:revision>1125</cp:revision>
  <cp:lastPrinted>2011-12-08T16:21:20Z</cp:lastPrinted>
  <dcterms:created xsi:type="dcterms:W3CDTF">2012-04-24T19:27:23Z</dcterms:created>
  <dcterms:modified xsi:type="dcterms:W3CDTF">2025-08-14T13:32:22Z</dcterms:modified>
</cp:coreProperties>
</file>