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11"/>
  </p:notesMasterIdLst>
  <p:handoutMasterIdLst>
    <p:handoutMasterId r:id="rId12"/>
  </p:handoutMasterIdLst>
  <p:sldIdLst>
    <p:sldId id="968" r:id="rId2"/>
    <p:sldId id="994" r:id="rId3"/>
    <p:sldId id="995" r:id="rId4"/>
    <p:sldId id="1002" r:id="rId5"/>
    <p:sldId id="997" r:id="rId6"/>
    <p:sldId id="999" r:id="rId7"/>
    <p:sldId id="998" r:id="rId8"/>
    <p:sldId id="1000" r:id="rId9"/>
    <p:sldId id="1001" r:id="rId10"/>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1pPr>
    <a:lvl2pPr marL="4572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2pPr>
    <a:lvl3pPr marL="9144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3pPr>
    <a:lvl4pPr marL="13716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4pPr>
    <a:lvl5pPr marL="18288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5pPr>
    <a:lvl6pPr marL="22860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6pPr>
    <a:lvl7pPr marL="27432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7pPr>
    <a:lvl8pPr marL="32004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8pPr>
    <a:lvl9pPr marL="36576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4B3B4"/>
    <a:srgbClr val="949494"/>
    <a:srgbClr val="EF9337"/>
    <a:srgbClr val="CC6600"/>
    <a:srgbClr val="FFF9CC"/>
    <a:srgbClr val="00CCFF"/>
    <a:srgbClr val="E7E7E7"/>
    <a:srgbClr val="F5FFA7"/>
    <a:srgbClr val="33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37245-0C2F-E64F-4846-C4E9964E5B73}" v="707" dt="2025-08-14T14:48:24.315"/>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adeo, Robert (LARC-E303)" userId="S::rdamadeo@ndc.nasa.gov::a9222451-ed4c-4640-99d6-2d1042419e75" providerId="AD" clId="Web-{E6A37245-0C2F-E64F-4846-C4E9964E5B73}"/>
    <pc:docChg chg="modSld">
      <pc:chgData name="Damadeo, Robert (LARC-E303)" userId="S::rdamadeo@ndc.nasa.gov::a9222451-ed4c-4640-99d6-2d1042419e75" providerId="AD" clId="Web-{E6A37245-0C2F-E64F-4846-C4E9964E5B73}" dt="2025-08-14T14:30:21.044" v="669" actId="20577"/>
      <pc:docMkLst>
        <pc:docMk/>
      </pc:docMkLst>
      <pc:sldChg chg="modSp">
        <pc:chgData name="Damadeo, Robert (LARC-E303)" userId="S::rdamadeo@ndc.nasa.gov::a9222451-ed4c-4640-99d6-2d1042419e75" providerId="AD" clId="Web-{E6A37245-0C2F-E64F-4846-C4E9964E5B73}" dt="2025-08-14T14:21:42.900" v="32" actId="20577"/>
        <pc:sldMkLst>
          <pc:docMk/>
          <pc:sldMk cId="1692586736" sldId="968"/>
        </pc:sldMkLst>
        <pc:spChg chg="mod">
          <ac:chgData name="Damadeo, Robert (LARC-E303)" userId="S::rdamadeo@ndc.nasa.gov::a9222451-ed4c-4640-99d6-2d1042419e75" providerId="AD" clId="Web-{E6A37245-0C2F-E64F-4846-C4E9964E5B73}" dt="2025-08-14T14:21:42.900" v="32" actId="20577"/>
          <ac:spMkLst>
            <pc:docMk/>
            <pc:sldMk cId="1692586736" sldId="968"/>
            <ac:spMk id="8194" creationId="{00000000-0000-0000-0000-000000000000}"/>
          </ac:spMkLst>
        </pc:spChg>
      </pc:sldChg>
      <pc:sldChg chg="modSp">
        <pc:chgData name="Damadeo, Robert (LARC-E303)" userId="S::rdamadeo@ndc.nasa.gov::a9222451-ed4c-4640-99d6-2d1042419e75" providerId="AD" clId="Web-{E6A37245-0C2F-E64F-4846-C4E9964E5B73}" dt="2025-08-14T14:25:52.745" v="341" actId="20577"/>
        <pc:sldMkLst>
          <pc:docMk/>
          <pc:sldMk cId="2238441050" sldId="1000"/>
        </pc:sldMkLst>
        <pc:spChg chg="mod">
          <ac:chgData name="Damadeo, Robert (LARC-E303)" userId="S::rdamadeo@ndc.nasa.gov::a9222451-ed4c-4640-99d6-2d1042419e75" providerId="AD" clId="Web-{E6A37245-0C2F-E64F-4846-C4E9964E5B73}" dt="2025-08-14T14:25:52.745" v="341" actId="20577"/>
          <ac:spMkLst>
            <pc:docMk/>
            <pc:sldMk cId="2238441050" sldId="1000"/>
            <ac:spMk id="2" creationId="{68504CEC-3AF1-68F6-CB48-F1A5BE694CA2}"/>
          </ac:spMkLst>
        </pc:spChg>
      </pc:sldChg>
      <pc:sldChg chg="modSp">
        <pc:chgData name="Damadeo, Robert (LARC-E303)" userId="S::rdamadeo@ndc.nasa.gov::a9222451-ed4c-4640-99d6-2d1042419e75" providerId="AD" clId="Web-{E6A37245-0C2F-E64F-4846-C4E9964E5B73}" dt="2025-08-14T14:30:21.044" v="669" actId="20577"/>
        <pc:sldMkLst>
          <pc:docMk/>
          <pc:sldMk cId="2272444428" sldId="1001"/>
        </pc:sldMkLst>
        <pc:spChg chg="mod">
          <ac:chgData name="Damadeo, Robert (LARC-E303)" userId="S::rdamadeo@ndc.nasa.gov::a9222451-ed4c-4640-99d6-2d1042419e75" providerId="AD" clId="Web-{E6A37245-0C2F-E64F-4846-C4E9964E5B73}" dt="2025-08-14T14:30:21.044" v="669" actId="20577"/>
          <ac:spMkLst>
            <pc:docMk/>
            <pc:sldMk cId="2272444428" sldId="1001"/>
            <ac:spMk id="2" creationId="{B06A7135-5FFD-1338-70C7-D338E0ECD0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a:defRPr sz="1200">
                <a:latin typeface="Arial" pitchFamily="-109" charset="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4851" tIns="47425" rIns="94851" bIns="47425" numCol="1" anchor="t"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7E168CBA-4836-7348-9E63-9910E380FFEC}" type="datetime1">
              <a:rPr lang="en-US"/>
              <a:pPr>
                <a:defRPr/>
              </a:pPr>
              <a:t>8/14/2025</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a:defRPr sz="1200">
                <a:latin typeface="Arial" pitchFamily="-109"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ED7C180A-9D03-A642-9BCC-C8E6EBD61A16}" type="slidenum">
              <a:rPr lang="en-US"/>
              <a:pPr>
                <a:defRPr/>
              </a:pPr>
              <a:t>‹#›</a:t>
            </a:fld>
            <a:endParaRPr lang="en-US"/>
          </a:p>
        </p:txBody>
      </p:sp>
    </p:spTree>
    <p:extLst>
      <p:ext uri="{BB962C8B-B14F-4D97-AF65-F5344CB8AC3E}">
        <p14:creationId xmlns:p14="http://schemas.microsoft.com/office/powerpoint/2010/main" val="118787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CAFDBD19-563A-ED44-9BF6-14C99DC72223}" type="datetime1">
              <a:rPr lang="en-US"/>
              <a:pPr>
                <a:defRPr/>
              </a:pPr>
              <a:t>8/14/2025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F8B449A7-3F4A-FD46-A554-2A5EC93D50D9}" type="slidenum">
              <a:rPr lang="en-US"/>
              <a:pPr>
                <a:defRPr/>
              </a:pPr>
              <a:t>‹#›</a:t>
            </a:fld>
            <a:endParaRPr lang="en-US"/>
          </a:p>
        </p:txBody>
      </p:sp>
    </p:spTree>
    <p:extLst>
      <p:ext uri="{BB962C8B-B14F-4D97-AF65-F5344CB8AC3E}">
        <p14:creationId xmlns:p14="http://schemas.microsoft.com/office/powerpoint/2010/main" val="860945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latin typeface="Calibri" pitchFamily="29" charset="0"/>
                <a:ea typeface="ヒラギノ角ゴ Pro W3" pitchFamily="29" charset="-128"/>
                <a:cs typeface="ヒラギノ角ゴ Pro W3" pitchFamily="29" charset="-128"/>
              </a:rPr>
              <a:pPr/>
              <a:t>1</a:t>
            </a:fld>
            <a:endParaRPr lang="en-US">
              <a:latin typeface="Calibri" pitchFamily="29" charset="0"/>
              <a:ea typeface="ヒラギノ角ゴ Pro W3" pitchFamily="29" charset="-128"/>
              <a:cs typeface="ヒラギノ角ゴ Pro W3" pitchFamily="29" charset="-128"/>
            </a:endParaRPr>
          </a:p>
        </p:txBody>
      </p:sp>
    </p:spTree>
    <p:extLst>
      <p:ext uri="{BB962C8B-B14F-4D97-AF65-F5344CB8AC3E}">
        <p14:creationId xmlns:p14="http://schemas.microsoft.com/office/powerpoint/2010/main" val="238175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Now that SAGE has 8 years of data, it is appropriate to assess the stability of our data record, and today I’m going to be looking at ozone stability.</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2</a:t>
            </a:fld>
            <a:endParaRPr lang="en-US"/>
          </a:p>
        </p:txBody>
      </p:sp>
    </p:spTree>
    <p:extLst>
      <p:ext uri="{BB962C8B-B14F-4D97-AF65-F5344CB8AC3E}">
        <p14:creationId xmlns:p14="http://schemas.microsoft.com/office/powerpoint/2010/main" val="204133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Less matches with ACE and OSIRIS</a:t>
            </a:r>
          </a:p>
          <a:p>
            <a:pPr marL="171450" indent="-171450">
              <a:buFontTx/>
              <a:buChar char="-"/>
            </a:pPr>
            <a:r>
              <a:rPr lang="en-US"/>
              <a:t>Agreement to within 5% through most of the stratosphere</a:t>
            </a:r>
          </a:p>
          <a:p>
            <a:pPr marL="171450" indent="-171450">
              <a:buFontTx/>
              <a:buChar char="-"/>
            </a:pPr>
            <a:r>
              <a:rPr lang="en-US"/>
              <a:t>Standard deviation of differences over time mostly below 10%</a:t>
            </a:r>
          </a:p>
          <a:p>
            <a:pPr marL="171450" indent="-171450">
              <a:buFontTx/>
              <a:buChar char="-"/>
            </a:pPr>
            <a:r>
              <a:rPr lang="en-US"/>
              <a:t>Degrades slightly towards tropopause, and towards 50km, but mostly expected</a:t>
            </a:r>
          </a:p>
          <a:p>
            <a:pPr marL="171450" indent="-171450">
              <a:buFontTx/>
              <a:buChar char="-"/>
            </a:pPr>
            <a:endParaRPr lang="en-US"/>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4</a:t>
            </a:fld>
            <a:endParaRPr lang="en-US"/>
          </a:p>
        </p:txBody>
      </p:sp>
    </p:spTree>
    <p:extLst>
      <p:ext uri="{BB962C8B-B14F-4D97-AF65-F5344CB8AC3E}">
        <p14:creationId xmlns:p14="http://schemas.microsoft.com/office/powerpoint/2010/main" val="180340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Highest variability of drift over latitude is seen with ACE and OSIRIS due to limited number of coincidences</a:t>
            </a:r>
          </a:p>
          <a:p>
            <a:pPr marL="171450" indent="-171450">
              <a:buFontTx/>
              <a:buChar char="-"/>
            </a:pPr>
            <a:r>
              <a:rPr lang="en-US"/>
              <a:t>At all latitudes, drift is mostly less than 5-10% per decade through middle of altitude range</a:t>
            </a:r>
          </a:p>
          <a:p>
            <a:pPr marL="171450" indent="-171450">
              <a:buFontTx/>
              <a:buChar char="-"/>
            </a:pPr>
            <a:r>
              <a:rPr lang="en-US"/>
              <a:t>Next, look at the drift split up by each instrument</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5</a:t>
            </a:fld>
            <a:endParaRPr lang="en-US"/>
          </a:p>
        </p:txBody>
      </p:sp>
    </p:spTree>
    <p:extLst>
      <p:ext uri="{BB962C8B-B14F-4D97-AF65-F5344CB8AC3E}">
        <p14:creationId xmlns:p14="http://schemas.microsoft.com/office/powerpoint/2010/main" val="19946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OMPS shows some variation with latitude but has fairly strong pattern over altitude with small confidence interval</a:t>
            </a:r>
          </a:p>
          <a:p>
            <a:pPr marL="171450" indent="-171450">
              <a:buFontTx/>
              <a:buChar char="-"/>
            </a:pPr>
            <a:r>
              <a:rPr lang="en-US"/>
              <a:t>ACE is highly variable across latitudes due to lack of coincidences. Wide margin of error.</a:t>
            </a:r>
          </a:p>
          <a:p>
            <a:pPr marL="171450" indent="-171450">
              <a:buFontTx/>
              <a:buChar char="-"/>
            </a:pPr>
            <a:r>
              <a:rPr lang="en-US"/>
              <a:t>MLS drift is very small and consistent across all latitudes and most of the altitude range… Drift is within ~1% between about 20-40km.</a:t>
            </a:r>
          </a:p>
          <a:p>
            <a:pPr marL="171450" indent="-171450">
              <a:buFontTx/>
              <a:buChar char="-"/>
            </a:pPr>
            <a:r>
              <a:rPr lang="en-US"/>
              <a:t>OSIRIS shows some variation across latitudes, but less varied than ACE. Strong pattern with altitude, opposite direction as OMPS pattern.</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6</a:t>
            </a:fld>
            <a:endParaRPr lang="en-US"/>
          </a:p>
        </p:txBody>
      </p:sp>
    </p:spTree>
    <p:extLst>
      <p:ext uri="{BB962C8B-B14F-4D97-AF65-F5344CB8AC3E}">
        <p14:creationId xmlns:p14="http://schemas.microsoft.com/office/powerpoint/2010/main" val="81957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Tx/>
              <a:buChar char="-"/>
            </a:pPr>
            <a:r>
              <a:rPr lang="en-US"/>
              <a:t>This slide shows the results of finding triplet matches between SAGE, MLS, and each of these 3 instruments. The first column is simply the whole set of SAGE MLS matches. </a:t>
            </a:r>
          </a:p>
          <a:p>
            <a:pPr marL="628650" lvl="1" indent="-171450">
              <a:buFontTx/>
              <a:buChar char="-"/>
            </a:pPr>
            <a:r>
              <a:rPr lang="en-US"/>
              <a:t>Wanted to use MLS as the reference for this analysis as it is not sensitive to aerosol and would be a reliable reference for O3 compared to limb scatter observations. Has benefited from having a long time to refine their methods over their entire record and are widely recognized as a stable dataset.</a:t>
            </a:r>
          </a:p>
          <a:p>
            <a:pPr marL="628650" lvl="1" indent="-171450">
              <a:buFontTx/>
              <a:buChar char="-"/>
            </a:pPr>
            <a:r>
              <a:rPr lang="en-US"/>
              <a:t>Use triplet matches to be able to use SAGE aerosol and show how each of these instruments performs with ozone even in regions of high aerosol.</a:t>
            </a:r>
          </a:p>
          <a:p>
            <a:pPr marL="171450" lvl="0" indent="-171450">
              <a:buFontTx/>
              <a:buChar char="-"/>
            </a:pPr>
            <a:r>
              <a:rPr lang="en-US"/>
              <a:t>Focused in on 15-30km which mostly encapsulates areas with aerosol optical depth larger than 10x-5.</a:t>
            </a:r>
          </a:p>
          <a:p>
            <a:pPr marL="171450" indent="-171450">
              <a:buFontTx/>
              <a:buChar char="-"/>
            </a:pPr>
            <a:r>
              <a:rPr lang="en-US"/>
              <a:t>Histogram shows the distribution of the percent differences in ozone between MLS and each instrument compared with the SAGE observed aerosol optical depth at 1021nm. </a:t>
            </a:r>
          </a:p>
          <a:p>
            <a:pPr marL="628650" lvl="1" indent="-171450">
              <a:buFontTx/>
              <a:buChar char="-"/>
            </a:pPr>
            <a:r>
              <a:rPr lang="en-US"/>
              <a:t>The </a:t>
            </a:r>
            <a:r>
              <a:rPr lang="en-US" err="1"/>
              <a:t>colorbar</a:t>
            </a:r>
            <a:r>
              <a:rPr lang="en-US"/>
              <a:t> on the far right shows the bin count.</a:t>
            </a:r>
          </a:p>
          <a:p>
            <a:pPr marL="628650" lvl="1" indent="-171450">
              <a:buFontTx/>
              <a:buChar char="-"/>
            </a:pPr>
            <a:r>
              <a:rPr lang="en-US"/>
              <a:t>Black line shows the bin median of the bias relative to MLS across all AOD bins for each data point. Dotted is median +/- MAD.</a:t>
            </a:r>
          </a:p>
          <a:p>
            <a:pPr marL="171450" indent="-171450">
              <a:buFontTx/>
              <a:buChar char="-"/>
            </a:pPr>
            <a:r>
              <a:rPr lang="en-US"/>
              <a:t>The line plots below show the bin median for each of the latitude bands.</a:t>
            </a:r>
          </a:p>
          <a:p>
            <a:pPr marL="171450" indent="-171450">
              <a:buFontTx/>
              <a:buChar char="-"/>
            </a:pPr>
            <a:r>
              <a:rPr lang="en-US"/>
              <a:t>SAGE vs MLS is fairly flat across all AOD bins, </a:t>
            </a:r>
            <a:r>
              <a:rPr lang="en-US" err="1"/>
              <a:t>theres</a:t>
            </a:r>
            <a:r>
              <a:rPr lang="en-US"/>
              <a:t> more variability as the AOD increases which correlates to lower altitudes. Not much variability with latitude until you get to lower altitudes.</a:t>
            </a:r>
          </a:p>
          <a:p>
            <a:pPr marL="171450" indent="-171450">
              <a:buFontTx/>
              <a:buChar char="-"/>
            </a:pPr>
            <a:r>
              <a:rPr lang="en-US"/>
              <a:t>OMPS vs MLS shows a similar shape to the OMPS vs SAGE bias, with higher ozone values in regions of higher AOD / lower altitude. Quite a bit of variability with latitude across all AOD/altitudes.</a:t>
            </a:r>
          </a:p>
          <a:p>
            <a:pPr marL="171450" indent="-171450">
              <a:buFontTx/>
              <a:buChar char="-"/>
            </a:pPr>
            <a:r>
              <a:rPr lang="en-US"/>
              <a:t>.ACE vs MLS is not super flat, and has some variability, fairly consistent with the pattern of ACE vs SAGE bias with altitude.</a:t>
            </a:r>
          </a:p>
          <a:p>
            <a:pPr marL="171450" indent="-171450">
              <a:buFontTx/>
              <a:buChar char="-"/>
            </a:pPr>
            <a:r>
              <a:rPr lang="en-US"/>
              <a:t>OSIRIS vs MLS also shows a lot of variability with latitude and across all AOD/latitudes, with the most variability and bias in the high AOD / low altitude regions.</a:t>
            </a:r>
          </a:p>
          <a:p>
            <a:pPr marL="171450" indent="-171450">
              <a:buFontTx/>
              <a:buChar char="-"/>
            </a:pPr>
            <a:r>
              <a:rPr lang="en-US"/>
              <a:t>Overall these results lead to the conclusion that aerosol sensitivity is a factor in these O3 observations. Since aerosols have this impact especially at lower stratospheric altitudes, there is reason to suspect HTHH may have skewed the slope of the linear regression on the differences.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7</a:t>
            </a:fld>
            <a:endParaRPr lang="en-US"/>
          </a:p>
        </p:txBody>
      </p:sp>
    </p:spTree>
    <p:extLst>
      <p:ext uri="{BB962C8B-B14F-4D97-AF65-F5344CB8AC3E}">
        <p14:creationId xmlns:p14="http://schemas.microsoft.com/office/powerpoint/2010/main" val="351109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Tx/>
              <a:buChar char="-"/>
            </a:pPr>
            <a:r>
              <a:rPr lang="en-US"/>
              <a:t>Looking at the slope of these differences with MLS over several different time periods to assess the impact of HTHH on the linear regression.</a:t>
            </a:r>
          </a:p>
          <a:p>
            <a:pPr marL="171450" indent="-171450">
              <a:buFontTx/>
              <a:buChar char="-"/>
            </a:pPr>
            <a:r>
              <a:rPr lang="en-US"/>
              <a:t>Purple line shows the same time period we have been looking at, 2017-2025.</a:t>
            </a:r>
          </a:p>
          <a:p>
            <a:pPr marL="628650" lvl="1" indent="-171450">
              <a:buFontTx/>
              <a:buChar char="-"/>
            </a:pPr>
            <a:r>
              <a:rPr lang="en-US"/>
              <a:t>Focusing on the lower altitudes as it’s most influenced by aerosols:</a:t>
            </a:r>
          </a:p>
          <a:p>
            <a:pPr marL="1085850" lvl="2" indent="-171450">
              <a:buFontTx/>
              <a:buChar char="-"/>
            </a:pPr>
            <a:r>
              <a:rPr lang="en-US"/>
              <a:t>OMPS: Slope says the differences have gotten more positive over these 8 years</a:t>
            </a:r>
          </a:p>
          <a:p>
            <a:pPr marL="1085850" lvl="2" indent="-171450">
              <a:buFontTx/>
              <a:buChar char="-"/>
            </a:pPr>
            <a:r>
              <a:rPr lang="en-US"/>
              <a:t>ACE and OSIRIS are slightly negative</a:t>
            </a:r>
          </a:p>
          <a:p>
            <a:pPr marL="171450" lvl="0" indent="-171450">
              <a:buFontTx/>
              <a:buChar char="-"/>
            </a:pPr>
            <a:r>
              <a:rPr lang="en-US"/>
              <a:t>Green line shows the entire overlapping record for these 3 instruments, from 2012-2025.</a:t>
            </a:r>
          </a:p>
          <a:p>
            <a:pPr marL="628650" lvl="1" indent="-171450">
              <a:buFontTx/>
              <a:buChar char="-"/>
            </a:pPr>
            <a:r>
              <a:rPr lang="en-US"/>
              <a:t>The slope becomes less positive for OMPS, and even becomes slightly positive for ACE and OSIRIS</a:t>
            </a:r>
          </a:p>
          <a:p>
            <a:pPr marL="171450" lvl="0" indent="-171450">
              <a:buFontTx/>
              <a:buChar char="-"/>
            </a:pPr>
            <a:r>
              <a:rPr lang="en-US"/>
              <a:t>Orange line shows the period before HTHH, 2012-2022.</a:t>
            </a:r>
          </a:p>
          <a:p>
            <a:pPr marL="628650" lvl="1" indent="-171450">
              <a:buFontTx/>
              <a:buChar char="-"/>
            </a:pPr>
            <a:r>
              <a:rPr lang="en-US"/>
              <a:t>Slope for OMPS becomes very small, barely changes for ACE, slightly more positive for OSIRIS.</a:t>
            </a:r>
          </a:p>
          <a:p>
            <a:pPr marL="171450" lvl="0" indent="-171450">
              <a:buFontTx/>
              <a:buChar char="-"/>
            </a:pPr>
            <a:r>
              <a:rPr lang="en-US"/>
              <a:t>Overall, ACE does not show any dramatic changes, though still exhibits a pattern of positive drift above ~20km and increases with altitude.</a:t>
            </a:r>
          </a:p>
          <a:p>
            <a:pPr marL="171450" lvl="0" indent="-171450">
              <a:buFontTx/>
              <a:buChar char="-"/>
            </a:pPr>
            <a:r>
              <a:rPr lang="en-US"/>
              <a:t>OMPS and OSIRIS do display a systematic change in the pattern of drift over altitude, although they shift in opposite directions. </a:t>
            </a:r>
          </a:p>
          <a:p>
            <a:pPr marL="171450" lvl="0" indent="-171450">
              <a:buFontTx/>
              <a:buChar char="-"/>
            </a:pPr>
            <a:r>
              <a:rPr lang="en-US"/>
              <a:t>Does seem like aerosol dependence in O3 observations plays some role in the results of the relative drift of these instruments.</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8</a:t>
            </a:fld>
            <a:endParaRPr lang="en-US"/>
          </a:p>
        </p:txBody>
      </p:sp>
    </p:spTree>
    <p:extLst>
      <p:ext uri="{BB962C8B-B14F-4D97-AF65-F5344CB8AC3E}">
        <p14:creationId xmlns:p14="http://schemas.microsoft.com/office/powerpoint/2010/main" val="201638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SAGE seems relatively stable dataset across all latitudes and through much of the stratosphere. Agrees with all correlative datasets to within 5-10% from ~20-45km. Fairly small drift over altitudes and latitudes, with some interesting features in each of the relative drifts that I will look further into.</a:t>
            </a:r>
          </a:p>
          <a:p>
            <a:pPr marL="171450" indent="-171450">
              <a:buFontTx/>
              <a:buChar char="-"/>
            </a:pPr>
            <a:r>
              <a:rPr lang="en-US"/>
              <a:t>Need to pay attention to aerosol sensitivity when doing this type of assessment, as the limb-scattering instruments included in this analysis showed some bias with higher AOD, especially during the period just after HTHH.</a:t>
            </a:r>
          </a:p>
          <a:p>
            <a:pPr marL="171450" indent="-171450">
              <a:buFontTx/>
              <a:buChar char="-"/>
            </a:pPr>
            <a:r>
              <a:rPr lang="en-US"/>
              <a:t>In the future, will be aiming to develop a more comprehensive O3 drift assessment across a wider array of satellites and timescales.</a:t>
            </a:r>
          </a:p>
          <a:p>
            <a:pPr marL="628650" lvl="1" indent="-171450">
              <a:buFontTx/>
              <a:buChar char="-"/>
            </a:pPr>
            <a:r>
              <a:rPr lang="en-US"/>
              <a:t>Some things I will be incorporating in the near-term are precision estimates, uncorrelated residual analysis, and other steps to create a more robust estimate of drift over time.</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9</a:t>
            </a:fld>
            <a:endParaRPr lang="en-US"/>
          </a:p>
        </p:txBody>
      </p:sp>
    </p:spTree>
    <p:extLst>
      <p:ext uri="{BB962C8B-B14F-4D97-AF65-F5344CB8AC3E}">
        <p14:creationId xmlns:p14="http://schemas.microsoft.com/office/powerpoint/2010/main" val="210475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71D69-284A-2849-A66C-ECAE3D06BD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57251"/>
            <a:ext cx="8991600" cy="4012406"/>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6932613" y="4970860"/>
            <a:ext cx="2133600" cy="171450"/>
          </a:xfrm>
          <a:prstGeom prst="rect">
            <a:avLst/>
          </a:prstGeom>
        </p:spPr>
        <p:txBody>
          <a:bodyPr anchor="ctr">
            <a:prstTxWarp prst="textNoShape">
              <a:avLst/>
            </a:prstTxWarp>
          </a:bodyPr>
          <a:lstStyle/>
          <a:p>
            <a:pPr algn="r">
              <a:defRPr/>
            </a:pPr>
            <a:fld id="{17F8D5CB-F081-0044-A0CB-882F132F8FAA}" type="slidenum">
              <a:rPr lang="en-US" sz="750" smtClean="0">
                <a:solidFill>
                  <a:srgbClr val="000000"/>
                </a:solidFill>
                <a:latin typeface="Calibri" charset="0"/>
                <a:ea typeface="ヒラギノ角ゴ Pro W3" charset="-128"/>
                <a:cs typeface="ヒラギノ角ゴ Pro W3" charset="-128"/>
              </a:rPr>
              <a:pPr algn="r">
                <a:defRPr/>
              </a:pPr>
              <a:t>‹#›</a:t>
            </a:fld>
            <a:endParaRPr lang="en-US" sz="750">
              <a:solidFill>
                <a:srgbClr val="000000"/>
              </a:solidFill>
              <a:latin typeface="Calibri" charset="0"/>
              <a:ea typeface="ヒラギノ角ゴ Pro W3" charset="-128"/>
              <a:cs typeface="ヒラギノ角ゴ Pro W3" charset="-128"/>
            </a:endParaRPr>
          </a:p>
        </p:txBody>
      </p:sp>
      <p:sp>
        <p:nvSpPr>
          <p:cNvPr id="7" name="Title Placeholder 10"/>
          <p:cNvSpPr>
            <a:spLocks noGrp="1"/>
          </p:cNvSpPr>
          <p:nvPr>
            <p:ph type="title"/>
          </p:nvPr>
        </p:nvSpPr>
        <p:spPr>
          <a:xfrm>
            <a:off x="1221746" y="147562"/>
            <a:ext cx="6679410" cy="484748"/>
          </a:xfrm>
          <a:prstGeom prst="rect">
            <a:avLst/>
          </a:prstGeom>
        </p:spPr>
        <p:txBody>
          <a:bodyPr rtlCol="0">
            <a:noAutofit/>
          </a:bodyPr>
          <a:lstStyle>
            <a:lvl1pPr>
              <a:defRPr sz="2400">
                <a:latin typeface="Arial"/>
                <a:cs typeface="Arial"/>
              </a:defRPr>
            </a:lvl1pPr>
          </a:lstStyle>
          <a:p>
            <a:r>
              <a:rPr lang="en-US"/>
              <a:t>Click to edit Master title style</a:t>
            </a:r>
          </a:p>
        </p:txBody>
      </p:sp>
      <p:sp>
        <p:nvSpPr>
          <p:cNvPr id="10" name="Date Placeholder 12"/>
          <p:cNvSpPr>
            <a:spLocks noGrp="1"/>
          </p:cNvSpPr>
          <p:nvPr>
            <p:ph type="dt" sz="half" idx="2"/>
          </p:nvPr>
        </p:nvSpPr>
        <p:spPr>
          <a:xfrm>
            <a:off x="142875" y="4970860"/>
            <a:ext cx="2133600" cy="172640"/>
          </a:xfrm>
          <a:prstGeom prst="rect">
            <a:avLst/>
          </a:prstGeom>
        </p:spPr>
        <p:txBody>
          <a:bodyPr vert="horz" lIns="91440" tIns="45720" rIns="91440" bIns="45720" rtlCol="0" anchor="ctr"/>
          <a:lstStyle>
            <a:lvl1pPr algn="l">
              <a:defRPr sz="900" baseline="0">
                <a:solidFill>
                  <a:schemeClr val="tx1"/>
                </a:solidFill>
              </a:defRPr>
            </a:lvl1pPr>
          </a:lstStyle>
          <a:p>
            <a:fld id="{E2219C04-C03D-0F49-9774-1A4009FD2129}" type="datetime4">
              <a:rPr lang="en-US" smtClean="0"/>
              <a:t>August 14, 2025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508B32-7FBB-B642-A944-C33966F695D0}"/>
              </a:ext>
            </a:extLst>
          </p:cNvPr>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6934200" y="4972050"/>
            <a:ext cx="2133600" cy="171450"/>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000000"/>
                </a:solidFill>
                <a:latin typeface="Calibri" charset="0"/>
                <a:ea typeface="ヒラギノ角ゴ Pro W3" charset="-128"/>
                <a:cs typeface="ヒラギノ角ゴ Pro W3" charset="-128"/>
              </a:defRPr>
            </a:lvl1pPr>
          </a:lstStyle>
          <a:p>
            <a:pPr>
              <a:defRPr/>
            </a:pPr>
            <a:fld id="{2DCE6D5B-4AB6-3147-B0D9-B784D301F899}" type="slidenum">
              <a:rPr lang="en-US" smtClean="0"/>
              <a:pPr>
                <a:defRPr/>
              </a:pPr>
              <a:t>‹#›</a:t>
            </a:fld>
            <a:endParaRPr lang="en-US"/>
          </a:p>
        </p:txBody>
      </p:sp>
      <p:sp>
        <p:nvSpPr>
          <p:cNvPr id="1028" name="Title Placeholder 8"/>
          <p:cNvSpPr>
            <a:spLocks noGrp="1"/>
          </p:cNvSpPr>
          <p:nvPr>
            <p:ph type="title"/>
          </p:nvPr>
        </p:nvSpPr>
        <p:spPr bwMode="auto">
          <a:xfrm>
            <a:off x="1209678" y="120254"/>
            <a:ext cx="6791325"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cxnSp>
        <p:nvCxnSpPr>
          <p:cNvPr id="12" name="Straight Connector 11"/>
          <p:cNvCxnSpPr>
            <a:cxnSpLocks noChangeShapeType="1"/>
          </p:cNvCxnSpPr>
          <p:nvPr userDrawn="1"/>
        </p:nvCxnSpPr>
        <p:spPr bwMode="auto">
          <a:xfrm>
            <a:off x="1209678" y="734617"/>
            <a:ext cx="6791325" cy="1190"/>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5"/>
          <a:stretch>
            <a:fillRect/>
          </a:stretch>
        </p:blipFill>
        <p:spPr>
          <a:xfrm>
            <a:off x="8232453" y="120254"/>
            <a:ext cx="680096" cy="702751"/>
          </a:xfrm>
          <a:prstGeom prst="rect">
            <a:avLst/>
          </a:prstGeom>
        </p:spPr>
      </p:pic>
      <p:sp>
        <p:nvSpPr>
          <p:cNvPr id="13" name="Date Placeholder 12"/>
          <p:cNvSpPr>
            <a:spLocks noGrp="1"/>
          </p:cNvSpPr>
          <p:nvPr>
            <p:ph type="dt" sz="half" idx="2"/>
          </p:nvPr>
        </p:nvSpPr>
        <p:spPr>
          <a:xfrm>
            <a:off x="142875" y="4869657"/>
            <a:ext cx="2133600" cy="273844"/>
          </a:xfrm>
          <a:prstGeom prst="rect">
            <a:avLst/>
          </a:prstGeom>
        </p:spPr>
        <p:txBody>
          <a:bodyPr vert="horz" lIns="91440" tIns="45720" rIns="91440" bIns="45720" rtlCol="0" anchor="ctr"/>
          <a:lstStyle>
            <a:lvl1pPr algn="l">
              <a:defRPr sz="900" baseline="0">
                <a:solidFill>
                  <a:schemeClr val="tx1"/>
                </a:solidFill>
              </a:defRPr>
            </a:lvl1pPr>
          </a:lstStyle>
          <a:p>
            <a:fld id="{A1E2ACAA-7098-0449-8A5A-ABAA4A99D9B0}" type="datetime4">
              <a:rPr lang="en-US" smtClean="0"/>
              <a:t>August 14, 2025</a:t>
            </a:fld>
            <a:endParaRPr lang="en-US"/>
          </a:p>
        </p:txBody>
      </p:sp>
      <p:pic>
        <p:nvPicPr>
          <p:cNvPr id="3" name="Picture 2">
            <a:extLst>
              <a:ext uri="{FF2B5EF4-FFF2-40B4-BE49-F238E27FC236}">
                <a16:creationId xmlns:a16="http://schemas.microsoft.com/office/drawing/2014/main" id="{D928CEB6-7AA6-15DA-C3CD-C1C7CB2E75E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8856" y="167493"/>
            <a:ext cx="684386" cy="567124"/>
          </a:xfrm>
          <a:prstGeom prst="rect">
            <a:avLst/>
          </a:prstGeom>
        </p:spPr>
      </p:pic>
    </p:spTree>
  </p:cSld>
  <p:clrMap bg1="lt1" tx1="dk1" bg2="lt2" tx2="dk2" accent1="accent1" accent2="accent2" accent3="accent3" accent4="accent4" accent5="accent5" accent6="accent6" hlink="hlink" folHlink="folHlink"/>
  <p:sldLayoutIdLst>
    <p:sldLayoutId id="2147484394" r:id="rId1"/>
    <p:sldLayoutId id="2147484395" r:id="rId2"/>
  </p:sldLayoutIdLst>
  <p:hf sldNum="0" hdr="0" ftr="0"/>
  <p:txStyles>
    <p:titleStyle>
      <a:lvl1pPr algn="ctr" rtl="0" eaLnBrk="0" fontAlgn="base" hangingPunct="0">
        <a:spcBef>
          <a:spcPct val="0"/>
        </a:spcBef>
        <a:spcAft>
          <a:spcPct val="0"/>
        </a:spcAft>
        <a:defRPr sz="24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5pPr>
      <a:lvl6pPr marL="342892" algn="ctr" rtl="0" fontAlgn="base">
        <a:spcBef>
          <a:spcPct val="0"/>
        </a:spcBef>
        <a:spcAft>
          <a:spcPct val="0"/>
        </a:spcAft>
        <a:defRPr sz="2700" b="1">
          <a:solidFill>
            <a:schemeClr val="bg1"/>
          </a:solidFill>
          <a:latin typeface="Calibri" pitchFamily="34" charset="0"/>
        </a:defRPr>
      </a:lvl6pPr>
      <a:lvl7pPr marL="685783" algn="ctr" rtl="0" fontAlgn="base">
        <a:spcBef>
          <a:spcPct val="0"/>
        </a:spcBef>
        <a:spcAft>
          <a:spcPct val="0"/>
        </a:spcAft>
        <a:defRPr sz="2700" b="1">
          <a:solidFill>
            <a:schemeClr val="bg1"/>
          </a:solidFill>
          <a:latin typeface="Calibri" pitchFamily="34" charset="0"/>
        </a:defRPr>
      </a:lvl7pPr>
      <a:lvl8pPr marL="1028675" algn="ctr" rtl="0" fontAlgn="base">
        <a:spcBef>
          <a:spcPct val="0"/>
        </a:spcBef>
        <a:spcAft>
          <a:spcPct val="0"/>
        </a:spcAft>
        <a:defRPr sz="2700" b="1">
          <a:solidFill>
            <a:schemeClr val="bg1"/>
          </a:solidFill>
          <a:latin typeface="Calibri" pitchFamily="34" charset="0"/>
        </a:defRPr>
      </a:lvl8pPr>
      <a:lvl9pPr marL="1371566" algn="ctr" rtl="0" fontAlgn="base">
        <a:spcBef>
          <a:spcPct val="0"/>
        </a:spcBef>
        <a:spcAft>
          <a:spcPct val="0"/>
        </a:spcAft>
        <a:defRPr sz="2700" b="1">
          <a:solidFill>
            <a:schemeClr val="bg1"/>
          </a:solidFill>
          <a:latin typeface="Calibri" pitchFamily="34" charset="0"/>
        </a:defRPr>
      </a:lvl9pPr>
    </p:titleStyle>
    <p:bodyStyle>
      <a:lvl1pPr marL="257168" indent="-257168" algn="l" rtl="0" eaLnBrk="0" fontAlgn="base" hangingPunct="0">
        <a:spcBef>
          <a:spcPct val="20000"/>
        </a:spcBef>
        <a:spcAft>
          <a:spcPct val="0"/>
        </a:spcAft>
        <a:buClr>
          <a:srgbClr val="C00000"/>
        </a:buClr>
        <a:buFont typeface="Wingdings" pitchFamily="29" charset="2"/>
        <a:buChar char="Ø"/>
        <a:defRPr sz="2100" b="1" kern="1200">
          <a:solidFill>
            <a:schemeClr val="tx1"/>
          </a:solidFill>
          <a:latin typeface="+mn-lt"/>
          <a:ea typeface="ヒラギノ角ゴ Pro W3" pitchFamily="-109" charset="-128"/>
          <a:cs typeface="ヒラギノ角ゴ Pro W3" pitchFamily="-109" charset="-128"/>
        </a:defRPr>
      </a:lvl1pPr>
      <a:lvl2pPr marL="557199" indent="-214308" algn="l" rtl="0" eaLnBrk="0" fontAlgn="base" hangingPunct="0">
        <a:spcBef>
          <a:spcPct val="20000"/>
        </a:spcBef>
        <a:spcAft>
          <a:spcPct val="0"/>
        </a:spcAft>
        <a:buClr>
          <a:srgbClr val="0000CC"/>
        </a:buClr>
        <a:buFont typeface="Arial" pitchFamily="29" charset="0"/>
        <a:buChar char="•"/>
        <a:defRPr sz="1800" kern="1200">
          <a:solidFill>
            <a:schemeClr val="tx1"/>
          </a:solidFill>
          <a:latin typeface="+mn-lt"/>
          <a:ea typeface="ヒラギノ角ゴ Pro W3" pitchFamily="-109" charset="-128"/>
          <a:cs typeface="+mn-cs"/>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mn-lt"/>
          <a:ea typeface="ＭＳ Ｐゴシック" pitchFamily="-105" charset="-128"/>
          <a:cs typeface="ＭＳ Ｐゴシック" pitchFamily="-105" charset="-128"/>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713527" y="2770967"/>
            <a:ext cx="6126956" cy="1582484"/>
          </a:xfrm>
          <a:prstGeom prst="rect">
            <a:avLst/>
          </a:prstGeom>
          <a:noFill/>
          <a:ln w="9525">
            <a:noFill/>
            <a:miter lim="800000"/>
            <a:headEnd/>
            <a:tailEnd/>
          </a:ln>
        </p:spPr>
        <p:txBody>
          <a:bodyPr lIns="91440" tIns="45720" rIns="91440" bIns="45720" anchor="t">
            <a:prstTxWarp prst="textNoShape">
              <a:avLst/>
            </a:prstTxWarp>
            <a:spAutoFit/>
          </a:bodyPr>
          <a:lstStyle/>
          <a:p>
            <a:pPr algn="r">
              <a:spcBef>
                <a:spcPts val="450"/>
              </a:spcBef>
            </a:pPr>
            <a:r>
              <a:rPr lang="en-US" sz="1600" b="1">
                <a:solidFill>
                  <a:schemeClr val="bg1"/>
                </a:solidFill>
                <a:latin typeface="Helvetica Neue"/>
                <a:ea typeface="Helvetica Neue" panose="02000503000000020004" pitchFamily="2" charset="0"/>
                <a:cs typeface="Helvetica Neue" panose="02000503000000020004" pitchFamily="2" charset="0"/>
              </a:rPr>
              <a:t>SAGE III/ISS Ozone as a Validation Tool</a:t>
            </a:r>
          </a:p>
          <a:p>
            <a:pPr algn="r">
              <a:spcBef>
                <a:spcPts val="450"/>
              </a:spcBef>
            </a:pPr>
            <a:r>
              <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Mary Cate McKee</a:t>
            </a:r>
          </a:p>
          <a:p>
            <a:pPr algn="r">
              <a:spcBef>
                <a:spcPts val="450"/>
              </a:spcBef>
            </a:pPr>
            <a:r>
              <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SAGE III/ISS Data Scientist</a:t>
            </a:r>
          </a:p>
          <a:p>
            <a:pPr algn="r">
              <a:spcBef>
                <a:spcPts val="450"/>
              </a:spcBef>
            </a:pPr>
            <a:endPar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endPar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Robert </a:t>
            </a:r>
            <a:r>
              <a:rPr lang="en-US" sz="1200" b="1" err="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Damadeo</a:t>
            </a:r>
            <a:r>
              <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 David Flittner, Kevin Leavor</a:t>
            </a:r>
          </a:p>
        </p:txBody>
      </p:sp>
    </p:spTree>
    <p:extLst>
      <p:ext uri="{BB962C8B-B14F-4D97-AF65-F5344CB8AC3E}">
        <p14:creationId xmlns:p14="http://schemas.microsoft.com/office/powerpoint/2010/main" val="169258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4DCD50-417E-2E90-054E-122F2F01D84B}"/>
              </a:ext>
            </a:extLst>
          </p:cNvPr>
          <p:cNvSpPr>
            <a:spLocks noGrp="1"/>
          </p:cNvSpPr>
          <p:nvPr>
            <p:ph idx="1"/>
          </p:nvPr>
        </p:nvSpPr>
        <p:spPr/>
        <p:txBody>
          <a:bodyPr/>
          <a:lstStyle/>
          <a:p>
            <a:r>
              <a:rPr lang="en-US"/>
              <a:t>Methods</a:t>
            </a:r>
          </a:p>
          <a:p>
            <a:r>
              <a:rPr lang="en-US"/>
              <a:t>Ozone Bias relative to SAGE</a:t>
            </a:r>
          </a:p>
          <a:p>
            <a:r>
              <a:rPr lang="en-US"/>
              <a:t>Ozone Drift Relative to SAGE</a:t>
            </a:r>
          </a:p>
          <a:p>
            <a:pPr lvl="1"/>
            <a:r>
              <a:rPr lang="en-US"/>
              <a:t>By latitude</a:t>
            </a:r>
          </a:p>
          <a:p>
            <a:pPr lvl="1"/>
            <a:r>
              <a:rPr lang="en-US"/>
              <a:t>By instrument</a:t>
            </a:r>
          </a:p>
          <a:p>
            <a:r>
              <a:rPr lang="en-US"/>
              <a:t>Aerosol Sensitivity in Ozone</a:t>
            </a:r>
          </a:p>
          <a:p>
            <a:r>
              <a:rPr lang="en-US"/>
              <a:t>Pre-SAGE and Pre-HTHH Drift</a:t>
            </a:r>
          </a:p>
          <a:p>
            <a:r>
              <a:rPr lang="en-US"/>
              <a:t>Conclusions</a:t>
            </a:r>
          </a:p>
        </p:txBody>
      </p:sp>
      <p:sp>
        <p:nvSpPr>
          <p:cNvPr id="3" name="Title 2">
            <a:extLst>
              <a:ext uri="{FF2B5EF4-FFF2-40B4-BE49-F238E27FC236}">
                <a16:creationId xmlns:a16="http://schemas.microsoft.com/office/drawing/2014/main" id="{B864535E-9DBD-723D-9B06-FC3003EEA210}"/>
              </a:ext>
            </a:extLst>
          </p:cNvPr>
          <p:cNvSpPr>
            <a:spLocks noGrp="1"/>
          </p:cNvSpPr>
          <p:nvPr>
            <p:ph type="title"/>
          </p:nvPr>
        </p:nvSpPr>
        <p:spPr/>
        <p:txBody>
          <a:bodyPr/>
          <a:lstStyle/>
          <a:p>
            <a:r>
              <a:rPr lang="en-US"/>
              <a:t>Outline</a:t>
            </a:r>
          </a:p>
        </p:txBody>
      </p:sp>
      <p:sp>
        <p:nvSpPr>
          <p:cNvPr id="4" name="Date Placeholder 3">
            <a:extLst>
              <a:ext uri="{FF2B5EF4-FFF2-40B4-BE49-F238E27FC236}">
                <a16:creationId xmlns:a16="http://schemas.microsoft.com/office/drawing/2014/main" id="{CCD3AA43-4588-AD62-6ECE-FCCF1CEBB6A2}"/>
              </a:ext>
            </a:extLst>
          </p:cNvPr>
          <p:cNvSpPr>
            <a:spLocks noGrp="1"/>
          </p:cNvSpPr>
          <p:nvPr>
            <p:ph type="dt" sz="half" idx="2"/>
          </p:nvPr>
        </p:nvSpPr>
        <p:spPr/>
        <p:txBody>
          <a:bodyPr/>
          <a:lstStyle/>
          <a:p>
            <a:fld id="{E2219C04-C03D-0F49-9774-1A4009FD2129}" type="datetime4">
              <a:rPr lang="en-US" smtClean="0"/>
              <a:t>August 14, 2025</a:t>
            </a:fld>
            <a:endParaRPr lang="en-US"/>
          </a:p>
        </p:txBody>
      </p:sp>
    </p:spTree>
    <p:extLst>
      <p:ext uri="{BB962C8B-B14F-4D97-AF65-F5344CB8AC3E}">
        <p14:creationId xmlns:p14="http://schemas.microsoft.com/office/powerpoint/2010/main" val="237860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ADB73CD3-363A-17FE-CBD5-A87EFCCE7844}"/>
                  </a:ext>
                </a:extLst>
              </p:cNvPr>
              <p:cNvSpPr>
                <a:spLocks noGrp="1"/>
              </p:cNvSpPr>
              <p:nvPr>
                <p:ph idx="1"/>
              </p:nvPr>
            </p:nvSpPr>
            <p:spPr>
              <a:xfrm>
                <a:off x="76200" y="795867"/>
                <a:ext cx="8991600" cy="4073790"/>
              </a:xfrm>
            </p:spPr>
            <p:txBody>
              <a:bodyPr/>
              <a:lstStyle/>
              <a:p>
                <a:r>
                  <a:rPr lang="en-US"/>
                  <a:t>Comparison Datasets:</a:t>
                </a:r>
              </a:p>
              <a:p>
                <a:pPr lvl="1"/>
                <a:r>
                  <a:rPr lang="en-US"/>
                  <a:t>ACE-FTS v5.3, OMPS-NPP-LP v2.6, MLS-AURA v5, Odin-OSIRIS v7.4</a:t>
                </a:r>
              </a:p>
              <a:p>
                <a:pPr lvl="1"/>
                <a:r>
                  <a:rPr lang="en-US"/>
                  <a:t>SAGE III/ISS v6</a:t>
                </a:r>
              </a:p>
              <a:p>
                <a:pPr lvl="2"/>
                <a:r>
                  <a:rPr lang="en-US"/>
                  <a:t>Entire length of record</a:t>
                </a:r>
              </a:p>
              <a:p>
                <a:pPr lvl="2"/>
                <a:r>
                  <a:rPr lang="en-US"/>
                  <a:t>Altitudes between 10-50km; above tropopause altitude + 1km</a:t>
                </a:r>
              </a:p>
              <a:p>
                <a:r>
                  <a:rPr lang="en-US"/>
                  <a:t>Coincidence Criteria:</a:t>
                </a:r>
              </a:p>
              <a:p>
                <a:pPr lvl="1"/>
                <a:r>
                  <a:rPr lang="en-US"/>
                  <a:t>&lt; 12 hours, &lt; 5</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latitude, &lt; 1000 km</a:t>
                </a:r>
              </a:p>
              <a:p>
                <a:pPr lvl="1"/>
                <a:r>
                  <a:rPr lang="en-US"/>
                  <a:t>Choose closest match by distance if multiple profiles within criteria</a:t>
                </a:r>
              </a:p>
              <a:p>
                <a:pPr lvl="1"/>
                <a:r>
                  <a:rPr lang="en-US"/>
                  <a:t>‘Triplet’ datasets contain all SAGE events which have a match in both datasets</a:t>
                </a:r>
              </a:p>
              <a:p>
                <a:r>
                  <a:rPr lang="en-US"/>
                  <a:t>Drift calculation:</a:t>
                </a:r>
              </a:p>
              <a:p>
                <a:pPr lvl="1"/>
                <a:r>
                  <a:rPr lang="en-US"/>
                  <a:t>Linear least squares regression of O</a:t>
                </a:r>
                <a:r>
                  <a:rPr lang="en-US" baseline="-25000"/>
                  <a:t>3</a:t>
                </a:r>
                <a:r>
                  <a:rPr lang="en-US"/>
                  <a:t> percent differences over time</a:t>
                </a:r>
              </a:p>
              <a:p>
                <a:pPr lvl="1"/>
                <a:r>
                  <a:rPr lang="en-US"/>
                  <a:t>Slope, standard error → 95% confidence interval</a:t>
                </a:r>
              </a:p>
            </p:txBody>
          </p:sp>
        </mc:Choice>
        <mc:Fallback>
          <p:sp>
            <p:nvSpPr>
              <p:cNvPr id="2" name="Content Placeholder 1">
                <a:extLst>
                  <a:ext uri="{FF2B5EF4-FFF2-40B4-BE49-F238E27FC236}">
                    <a16:creationId xmlns:a16="http://schemas.microsoft.com/office/drawing/2014/main" id="{ADB73CD3-363A-17FE-CBD5-A87EFCCE7844}"/>
                  </a:ext>
                </a:extLst>
              </p:cNvPr>
              <p:cNvSpPr>
                <a:spLocks noGrp="1" noRot="1" noChangeAspect="1" noMove="1" noResize="1" noEditPoints="1" noAdjustHandles="1" noChangeArrowheads="1" noChangeShapeType="1" noTextEdit="1"/>
              </p:cNvSpPr>
              <p:nvPr>
                <p:ph idx="1"/>
              </p:nvPr>
            </p:nvSpPr>
            <p:spPr>
              <a:xfrm>
                <a:off x="76200" y="795867"/>
                <a:ext cx="8991600" cy="4073790"/>
              </a:xfrm>
              <a:blipFill>
                <a:blip r:embed="rId2"/>
                <a:stretch>
                  <a:fillRect l="-678" t="-1048" b="-149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F66FB8F-1301-170A-D0F2-2EBC35A7EFD8}"/>
              </a:ext>
            </a:extLst>
          </p:cNvPr>
          <p:cNvSpPr>
            <a:spLocks noGrp="1"/>
          </p:cNvSpPr>
          <p:nvPr>
            <p:ph type="title"/>
          </p:nvPr>
        </p:nvSpPr>
        <p:spPr/>
        <p:txBody>
          <a:bodyPr/>
          <a:lstStyle/>
          <a:p>
            <a:r>
              <a:rPr lang="en-US"/>
              <a:t>Methods</a:t>
            </a:r>
          </a:p>
        </p:txBody>
      </p:sp>
      <p:sp>
        <p:nvSpPr>
          <p:cNvPr id="4" name="Date Placeholder 3">
            <a:extLst>
              <a:ext uri="{FF2B5EF4-FFF2-40B4-BE49-F238E27FC236}">
                <a16:creationId xmlns:a16="http://schemas.microsoft.com/office/drawing/2014/main" id="{351D8A6C-0F8F-7F76-BA3F-4600572A176D}"/>
              </a:ext>
            </a:extLst>
          </p:cNvPr>
          <p:cNvSpPr>
            <a:spLocks noGrp="1"/>
          </p:cNvSpPr>
          <p:nvPr>
            <p:ph type="dt" sz="half" idx="2"/>
          </p:nvPr>
        </p:nvSpPr>
        <p:spPr/>
        <p:txBody>
          <a:bodyPr/>
          <a:lstStyle/>
          <a:p>
            <a:fld id="{E2219C04-C03D-0F49-9774-1A4009FD2129}" type="datetime4">
              <a:rPr lang="en-US" smtClean="0"/>
              <a:t>August 14, 2025</a:t>
            </a:fld>
            <a:endParaRPr lang="en-US"/>
          </a:p>
        </p:txBody>
      </p:sp>
    </p:spTree>
    <p:extLst>
      <p:ext uri="{BB962C8B-B14F-4D97-AF65-F5344CB8AC3E}">
        <p14:creationId xmlns:p14="http://schemas.microsoft.com/office/powerpoint/2010/main" val="227039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47A95-7B89-F56D-2513-F33109349DED}"/>
              </a:ext>
            </a:extLst>
          </p:cNvPr>
          <p:cNvSpPr>
            <a:spLocks noGrp="1"/>
          </p:cNvSpPr>
          <p:nvPr>
            <p:ph type="title"/>
          </p:nvPr>
        </p:nvSpPr>
        <p:spPr/>
        <p:txBody>
          <a:bodyPr/>
          <a:lstStyle/>
          <a:p>
            <a:r>
              <a:rPr lang="en-US"/>
              <a:t>Bias relative to SAGE from 2017-2025</a:t>
            </a:r>
          </a:p>
        </p:txBody>
      </p:sp>
      <p:sp>
        <p:nvSpPr>
          <p:cNvPr id="4" name="Date Placeholder 3">
            <a:extLst>
              <a:ext uri="{FF2B5EF4-FFF2-40B4-BE49-F238E27FC236}">
                <a16:creationId xmlns:a16="http://schemas.microsoft.com/office/drawing/2014/main" id="{04CEA1D7-1BC1-5440-E0C7-D41F5D5625C8}"/>
              </a:ext>
            </a:extLst>
          </p:cNvPr>
          <p:cNvSpPr>
            <a:spLocks noGrp="1"/>
          </p:cNvSpPr>
          <p:nvPr>
            <p:ph type="dt" sz="half" idx="2"/>
          </p:nvPr>
        </p:nvSpPr>
        <p:spPr/>
        <p:txBody>
          <a:bodyPr/>
          <a:lstStyle/>
          <a:p>
            <a:fld id="{E2219C04-C03D-0F49-9774-1A4009FD2129}" type="datetime4">
              <a:rPr lang="en-US" smtClean="0"/>
              <a:t>August 14, 2025</a:t>
            </a:fld>
            <a:endParaRPr lang="en-US"/>
          </a:p>
        </p:txBody>
      </p:sp>
      <p:pic>
        <p:nvPicPr>
          <p:cNvPr id="6" name="Picture 5">
            <a:extLst>
              <a:ext uri="{FF2B5EF4-FFF2-40B4-BE49-F238E27FC236}">
                <a16:creationId xmlns:a16="http://schemas.microsoft.com/office/drawing/2014/main" id="{30B5BB8F-BFA2-74C2-2F19-C76CF5C46C78}"/>
              </a:ext>
            </a:extLst>
          </p:cNvPr>
          <p:cNvPicPr>
            <a:picLocks noChangeAspect="1"/>
          </p:cNvPicPr>
          <p:nvPr/>
        </p:nvPicPr>
        <p:blipFill>
          <a:blip r:embed="rId3"/>
          <a:stretch>
            <a:fillRect/>
          </a:stretch>
        </p:blipFill>
        <p:spPr>
          <a:xfrm>
            <a:off x="2188633" y="837831"/>
            <a:ext cx="6812492" cy="4219349"/>
          </a:xfrm>
          <a:prstGeom prst="rect">
            <a:avLst/>
          </a:prstGeom>
        </p:spPr>
      </p:pic>
      <p:sp>
        <p:nvSpPr>
          <p:cNvPr id="9" name="TextBox 8">
            <a:extLst>
              <a:ext uri="{FF2B5EF4-FFF2-40B4-BE49-F238E27FC236}">
                <a16:creationId xmlns:a16="http://schemas.microsoft.com/office/drawing/2014/main" id="{964ABA72-CC30-585B-4F43-F7F4E0340987}"/>
              </a:ext>
            </a:extLst>
          </p:cNvPr>
          <p:cNvSpPr txBox="1"/>
          <p:nvPr/>
        </p:nvSpPr>
        <p:spPr>
          <a:xfrm>
            <a:off x="0" y="1756142"/>
            <a:ext cx="1973810" cy="1631216"/>
          </a:xfrm>
          <a:prstGeom prst="rect">
            <a:avLst/>
          </a:prstGeom>
          <a:noFill/>
        </p:spPr>
        <p:txBody>
          <a:bodyPr wrap="none" rtlCol="0">
            <a:spAutoFit/>
          </a:bodyPr>
          <a:lstStyle/>
          <a:p>
            <a:r>
              <a:rPr lang="en-US" sz="2000" b="1" u="sng"/>
              <a:t>Total matches:</a:t>
            </a:r>
          </a:p>
          <a:p>
            <a:r>
              <a:rPr lang="en-US" sz="2000"/>
              <a:t>ACE: 4377</a:t>
            </a:r>
          </a:p>
          <a:p>
            <a:r>
              <a:rPr lang="en-US" sz="2000"/>
              <a:t>OSIRIS: 7080</a:t>
            </a:r>
          </a:p>
          <a:p>
            <a:r>
              <a:rPr lang="en-US" sz="2000"/>
              <a:t>OMPS: 54249 </a:t>
            </a:r>
          </a:p>
          <a:p>
            <a:r>
              <a:rPr lang="en-US" sz="2000"/>
              <a:t>MLS: 65563 </a:t>
            </a:r>
          </a:p>
        </p:txBody>
      </p:sp>
    </p:spTree>
    <p:extLst>
      <p:ext uri="{BB962C8B-B14F-4D97-AF65-F5344CB8AC3E}">
        <p14:creationId xmlns:p14="http://schemas.microsoft.com/office/powerpoint/2010/main" val="358386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F07D98-9BDC-9A41-003E-CA238261CCCF}"/>
              </a:ext>
            </a:extLst>
          </p:cNvPr>
          <p:cNvSpPr>
            <a:spLocks noGrp="1"/>
          </p:cNvSpPr>
          <p:nvPr>
            <p:ph type="title"/>
          </p:nvPr>
        </p:nvSpPr>
        <p:spPr/>
        <p:txBody>
          <a:bodyPr/>
          <a:lstStyle/>
          <a:p>
            <a:r>
              <a:rPr lang="en-US"/>
              <a:t>Drift relative to SAGE – By Latitude</a:t>
            </a:r>
          </a:p>
        </p:txBody>
      </p:sp>
      <p:sp>
        <p:nvSpPr>
          <p:cNvPr id="4" name="Date Placeholder 3">
            <a:extLst>
              <a:ext uri="{FF2B5EF4-FFF2-40B4-BE49-F238E27FC236}">
                <a16:creationId xmlns:a16="http://schemas.microsoft.com/office/drawing/2014/main" id="{50492989-96B3-F427-CB08-2C940EC4E9F4}"/>
              </a:ext>
            </a:extLst>
          </p:cNvPr>
          <p:cNvSpPr>
            <a:spLocks noGrp="1"/>
          </p:cNvSpPr>
          <p:nvPr>
            <p:ph type="dt" sz="half" idx="2"/>
          </p:nvPr>
        </p:nvSpPr>
        <p:spPr/>
        <p:txBody>
          <a:bodyPr/>
          <a:lstStyle/>
          <a:p>
            <a:fld id="{E2219C04-C03D-0F49-9774-1A4009FD2129}" type="datetime4">
              <a:rPr lang="en-US" smtClean="0"/>
              <a:t>August 14, 2025</a:t>
            </a:fld>
            <a:endParaRPr lang="en-US"/>
          </a:p>
        </p:txBody>
      </p:sp>
      <p:pic>
        <p:nvPicPr>
          <p:cNvPr id="7" name="Content Placeholder 6">
            <a:extLst>
              <a:ext uri="{FF2B5EF4-FFF2-40B4-BE49-F238E27FC236}">
                <a16:creationId xmlns:a16="http://schemas.microsoft.com/office/drawing/2014/main" id="{9F293FA1-AB4A-F67F-AA1F-A2F723D0E9D0}"/>
              </a:ext>
            </a:extLst>
          </p:cNvPr>
          <p:cNvPicPr>
            <a:picLocks noGrp="1" noChangeAspect="1"/>
          </p:cNvPicPr>
          <p:nvPr>
            <p:ph idx="1"/>
          </p:nvPr>
        </p:nvPicPr>
        <p:blipFill>
          <a:blip r:embed="rId3"/>
          <a:stretch>
            <a:fillRect/>
          </a:stretch>
        </p:blipFill>
        <p:spPr>
          <a:xfrm>
            <a:off x="2276475" y="1307858"/>
            <a:ext cx="6369115" cy="3464222"/>
          </a:xfrm>
          <a:prstGeom prst="rect">
            <a:avLst/>
          </a:prstGeom>
        </p:spPr>
      </p:pic>
      <p:sp>
        <p:nvSpPr>
          <p:cNvPr id="8" name="TextBox 7">
            <a:extLst>
              <a:ext uri="{FF2B5EF4-FFF2-40B4-BE49-F238E27FC236}">
                <a16:creationId xmlns:a16="http://schemas.microsoft.com/office/drawing/2014/main" id="{DA83FD02-085C-E72C-033C-3DAF5FB95AAD}"/>
              </a:ext>
            </a:extLst>
          </p:cNvPr>
          <p:cNvSpPr txBox="1"/>
          <p:nvPr/>
        </p:nvSpPr>
        <p:spPr>
          <a:xfrm>
            <a:off x="2276475" y="907748"/>
            <a:ext cx="6679410" cy="400110"/>
          </a:xfrm>
          <a:prstGeom prst="rect">
            <a:avLst/>
          </a:prstGeom>
          <a:noFill/>
        </p:spPr>
        <p:txBody>
          <a:bodyPr wrap="square" rtlCol="0">
            <a:spAutoFit/>
          </a:bodyPr>
          <a:lstStyle/>
          <a:p>
            <a:pPr algn="ctr"/>
            <a:r>
              <a:rPr lang="en-US" sz="2000"/>
              <a:t>Slope of linear regression of O</a:t>
            </a:r>
            <a:r>
              <a:rPr lang="en-US" sz="2000" baseline="-25000"/>
              <a:t>3</a:t>
            </a:r>
            <a:r>
              <a:rPr lang="en-US" sz="2000"/>
              <a:t> Bias [</a:t>
            </a:r>
            <a:r>
              <a:rPr lang="en-US" sz="1800"/>
              <a:t>INST–SAGE/SAGE]</a:t>
            </a:r>
          </a:p>
        </p:txBody>
      </p:sp>
      <p:sp>
        <p:nvSpPr>
          <p:cNvPr id="9" name="TextBox 8">
            <a:extLst>
              <a:ext uri="{FF2B5EF4-FFF2-40B4-BE49-F238E27FC236}">
                <a16:creationId xmlns:a16="http://schemas.microsoft.com/office/drawing/2014/main" id="{C333B155-5B24-433D-FAD5-433E72CC74E6}"/>
              </a:ext>
            </a:extLst>
          </p:cNvPr>
          <p:cNvSpPr txBox="1"/>
          <p:nvPr/>
        </p:nvSpPr>
        <p:spPr>
          <a:xfrm>
            <a:off x="14783" y="1701141"/>
            <a:ext cx="2124299" cy="2246769"/>
          </a:xfrm>
          <a:prstGeom prst="rect">
            <a:avLst/>
          </a:prstGeom>
          <a:noFill/>
        </p:spPr>
        <p:txBody>
          <a:bodyPr wrap="none" rtlCol="0">
            <a:spAutoFit/>
          </a:bodyPr>
          <a:lstStyle/>
          <a:p>
            <a:r>
              <a:rPr lang="en-US" sz="2000"/>
              <a:t>Latitude bins:</a:t>
            </a:r>
          </a:p>
          <a:p>
            <a:pPr marL="285750" indent="-285750">
              <a:buFont typeface="Arial" panose="020B0604020202020204" pitchFamily="34" charset="0"/>
              <a:buChar char="•"/>
            </a:pPr>
            <a:r>
              <a:rPr lang="en-US" sz="2000"/>
              <a:t>ANT: -80, -60</a:t>
            </a:r>
          </a:p>
          <a:p>
            <a:pPr marL="285750" indent="-285750">
              <a:buFont typeface="Arial" panose="020B0604020202020204" pitchFamily="34" charset="0"/>
              <a:buChar char="•"/>
            </a:pPr>
            <a:r>
              <a:rPr lang="en-US" sz="2000"/>
              <a:t>MSH: -60, -30</a:t>
            </a:r>
          </a:p>
          <a:p>
            <a:pPr marL="285750" indent="-285750">
              <a:buFont typeface="Arial" panose="020B0604020202020204" pitchFamily="34" charset="0"/>
              <a:buChar char="•"/>
            </a:pPr>
            <a:r>
              <a:rPr lang="en-US" sz="2000"/>
              <a:t>TROP: -30, 30</a:t>
            </a:r>
          </a:p>
          <a:p>
            <a:pPr marL="285750" indent="-285750">
              <a:buFont typeface="Arial" panose="020B0604020202020204" pitchFamily="34" charset="0"/>
              <a:buChar char="•"/>
            </a:pPr>
            <a:r>
              <a:rPr lang="en-US" sz="2000"/>
              <a:t>MNH: 30, 60</a:t>
            </a:r>
          </a:p>
          <a:p>
            <a:pPr marL="285750" indent="-285750">
              <a:buFont typeface="Arial" panose="020B0604020202020204" pitchFamily="34" charset="0"/>
              <a:buChar char="•"/>
            </a:pPr>
            <a:r>
              <a:rPr lang="en-US" sz="2000"/>
              <a:t>MSH: 60, 80</a:t>
            </a:r>
          </a:p>
          <a:p>
            <a:endParaRPr lang="en-US" sz="2000"/>
          </a:p>
        </p:txBody>
      </p:sp>
    </p:spTree>
    <p:extLst>
      <p:ext uri="{BB962C8B-B14F-4D97-AF65-F5344CB8AC3E}">
        <p14:creationId xmlns:p14="http://schemas.microsoft.com/office/powerpoint/2010/main" val="62633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F271-DEA3-9ECD-0433-6E4BEEC9DB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36884D-5A53-340E-2EA7-AC63A48416F4}"/>
              </a:ext>
            </a:extLst>
          </p:cNvPr>
          <p:cNvSpPr>
            <a:spLocks noGrp="1"/>
          </p:cNvSpPr>
          <p:nvPr>
            <p:ph type="title"/>
          </p:nvPr>
        </p:nvSpPr>
        <p:spPr/>
        <p:txBody>
          <a:bodyPr/>
          <a:lstStyle/>
          <a:p>
            <a:r>
              <a:rPr lang="en-US"/>
              <a:t>Drift relative to SAGE – By Instrument</a:t>
            </a:r>
          </a:p>
        </p:txBody>
      </p:sp>
      <p:sp>
        <p:nvSpPr>
          <p:cNvPr id="4" name="Date Placeholder 3">
            <a:extLst>
              <a:ext uri="{FF2B5EF4-FFF2-40B4-BE49-F238E27FC236}">
                <a16:creationId xmlns:a16="http://schemas.microsoft.com/office/drawing/2014/main" id="{641A7F59-9DB1-E700-DC2A-96C4512A9E46}"/>
              </a:ext>
            </a:extLst>
          </p:cNvPr>
          <p:cNvSpPr>
            <a:spLocks noGrp="1"/>
          </p:cNvSpPr>
          <p:nvPr>
            <p:ph type="dt" sz="half" idx="2"/>
          </p:nvPr>
        </p:nvSpPr>
        <p:spPr/>
        <p:txBody>
          <a:bodyPr/>
          <a:lstStyle/>
          <a:p>
            <a:fld id="{E2219C04-C03D-0F49-9774-1A4009FD2129}" type="datetime4">
              <a:rPr lang="en-US" smtClean="0"/>
              <a:t>August 14, 2025</a:t>
            </a:fld>
            <a:endParaRPr lang="en-US"/>
          </a:p>
        </p:txBody>
      </p:sp>
      <p:pic>
        <p:nvPicPr>
          <p:cNvPr id="7" name="Content Placeholder 6">
            <a:extLst>
              <a:ext uri="{FF2B5EF4-FFF2-40B4-BE49-F238E27FC236}">
                <a16:creationId xmlns:a16="http://schemas.microsoft.com/office/drawing/2014/main" id="{670D2A6A-02B5-428F-65F7-F6BB8F2AA953}"/>
              </a:ext>
            </a:extLst>
          </p:cNvPr>
          <p:cNvPicPr>
            <a:picLocks noGrp="1" noChangeAspect="1"/>
          </p:cNvPicPr>
          <p:nvPr>
            <p:ph idx="1"/>
          </p:nvPr>
        </p:nvPicPr>
        <p:blipFill>
          <a:blip r:embed="rId3"/>
          <a:stretch>
            <a:fillRect/>
          </a:stretch>
        </p:blipFill>
        <p:spPr>
          <a:xfrm>
            <a:off x="76200" y="1216769"/>
            <a:ext cx="8991600" cy="3094366"/>
          </a:xfrm>
          <a:prstGeom prst="rect">
            <a:avLst/>
          </a:prstGeom>
        </p:spPr>
      </p:pic>
      <p:sp>
        <p:nvSpPr>
          <p:cNvPr id="8" name="TextBox 7">
            <a:extLst>
              <a:ext uri="{FF2B5EF4-FFF2-40B4-BE49-F238E27FC236}">
                <a16:creationId xmlns:a16="http://schemas.microsoft.com/office/drawing/2014/main" id="{5560E733-D081-C7A0-74A1-63A16A858068}"/>
              </a:ext>
            </a:extLst>
          </p:cNvPr>
          <p:cNvSpPr txBox="1"/>
          <p:nvPr/>
        </p:nvSpPr>
        <p:spPr>
          <a:xfrm>
            <a:off x="667820" y="4440942"/>
            <a:ext cx="7808359" cy="400110"/>
          </a:xfrm>
          <a:prstGeom prst="rect">
            <a:avLst/>
          </a:prstGeom>
          <a:noFill/>
        </p:spPr>
        <p:txBody>
          <a:bodyPr wrap="square" rtlCol="0">
            <a:spAutoFit/>
          </a:bodyPr>
          <a:lstStyle/>
          <a:p>
            <a:pPr algn="ctr"/>
            <a:r>
              <a:rPr lang="en-US" sz="2000" i="1"/>
              <a:t>Dotted black line: Slope +/- 95% confidence interval</a:t>
            </a:r>
          </a:p>
        </p:txBody>
      </p:sp>
      <p:sp>
        <p:nvSpPr>
          <p:cNvPr id="10" name="TextBox 9">
            <a:extLst>
              <a:ext uri="{FF2B5EF4-FFF2-40B4-BE49-F238E27FC236}">
                <a16:creationId xmlns:a16="http://schemas.microsoft.com/office/drawing/2014/main" id="{441BDE24-FEF6-376D-BED3-0E34B534597F}"/>
              </a:ext>
            </a:extLst>
          </p:cNvPr>
          <p:cNvSpPr txBox="1"/>
          <p:nvPr/>
        </p:nvSpPr>
        <p:spPr>
          <a:xfrm>
            <a:off x="847492" y="816659"/>
            <a:ext cx="8220307" cy="400110"/>
          </a:xfrm>
          <a:prstGeom prst="rect">
            <a:avLst/>
          </a:prstGeom>
          <a:noFill/>
        </p:spPr>
        <p:txBody>
          <a:bodyPr wrap="square">
            <a:spAutoFit/>
          </a:bodyPr>
          <a:lstStyle/>
          <a:p>
            <a:r>
              <a:rPr lang="en-US" sz="2000"/>
              <a:t>N=54249                 N=4377                  N=65563                  N=7080</a:t>
            </a:r>
          </a:p>
        </p:txBody>
      </p:sp>
    </p:spTree>
    <p:extLst>
      <p:ext uri="{BB962C8B-B14F-4D97-AF65-F5344CB8AC3E}">
        <p14:creationId xmlns:p14="http://schemas.microsoft.com/office/powerpoint/2010/main" val="399974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D4595-F1CF-A332-C1FC-6A6ADC769F85}"/>
              </a:ext>
            </a:extLst>
          </p:cNvPr>
          <p:cNvSpPr>
            <a:spLocks noGrp="1"/>
          </p:cNvSpPr>
          <p:nvPr>
            <p:ph type="title"/>
          </p:nvPr>
        </p:nvSpPr>
        <p:spPr>
          <a:xfrm>
            <a:off x="1139139" y="133069"/>
            <a:ext cx="6865721" cy="484748"/>
          </a:xfrm>
        </p:spPr>
        <p:txBody>
          <a:bodyPr/>
          <a:lstStyle/>
          <a:p>
            <a:r>
              <a:rPr lang="en-US"/>
              <a:t>Ozone Sensitivity to Aerosol - Triplet Matches</a:t>
            </a:r>
          </a:p>
        </p:txBody>
      </p:sp>
      <p:sp>
        <p:nvSpPr>
          <p:cNvPr id="4" name="Date Placeholder 3">
            <a:extLst>
              <a:ext uri="{FF2B5EF4-FFF2-40B4-BE49-F238E27FC236}">
                <a16:creationId xmlns:a16="http://schemas.microsoft.com/office/drawing/2014/main" id="{D69EFF33-723F-C308-F0EE-EE9BD29CCB00}"/>
              </a:ext>
            </a:extLst>
          </p:cNvPr>
          <p:cNvSpPr>
            <a:spLocks noGrp="1"/>
          </p:cNvSpPr>
          <p:nvPr>
            <p:ph type="dt" sz="half" idx="2"/>
          </p:nvPr>
        </p:nvSpPr>
        <p:spPr/>
        <p:txBody>
          <a:bodyPr/>
          <a:lstStyle/>
          <a:p>
            <a:fld id="{E2219C04-C03D-0F49-9774-1A4009FD2129}" type="datetime4">
              <a:rPr lang="en-US" smtClean="0"/>
              <a:t>August 14, 2025</a:t>
            </a:fld>
            <a:endParaRPr lang="en-US"/>
          </a:p>
        </p:txBody>
      </p:sp>
      <p:sp>
        <p:nvSpPr>
          <p:cNvPr id="6" name="Content Placeholder 5">
            <a:extLst>
              <a:ext uri="{FF2B5EF4-FFF2-40B4-BE49-F238E27FC236}">
                <a16:creationId xmlns:a16="http://schemas.microsoft.com/office/drawing/2014/main" id="{5EA50709-0E6C-9E05-A3B9-C1CB9DC8D991}"/>
              </a:ext>
            </a:extLst>
          </p:cNvPr>
          <p:cNvSpPr>
            <a:spLocks noGrp="1"/>
          </p:cNvSpPr>
          <p:nvPr>
            <p:ph idx="1"/>
          </p:nvPr>
        </p:nvSpPr>
        <p:spPr>
          <a:xfrm>
            <a:off x="76200" y="755651"/>
            <a:ext cx="8991600" cy="4012406"/>
          </a:xfrm>
        </p:spPr>
        <p:txBody>
          <a:bodyPr/>
          <a:lstStyle/>
          <a:p>
            <a:pPr marL="0" indent="0" algn="ctr">
              <a:buNone/>
            </a:pPr>
            <a:r>
              <a:rPr lang="en-US"/>
              <a:t>O</a:t>
            </a:r>
            <a:r>
              <a:rPr lang="en-US" baseline="-25000"/>
              <a:t>3</a:t>
            </a:r>
            <a:r>
              <a:rPr lang="en-US"/>
              <a:t> % difference with MLS vs SAGE 1021nm Aerosol Optical Depth</a:t>
            </a:r>
          </a:p>
          <a:p>
            <a:pPr marL="0" indent="0">
              <a:buNone/>
            </a:pPr>
            <a:endParaRPr lang="en-US"/>
          </a:p>
          <a:p>
            <a:pPr marL="0" indent="0">
              <a:buNone/>
            </a:pPr>
            <a:endParaRPr lang="en-US"/>
          </a:p>
          <a:p>
            <a:pPr marL="0" indent="0">
              <a:buNone/>
            </a:pPr>
            <a:endParaRPr lang="en-US"/>
          </a:p>
          <a:p>
            <a:pPr marL="0" indent="0">
              <a:buNone/>
            </a:pPr>
            <a:r>
              <a:rPr lang="en-US" sz="1800" i="1"/>
              <a:t>Alt range:</a:t>
            </a:r>
          </a:p>
          <a:p>
            <a:pPr marL="0" indent="0">
              <a:buNone/>
            </a:pPr>
            <a:r>
              <a:rPr lang="en-US" sz="1800" i="1"/>
              <a:t>15-30km</a:t>
            </a:r>
          </a:p>
          <a:p>
            <a:pPr marL="0" indent="0">
              <a:buNone/>
            </a:pPr>
            <a:endParaRPr lang="en-US" sz="1800"/>
          </a:p>
          <a:p>
            <a:pPr marL="0" indent="0">
              <a:buNone/>
            </a:pPr>
            <a:endParaRPr lang="en-US" sz="1800"/>
          </a:p>
        </p:txBody>
      </p:sp>
      <p:pic>
        <p:nvPicPr>
          <p:cNvPr id="9" name="Picture 8">
            <a:extLst>
              <a:ext uri="{FF2B5EF4-FFF2-40B4-BE49-F238E27FC236}">
                <a16:creationId xmlns:a16="http://schemas.microsoft.com/office/drawing/2014/main" id="{7B08DA07-E85D-F48B-F27E-0C5763AE203B}"/>
              </a:ext>
            </a:extLst>
          </p:cNvPr>
          <p:cNvPicPr>
            <a:picLocks noChangeAspect="1"/>
          </p:cNvPicPr>
          <p:nvPr/>
        </p:nvPicPr>
        <p:blipFill>
          <a:blip r:embed="rId3"/>
          <a:stretch>
            <a:fillRect/>
          </a:stretch>
        </p:blipFill>
        <p:spPr>
          <a:xfrm>
            <a:off x="1388578" y="1128916"/>
            <a:ext cx="7318099" cy="3928264"/>
          </a:xfrm>
          <a:prstGeom prst="rect">
            <a:avLst/>
          </a:prstGeom>
        </p:spPr>
      </p:pic>
    </p:spTree>
    <p:extLst>
      <p:ext uri="{BB962C8B-B14F-4D97-AF65-F5344CB8AC3E}">
        <p14:creationId xmlns:p14="http://schemas.microsoft.com/office/powerpoint/2010/main" val="92204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04CEC-3AF1-68F6-CB48-F1A5BE694CA2}"/>
              </a:ext>
            </a:extLst>
          </p:cNvPr>
          <p:cNvSpPr>
            <a:spLocks noGrp="1"/>
          </p:cNvSpPr>
          <p:nvPr>
            <p:ph idx="1"/>
          </p:nvPr>
        </p:nvSpPr>
        <p:spPr>
          <a:xfrm>
            <a:off x="76201" y="1027417"/>
            <a:ext cx="3953932" cy="3616852"/>
          </a:xfrm>
        </p:spPr>
        <p:txBody>
          <a:bodyPr lIns="91440" tIns="45720" rIns="91440" bIns="45720" anchor="t"/>
          <a:lstStyle/>
          <a:p>
            <a:pPr marL="256540" indent="-256540"/>
            <a:r>
              <a:rPr lang="en-US" sz="1800">
                <a:ea typeface="ヒラギノ角ゴ Pro W3"/>
              </a:rPr>
              <a:t>ACE drift pattern is consistent over time though appears to have some altitude dependence</a:t>
            </a:r>
          </a:p>
          <a:p>
            <a:pPr marL="256540" indent="-256540">
              <a:buClr>
                <a:srgbClr val="B7820D"/>
              </a:buClr>
            </a:pPr>
            <a:r>
              <a:rPr lang="en-US" sz="1800">
                <a:ea typeface="ヒラギノ角ゴ Pro W3"/>
              </a:rPr>
              <a:t>OMPS/OSIRIS drift in the lower stratosphere change over different time periods: consistent with aerosol sensitivity impacts</a:t>
            </a:r>
          </a:p>
          <a:p>
            <a:pPr marL="256540" indent="-256540">
              <a:buClr>
                <a:srgbClr val="B7820D"/>
              </a:buClr>
            </a:pPr>
            <a:r>
              <a:rPr lang="en-US" sz="1800">
                <a:ea typeface="ヒラギノ角ゴ Pro W3"/>
              </a:rPr>
              <a:t>Cause of OMPS/OSIRIS drift in upper stratosphere is unknown but indicates the possibility of a different sensitivity or change in behavior</a:t>
            </a:r>
            <a:endParaRPr lang="en-US" sz="1800"/>
          </a:p>
        </p:txBody>
      </p:sp>
      <p:sp>
        <p:nvSpPr>
          <p:cNvPr id="3" name="Title 2">
            <a:extLst>
              <a:ext uri="{FF2B5EF4-FFF2-40B4-BE49-F238E27FC236}">
                <a16:creationId xmlns:a16="http://schemas.microsoft.com/office/drawing/2014/main" id="{3594048B-8280-3FB1-FAAA-14CED0DC0CD4}"/>
              </a:ext>
            </a:extLst>
          </p:cNvPr>
          <p:cNvSpPr>
            <a:spLocks noGrp="1"/>
          </p:cNvSpPr>
          <p:nvPr>
            <p:ph type="title"/>
          </p:nvPr>
        </p:nvSpPr>
        <p:spPr/>
        <p:txBody>
          <a:bodyPr/>
          <a:lstStyle/>
          <a:p>
            <a:r>
              <a:rPr lang="en-US"/>
              <a:t>Pre-SAGE and Pre-HTHH O</a:t>
            </a:r>
            <a:r>
              <a:rPr lang="en-US" baseline="-25000"/>
              <a:t>3</a:t>
            </a:r>
            <a:r>
              <a:rPr lang="en-US"/>
              <a:t> Drift</a:t>
            </a:r>
          </a:p>
        </p:txBody>
      </p:sp>
      <p:sp>
        <p:nvSpPr>
          <p:cNvPr id="4" name="Date Placeholder 3">
            <a:extLst>
              <a:ext uri="{FF2B5EF4-FFF2-40B4-BE49-F238E27FC236}">
                <a16:creationId xmlns:a16="http://schemas.microsoft.com/office/drawing/2014/main" id="{D64E3C07-C00E-0076-C219-DD906F62F02F}"/>
              </a:ext>
            </a:extLst>
          </p:cNvPr>
          <p:cNvSpPr>
            <a:spLocks noGrp="1"/>
          </p:cNvSpPr>
          <p:nvPr>
            <p:ph type="dt" sz="half" idx="2"/>
          </p:nvPr>
        </p:nvSpPr>
        <p:spPr/>
        <p:txBody>
          <a:bodyPr/>
          <a:lstStyle/>
          <a:p>
            <a:fld id="{E2219C04-C03D-0F49-9774-1A4009FD2129}" type="datetime4">
              <a:rPr lang="en-US" smtClean="0"/>
              <a:t>August 14, 2025</a:t>
            </a:fld>
            <a:endParaRPr lang="en-US"/>
          </a:p>
        </p:txBody>
      </p:sp>
      <p:pic>
        <p:nvPicPr>
          <p:cNvPr id="7" name="Picture 6">
            <a:extLst>
              <a:ext uri="{FF2B5EF4-FFF2-40B4-BE49-F238E27FC236}">
                <a16:creationId xmlns:a16="http://schemas.microsoft.com/office/drawing/2014/main" id="{92CAD81D-1A83-B82F-F79C-1F9AC0B012A1}"/>
              </a:ext>
            </a:extLst>
          </p:cNvPr>
          <p:cNvPicPr>
            <a:picLocks noChangeAspect="1"/>
          </p:cNvPicPr>
          <p:nvPr/>
        </p:nvPicPr>
        <p:blipFill>
          <a:blip r:embed="rId3"/>
          <a:stretch>
            <a:fillRect/>
          </a:stretch>
        </p:blipFill>
        <p:spPr>
          <a:xfrm>
            <a:off x="4149580" y="834571"/>
            <a:ext cx="4851545" cy="4161367"/>
          </a:xfrm>
          <a:prstGeom prst="rect">
            <a:avLst/>
          </a:prstGeom>
        </p:spPr>
      </p:pic>
    </p:spTree>
    <p:extLst>
      <p:ext uri="{BB962C8B-B14F-4D97-AF65-F5344CB8AC3E}">
        <p14:creationId xmlns:p14="http://schemas.microsoft.com/office/powerpoint/2010/main" val="223844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6A7135-5FFD-1338-70C7-D338E0ECD013}"/>
              </a:ext>
            </a:extLst>
          </p:cNvPr>
          <p:cNvSpPr>
            <a:spLocks noGrp="1"/>
          </p:cNvSpPr>
          <p:nvPr>
            <p:ph idx="1"/>
          </p:nvPr>
        </p:nvSpPr>
        <p:spPr>
          <a:xfrm>
            <a:off x="345688" y="934948"/>
            <a:ext cx="8370964" cy="2413097"/>
          </a:xfrm>
        </p:spPr>
        <p:txBody>
          <a:bodyPr lIns="91440" tIns="45720" rIns="91440" bIns="45720" anchor="t"/>
          <a:lstStyle/>
          <a:p>
            <a:pPr marL="256540" indent="-256540"/>
            <a:r>
              <a:rPr lang="en-US">
                <a:ea typeface="ヒラギノ角ゴ Pro W3"/>
              </a:rPr>
              <a:t>All correlative data sets agree to within 5-10% from ~20-45 km</a:t>
            </a:r>
          </a:p>
          <a:p>
            <a:pPr marL="256540" indent="-256540">
              <a:buClr>
                <a:srgbClr val="B7820D"/>
              </a:buClr>
            </a:pPr>
            <a:r>
              <a:rPr lang="en-US">
                <a:ea typeface="ヒラギノ角ゴ Pro W3"/>
              </a:rPr>
              <a:t>SAGE and MLS have similar stability (drifts &lt;1%/dec)</a:t>
            </a:r>
          </a:p>
          <a:p>
            <a:pPr marL="256540" indent="-256540">
              <a:buClr>
                <a:srgbClr val="B7820D"/>
              </a:buClr>
            </a:pPr>
            <a:r>
              <a:rPr lang="en-US">
                <a:ea typeface="ヒラギノ角ゴ Pro W3"/>
              </a:rPr>
              <a:t>ACE/OMPS/OSIRIS show altitude-dependent drifts &lt;5%/dec</a:t>
            </a:r>
          </a:p>
          <a:p>
            <a:pPr marL="556895" lvl="1" indent="-213995"/>
            <a:r>
              <a:rPr lang="en-US" b="1">
                <a:ea typeface="ヒラギノ角ゴ Pro W3"/>
              </a:rPr>
              <a:t>OMPS and OSIRIS appear to have sensitivity to aerosol loading that artificially inflates drift estimates in the lower stratosphere</a:t>
            </a:r>
          </a:p>
          <a:p>
            <a:pPr marL="556895" lvl="1" indent="-213995">
              <a:buClr>
                <a:srgbClr val="990000"/>
              </a:buClr>
            </a:pPr>
            <a:r>
              <a:rPr lang="en-US" b="1">
                <a:ea typeface="ヒラギノ角ゴ Pro W3"/>
              </a:rPr>
              <a:t>OMPS and OSIRIS may have other sensitivities or sudden changes in behavior during their mission lifetimes</a:t>
            </a:r>
            <a:endParaRPr lang="en-US" b="0"/>
          </a:p>
        </p:txBody>
      </p:sp>
      <p:sp>
        <p:nvSpPr>
          <p:cNvPr id="3" name="Title 2">
            <a:extLst>
              <a:ext uri="{FF2B5EF4-FFF2-40B4-BE49-F238E27FC236}">
                <a16:creationId xmlns:a16="http://schemas.microsoft.com/office/drawing/2014/main" id="{91CE1949-7391-A29E-8AEA-B802EE1604C1}"/>
              </a:ext>
            </a:extLst>
          </p:cNvPr>
          <p:cNvSpPr>
            <a:spLocks noGrp="1"/>
          </p:cNvSpPr>
          <p:nvPr>
            <p:ph type="title"/>
          </p:nvPr>
        </p:nvSpPr>
        <p:spPr/>
        <p:txBody>
          <a:bodyPr/>
          <a:lstStyle/>
          <a:p>
            <a:r>
              <a:rPr lang="en-US"/>
              <a:t>Conclusions</a:t>
            </a:r>
          </a:p>
        </p:txBody>
      </p:sp>
      <p:sp>
        <p:nvSpPr>
          <p:cNvPr id="4" name="Date Placeholder 3">
            <a:extLst>
              <a:ext uri="{FF2B5EF4-FFF2-40B4-BE49-F238E27FC236}">
                <a16:creationId xmlns:a16="http://schemas.microsoft.com/office/drawing/2014/main" id="{FBD93214-1BD0-37DD-4D78-E50D8BF54A0D}"/>
              </a:ext>
            </a:extLst>
          </p:cNvPr>
          <p:cNvSpPr>
            <a:spLocks noGrp="1"/>
          </p:cNvSpPr>
          <p:nvPr>
            <p:ph type="dt" sz="half" idx="2"/>
          </p:nvPr>
        </p:nvSpPr>
        <p:spPr/>
        <p:txBody>
          <a:bodyPr/>
          <a:lstStyle/>
          <a:p>
            <a:fld id="{E2219C04-C03D-0F49-9774-1A4009FD2129}" type="datetime4">
              <a:rPr lang="en-US" smtClean="0"/>
              <a:t>August 14, 2025</a:t>
            </a:fld>
            <a:endParaRPr lang="en-US"/>
          </a:p>
        </p:txBody>
      </p:sp>
      <p:sp>
        <p:nvSpPr>
          <p:cNvPr id="5" name="Content Placeholder 1">
            <a:extLst>
              <a:ext uri="{FF2B5EF4-FFF2-40B4-BE49-F238E27FC236}">
                <a16:creationId xmlns:a16="http://schemas.microsoft.com/office/drawing/2014/main" id="{C485131C-9F43-0F78-5834-50695D96B784}"/>
              </a:ext>
            </a:extLst>
          </p:cNvPr>
          <p:cNvSpPr txBox="1">
            <a:spLocks/>
          </p:cNvSpPr>
          <p:nvPr/>
        </p:nvSpPr>
        <p:spPr>
          <a:xfrm>
            <a:off x="345688" y="3236361"/>
            <a:ext cx="8251902" cy="1845754"/>
          </a:xfrm>
          <a:prstGeom prst="rect">
            <a:avLst/>
          </a:prstGeom>
        </p:spPr>
        <p:txBody>
          <a:bodyPr/>
          <a:lstStyle>
            <a:lvl1pPr marL="257168" indent="-257168" algn="l" rtl="0" eaLnBrk="0" fontAlgn="base" hangingPunct="0">
              <a:spcBef>
                <a:spcPct val="20000"/>
              </a:spcBef>
              <a:spcAft>
                <a:spcPct val="0"/>
              </a:spcAft>
              <a:buClr>
                <a:schemeClr val="accent2">
                  <a:lumMod val="75000"/>
                </a:schemeClr>
              </a:buClr>
              <a:buFont typeface="Wingdings" pitchFamily="29" charset="2"/>
              <a:buChar char="Ø"/>
              <a:defRPr sz="2100" b="1" kern="1200">
                <a:solidFill>
                  <a:schemeClr val="tx1"/>
                </a:solidFill>
                <a:latin typeface="Arial"/>
                <a:ea typeface="ヒラギノ角ゴ Pro W3" pitchFamily="-109" charset="-128"/>
                <a:cs typeface="Arial"/>
              </a:defRPr>
            </a:lvl1pPr>
            <a:lvl2pPr marL="557199" indent="-214308" algn="l" rtl="0" eaLnBrk="0" fontAlgn="base" hangingPunct="0">
              <a:spcBef>
                <a:spcPct val="20000"/>
              </a:spcBef>
              <a:spcAft>
                <a:spcPct val="0"/>
              </a:spcAft>
              <a:buClr>
                <a:schemeClr val="accent1"/>
              </a:buClr>
              <a:buFont typeface="Arial" pitchFamily="29" charset="0"/>
              <a:buChar char="•"/>
              <a:defRPr sz="1800" kern="1200">
                <a:solidFill>
                  <a:schemeClr val="tx1"/>
                </a:solidFill>
                <a:latin typeface="Arial"/>
                <a:ea typeface="ヒラギノ角ゴ Pro W3" pitchFamily="-109" charset="-128"/>
                <a:cs typeface="Arial"/>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Arial"/>
                <a:ea typeface="ＭＳ Ｐゴシック" pitchFamily="-105" charset="-128"/>
                <a:cs typeface="Arial"/>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Arial"/>
                <a:ea typeface="ＭＳ Ｐゴシック" pitchFamily="-105" charset="-128"/>
                <a:cs typeface="Arial"/>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Arial"/>
                <a:ea typeface="ヒラギノ角ゴ Pro W3" charset="-128"/>
                <a:cs typeface="Arial"/>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i="1"/>
              <a:t>Future Work:</a:t>
            </a:r>
          </a:p>
          <a:p>
            <a:r>
              <a:rPr lang="en-US"/>
              <a:t>Include additional datasets</a:t>
            </a:r>
          </a:p>
          <a:p>
            <a:r>
              <a:rPr lang="en-US"/>
              <a:t>Precision estimates, uncorrelated residual analysis, collocation uncertainty and sampling biases</a:t>
            </a:r>
          </a:p>
        </p:txBody>
      </p:sp>
    </p:spTree>
    <p:extLst>
      <p:ext uri="{BB962C8B-B14F-4D97-AF65-F5344CB8AC3E}">
        <p14:creationId xmlns:p14="http://schemas.microsoft.com/office/powerpoint/2010/main" val="2272444428"/>
      </p:ext>
    </p:extLst>
  </p:cSld>
  <p:clrMapOvr>
    <a:masterClrMapping/>
  </p:clrMapOvr>
</p:sld>
</file>

<file path=ppt/theme/theme1.xml><?xml version="1.0" encoding="utf-8"?>
<a:theme xmlns:a="http://schemas.openxmlformats.org/drawingml/2006/main" name="1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9</Slides>
  <Notes>8</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PowerPoint Presentation</vt:lpstr>
      <vt:lpstr>Outline</vt:lpstr>
      <vt:lpstr>Methods</vt:lpstr>
      <vt:lpstr>Bias relative to SAGE from 2017-2025</vt:lpstr>
      <vt:lpstr>Drift relative to SAGE – By Latitude</vt:lpstr>
      <vt:lpstr>Drift relative to SAGE – By Instrument</vt:lpstr>
      <vt:lpstr>Ozone Sensitivity to Aerosol - Triplet Matches</vt:lpstr>
      <vt:lpstr>Pre-SAGE and Pre-HTHH O3 Drift</vt:lpstr>
      <vt:lpstr>Conclusions</vt:lpstr>
    </vt:vector>
  </TitlesOfParts>
  <Company>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Behun</dc:creator>
  <cp:revision>1</cp:revision>
  <cp:lastPrinted>2011-12-08T16:21:20Z</cp:lastPrinted>
  <dcterms:created xsi:type="dcterms:W3CDTF">2012-04-24T19:27:23Z</dcterms:created>
  <dcterms:modified xsi:type="dcterms:W3CDTF">2025-08-14T14:48:25Z</dcterms:modified>
</cp:coreProperties>
</file>