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0" r:id="rId4"/>
  </p:sldMasterIdLst>
  <p:notesMasterIdLst>
    <p:notesMasterId r:id="rId18"/>
  </p:notesMasterIdLst>
  <p:handoutMasterIdLst>
    <p:handoutMasterId r:id="rId19"/>
  </p:handoutMasterIdLst>
  <p:sldIdLst>
    <p:sldId id="753" r:id="rId5"/>
    <p:sldId id="966" r:id="rId6"/>
    <p:sldId id="968" r:id="rId7"/>
    <p:sldId id="969" r:id="rId8"/>
    <p:sldId id="970" r:id="rId9"/>
    <p:sldId id="2654" r:id="rId10"/>
    <p:sldId id="976" r:id="rId11"/>
    <p:sldId id="1458" r:id="rId12"/>
    <p:sldId id="3528" r:id="rId13"/>
    <p:sldId id="3530" r:id="rId14"/>
    <p:sldId id="3529" r:id="rId15"/>
    <p:sldId id="1362" r:id="rId16"/>
    <p:sldId id="3515" r:id="rId17"/>
  </p:sldIdLst>
  <p:sldSz cx="9144000" cy="5143500" type="screen16x9"/>
  <p:notesSz cx="7315200" cy="9601200"/>
  <p:defaultTextStyle>
    <a:defPPr>
      <a:defRPr lang="en-US"/>
    </a:defPPr>
    <a:lvl1pPr algn="l" rtl="0" fontAlgn="base">
      <a:spcBef>
        <a:spcPct val="0"/>
      </a:spcBef>
      <a:spcAft>
        <a:spcPct val="0"/>
      </a:spcAft>
      <a:defRPr sz="2400" kern="1200">
        <a:solidFill>
          <a:schemeClr val="tx1"/>
        </a:solidFill>
        <a:latin typeface="Arial" pitchFamily="29" charset="0"/>
        <a:ea typeface="ヒラギノ角ゴ Pro W3" pitchFamily="29" charset="-128"/>
        <a:cs typeface="ヒラギノ角ゴ Pro W3" pitchFamily="29" charset="-128"/>
      </a:defRPr>
    </a:lvl1pPr>
    <a:lvl2pPr marL="457200" algn="l" rtl="0" fontAlgn="base">
      <a:spcBef>
        <a:spcPct val="0"/>
      </a:spcBef>
      <a:spcAft>
        <a:spcPct val="0"/>
      </a:spcAft>
      <a:defRPr sz="2400" kern="1200">
        <a:solidFill>
          <a:schemeClr val="tx1"/>
        </a:solidFill>
        <a:latin typeface="Arial" pitchFamily="29" charset="0"/>
        <a:ea typeface="ヒラギノ角ゴ Pro W3" pitchFamily="29" charset="-128"/>
        <a:cs typeface="ヒラギノ角ゴ Pro W3" pitchFamily="29" charset="-128"/>
      </a:defRPr>
    </a:lvl2pPr>
    <a:lvl3pPr marL="914400" algn="l" rtl="0" fontAlgn="base">
      <a:spcBef>
        <a:spcPct val="0"/>
      </a:spcBef>
      <a:spcAft>
        <a:spcPct val="0"/>
      </a:spcAft>
      <a:defRPr sz="2400" kern="1200">
        <a:solidFill>
          <a:schemeClr val="tx1"/>
        </a:solidFill>
        <a:latin typeface="Arial" pitchFamily="29" charset="0"/>
        <a:ea typeface="ヒラギノ角ゴ Pro W3" pitchFamily="29" charset="-128"/>
        <a:cs typeface="ヒラギノ角ゴ Pro W3" pitchFamily="29" charset="-128"/>
      </a:defRPr>
    </a:lvl3pPr>
    <a:lvl4pPr marL="1371600" algn="l" rtl="0" fontAlgn="base">
      <a:spcBef>
        <a:spcPct val="0"/>
      </a:spcBef>
      <a:spcAft>
        <a:spcPct val="0"/>
      </a:spcAft>
      <a:defRPr sz="2400" kern="1200">
        <a:solidFill>
          <a:schemeClr val="tx1"/>
        </a:solidFill>
        <a:latin typeface="Arial" pitchFamily="29" charset="0"/>
        <a:ea typeface="ヒラギノ角ゴ Pro W3" pitchFamily="29" charset="-128"/>
        <a:cs typeface="ヒラギノ角ゴ Pro W3" pitchFamily="29" charset="-128"/>
      </a:defRPr>
    </a:lvl4pPr>
    <a:lvl5pPr marL="1828800" algn="l" rtl="0" fontAlgn="base">
      <a:spcBef>
        <a:spcPct val="0"/>
      </a:spcBef>
      <a:spcAft>
        <a:spcPct val="0"/>
      </a:spcAft>
      <a:defRPr sz="2400" kern="1200">
        <a:solidFill>
          <a:schemeClr val="tx1"/>
        </a:solidFill>
        <a:latin typeface="Arial" pitchFamily="29" charset="0"/>
        <a:ea typeface="ヒラギノ角ゴ Pro W3" pitchFamily="29" charset="-128"/>
        <a:cs typeface="ヒラギノ角ゴ Pro W3" pitchFamily="29" charset="-128"/>
      </a:defRPr>
    </a:lvl5pPr>
    <a:lvl6pPr marL="2286000" algn="l" defTabSz="457200" rtl="0" eaLnBrk="1" latinLnBrk="0" hangingPunct="1">
      <a:defRPr sz="2400" kern="1200">
        <a:solidFill>
          <a:schemeClr val="tx1"/>
        </a:solidFill>
        <a:latin typeface="Arial" pitchFamily="29" charset="0"/>
        <a:ea typeface="ヒラギノ角ゴ Pro W3" pitchFamily="29" charset="-128"/>
        <a:cs typeface="ヒラギノ角ゴ Pro W3" pitchFamily="29" charset="-128"/>
      </a:defRPr>
    </a:lvl6pPr>
    <a:lvl7pPr marL="2743200" algn="l" defTabSz="457200" rtl="0" eaLnBrk="1" latinLnBrk="0" hangingPunct="1">
      <a:defRPr sz="2400" kern="1200">
        <a:solidFill>
          <a:schemeClr val="tx1"/>
        </a:solidFill>
        <a:latin typeface="Arial" pitchFamily="29" charset="0"/>
        <a:ea typeface="ヒラギノ角ゴ Pro W3" pitchFamily="29" charset="-128"/>
        <a:cs typeface="ヒラギノ角ゴ Pro W3" pitchFamily="29" charset="-128"/>
      </a:defRPr>
    </a:lvl7pPr>
    <a:lvl8pPr marL="3200400" algn="l" defTabSz="457200" rtl="0" eaLnBrk="1" latinLnBrk="0" hangingPunct="1">
      <a:defRPr sz="2400" kern="1200">
        <a:solidFill>
          <a:schemeClr val="tx1"/>
        </a:solidFill>
        <a:latin typeface="Arial" pitchFamily="29" charset="0"/>
        <a:ea typeface="ヒラギノ角ゴ Pro W3" pitchFamily="29" charset="-128"/>
        <a:cs typeface="ヒラギノ角ゴ Pro W3" pitchFamily="29" charset="-128"/>
      </a:defRPr>
    </a:lvl8pPr>
    <a:lvl9pPr marL="3657600" algn="l" defTabSz="457200" rtl="0" eaLnBrk="1" latinLnBrk="0" hangingPunct="1">
      <a:defRPr sz="2400" kern="1200">
        <a:solidFill>
          <a:schemeClr val="tx1"/>
        </a:solidFill>
        <a:latin typeface="Arial" pitchFamily="29" charset="0"/>
        <a:ea typeface="ヒラギノ角ゴ Pro W3" pitchFamily="29" charset="-128"/>
        <a:cs typeface="ヒラギノ角ゴ Pro W3" pitchFamily="29" charset="-128"/>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F85C10-AF71-F81A-5194-8C070A8FFA8F}" name="Elhertani, Randa H. (LARC-D210)" initials="ERH(D" userId="S::relherta@ndc.nasa.gov::83ade7f5-b529-4be9-9580-246a6be19325" providerId="AD"/>
  <p188:author id="{DDE153ED-751F-C7C3-0A8A-B2E23C5B7D6C}" name="Liles, Kaitlin A.k (LARC-D206)" initials="LKA(D" userId="S::kkeim@ndc.nasa.gov::c0d75ee6-59ab-4a57-aeec-3ea09f3fe4f9"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EF9337"/>
    <a:srgbClr val="CC6600"/>
    <a:srgbClr val="FFF9CC"/>
    <a:srgbClr val="00CCFF"/>
    <a:srgbClr val="E7E7E7"/>
    <a:srgbClr val="F5FFA7"/>
    <a:srgbClr val="3399FF"/>
    <a:srgbClr val="FFFF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06422F-F420-41A0-ABD6-A75F35180317}" v="5" dt="2025-08-12T19:14:07.503"/>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94" autoAdjust="0"/>
    <p:restoredTop sz="96327" autoAdjust="0"/>
  </p:normalViewPr>
  <p:slideViewPr>
    <p:cSldViewPr snapToGrid="0" snapToObjects="1">
      <p:cViewPr varScale="1">
        <p:scale>
          <a:sx n="202" d="100"/>
          <a:sy n="202" d="100"/>
        </p:scale>
        <p:origin x="888" y="14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3568"/>
    </p:cViewPr>
  </p:sorterViewPr>
  <p:notesViewPr>
    <p:cSldViewPr snapToGrid="0" snapToObjects="1">
      <p:cViewPr varScale="1">
        <p:scale>
          <a:sx n="92" d="100"/>
          <a:sy n="92" d="100"/>
        </p:scale>
        <p:origin x="-4432" y="-11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hrir, Jamie L. (LARC-E303)" userId="83b2d1d0-3d8f-4af0-b114-b65ad4f4dc9a" providerId="ADAL" clId="{EF06422F-F420-41A0-ABD6-A75F35180317}"/>
    <pc:docChg chg="custSel addSld delSld modSld">
      <pc:chgData name="Nehrir, Jamie L. (LARC-E303)" userId="83b2d1d0-3d8f-4af0-b114-b65ad4f4dc9a" providerId="ADAL" clId="{EF06422F-F420-41A0-ABD6-A75F35180317}" dt="2025-08-12T19:14:20.236" v="266" actId="1076"/>
      <pc:docMkLst>
        <pc:docMk/>
      </pc:docMkLst>
      <pc:sldChg chg="modSp mod">
        <pc:chgData name="Nehrir, Jamie L. (LARC-E303)" userId="83b2d1d0-3d8f-4af0-b114-b65ad4f4dc9a" providerId="ADAL" clId="{EF06422F-F420-41A0-ABD6-A75F35180317}" dt="2025-08-05T16:57:29.836" v="236" actId="20577"/>
        <pc:sldMkLst>
          <pc:docMk/>
          <pc:sldMk cId="2139579881" sldId="969"/>
        </pc:sldMkLst>
        <pc:spChg chg="mod">
          <ac:chgData name="Nehrir, Jamie L. (LARC-E303)" userId="83b2d1d0-3d8f-4af0-b114-b65ad4f4dc9a" providerId="ADAL" clId="{EF06422F-F420-41A0-ABD6-A75F35180317}" dt="2025-08-05T16:57:29.836" v="236" actId="20577"/>
          <ac:spMkLst>
            <pc:docMk/>
            <pc:sldMk cId="2139579881" sldId="969"/>
            <ac:spMk id="2" creationId="{00000000-0000-0000-0000-000000000000}"/>
          </ac:spMkLst>
        </pc:spChg>
      </pc:sldChg>
      <pc:sldChg chg="modSp add del mod">
        <pc:chgData name="Nehrir, Jamie L. (LARC-E303)" userId="83b2d1d0-3d8f-4af0-b114-b65ad4f4dc9a" providerId="ADAL" clId="{EF06422F-F420-41A0-ABD6-A75F35180317}" dt="2025-08-12T19:13:07.612" v="257" actId="20577"/>
        <pc:sldMkLst>
          <pc:docMk/>
          <pc:sldMk cId="2996110979" sldId="976"/>
        </pc:sldMkLst>
        <pc:spChg chg="mod">
          <ac:chgData name="Nehrir, Jamie L. (LARC-E303)" userId="83b2d1d0-3d8f-4af0-b114-b65ad4f4dc9a" providerId="ADAL" clId="{EF06422F-F420-41A0-ABD6-A75F35180317}" dt="2025-08-12T19:13:04.093" v="255" actId="5793"/>
          <ac:spMkLst>
            <pc:docMk/>
            <pc:sldMk cId="2996110979" sldId="976"/>
            <ac:spMk id="7" creationId="{E3F2B24D-9AF2-0CCB-84B7-AEC397765263}"/>
          </ac:spMkLst>
        </pc:spChg>
        <pc:graphicFrameChg chg="modGraphic">
          <ac:chgData name="Nehrir, Jamie L. (LARC-E303)" userId="83b2d1d0-3d8f-4af0-b114-b65ad4f4dc9a" providerId="ADAL" clId="{EF06422F-F420-41A0-ABD6-A75F35180317}" dt="2025-08-12T19:13:07.612" v="257" actId="20577"/>
          <ac:graphicFrameMkLst>
            <pc:docMk/>
            <pc:sldMk cId="2996110979" sldId="976"/>
            <ac:graphicFrameMk id="5" creationId="{00000000-0000-0000-0000-000000000000}"/>
          </ac:graphicFrameMkLst>
        </pc:graphicFrameChg>
      </pc:sldChg>
      <pc:sldChg chg="modSp mod">
        <pc:chgData name="Nehrir, Jamie L. (LARC-E303)" userId="83b2d1d0-3d8f-4af0-b114-b65ad4f4dc9a" providerId="ADAL" clId="{EF06422F-F420-41A0-ABD6-A75F35180317}" dt="2025-08-04T17:25:18" v="142" actId="20577"/>
        <pc:sldMkLst>
          <pc:docMk/>
          <pc:sldMk cId="612455739" sldId="1362"/>
        </pc:sldMkLst>
        <pc:spChg chg="mod">
          <ac:chgData name="Nehrir, Jamie L. (LARC-E303)" userId="83b2d1d0-3d8f-4af0-b114-b65ad4f4dc9a" providerId="ADAL" clId="{EF06422F-F420-41A0-ABD6-A75F35180317}" dt="2025-08-04T17:25:18" v="142" actId="20577"/>
          <ac:spMkLst>
            <pc:docMk/>
            <pc:sldMk cId="612455739" sldId="1362"/>
            <ac:spMk id="2" creationId="{19E15CFE-5814-43DF-968F-342D1BE3212F}"/>
          </ac:spMkLst>
        </pc:spChg>
      </pc:sldChg>
      <pc:sldChg chg="addSp delSp modSp mod">
        <pc:chgData name="Nehrir, Jamie L. (LARC-E303)" userId="83b2d1d0-3d8f-4af0-b114-b65ad4f4dc9a" providerId="ADAL" clId="{EF06422F-F420-41A0-ABD6-A75F35180317}" dt="2025-08-12T19:14:20.236" v="266" actId="1076"/>
        <pc:sldMkLst>
          <pc:docMk/>
          <pc:sldMk cId="692619085" sldId="1458"/>
        </pc:sldMkLst>
        <pc:picChg chg="del">
          <ac:chgData name="Nehrir, Jamie L. (LARC-E303)" userId="83b2d1d0-3d8f-4af0-b114-b65ad4f4dc9a" providerId="ADAL" clId="{EF06422F-F420-41A0-ABD6-A75F35180317}" dt="2025-08-12T19:13:56.761" v="258" actId="478"/>
          <ac:picMkLst>
            <pc:docMk/>
            <pc:sldMk cId="692619085" sldId="1458"/>
            <ac:picMk id="5" creationId="{9B8CE2F3-3910-6B9F-47C2-E055BCCED944}"/>
          </ac:picMkLst>
        </pc:picChg>
        <pc:picChg chg="del">
          <ac:chgData name="Nehrir, Jamie L. (LARC-E303)" userId="83b2d1d0-3d8f-4af0-b114-b65ad4f4dc9a" providerId="ADAL" clId="{EF06422F-F420-41A0-ABD6-A75F35180317}" dt="2025-08-12T19:14:02.973" v="261" actId="478"/>
          <ac:picMkLst>
            <pc:docMk/>
            <pc:sldMk cId="692619085" sldId="1458"/>
            <ac:picMk id="6" creationId="{1F1A66CB-94E1-A39F-4ACB-88FD6B542803}"/>
          </ac:picMkLst>
        </pc:picChg>
        <pc:picChg chg="add mod">
          <ac:chgData name="Nehrir, Jamie L. (LARC-E303)" userId="83b2d1d0-3d8f-4af0-b114-b65ad4f4dc9a" providerId="ADAL" clId="{EF06422F-F420-41A0-ABD6-A75F35180317}" dt="2025-08-12T19:14:01.368" v="260" actId="1076"/>
          <ac:picMkLst>
            <pc:docMk/>
            <pc:sldMk cId="692619085" sldId="1458"/>
            <ac:picMk id="7" creationId="{95D15A31-E618-B703-BF3E-4BAFB249FB75}"/>
          </ac:picMkLst>
        </pc:picChg>
        <pc:picChg chg="add mod">
          <ac:chgData name="Nehrir, Jamie L. (LARC-E303)" userId="83b2d1d0-3d8f-4af0-b114-b65ad4f4dc9a" providerId="ADAL" clId="{EF06422F-F420-41A0-ABD6-A75F35180317}" dt="2025-08-12T19:14:20.236" v="266" actId="1076"/>
          <ac:picMkLst>
            <pc:docMk/>
            <pc:sldMk cId="692619085" sldId="1458"/>
            <ac:picMk id="8" creationId="{B22CAA29-2351-A5DF-5672-475F1ECDEE08}"/>
          </ac:picMkLst>
        </pc:picChg>
      </pc:sldChg>
      <pc:sldChg chg="addSp modSp mod">
        <pc:chgData name="Nehrir, Jamie L. (LARC-E303)" userId="83b2d1d0-3d8f-4af0-b114-b65ad4f4dc9a" providerId="ADAL" clId="{EF06422F-F420-41A0-ABD6-A75F35180317}" dt="2025-08-05T17:01:32.208" v="251" actId="20577"/>
        <pc:sldMkLst>
          <pc:docMk/>
          <pc:sldMk cId="16468214" sldId="2654"/>
        </pc:sldMkLst>
        <pc:spChg chg="mod">
          <ac:chgData name="Nehrir, Jamie L. (LARC-E303)" userId="83b2d1d0-3d8f-4af0-b114-b65ad4f4dc9a" providerId="ADAL" clId="{EF06422F-F420-41A0-ABD6-A75F35180317}" dt="2025-08-05T17:01:32.208" v="251" actId="20577"/>
          <ac:spMkLst>
            <pc:docMk/>
            <pc:sldMk cId="16468214" sldId="2654"/>
            <ac:spMk id="2" creationId="{DD39635B-ED7A-4225-A59E-6CAB46E9A958}"/>
          </ac:spMkLst>
        </pc:spChg>
        <pc:picChg chg="add mod">
          <ac:chgData name="Nehrir, Jamie L. (LARC-E303)" userId="83b2d1d0-3d8f-4af0-b114-b65ad4f4dc9a" providerId="ADAL" clId="{EF06422F-F420-41A0-ABD6-A75F35180317}" dt="2025-08-05T17:01:29.444" v="249" actId="1076"/>
          <ac:picMkLst>
            <pc:docMk/>
            <pc:sldMk cId="16468214" sldId="2654"/>
            <ac:picMk id="5" creationId="{63AE7778-03D0-8152-1CE5-8F20FFEBF8D0}"/>
          </ac:picMkLst>
        </pc:picChg>
      </pc:sldChg>
      <pc:sldChg chg="modSp mod">
        <pc:chgData name="Nehrir, Jamie L. (LARC-E303)" userId="83b2d1d0-3d8f-4af0-b114-b65ad4f4dc9a" providerId="ADAL" clId="{EF06422F-F420-41A0-ABD6-A75F35180317}" dt="2025-08-05T16:56:58.319" v="234" actId="1076"/>
        <pc:sldMkLst>
          <pc:docMk/>
          <pc:sldMk cId="174487331" sldId="3530"/>
        </pc:sldMkLst>
        <pc:spChg chg="mod">
          <ac:chgData name="Nehrir, Jamie L. (LARC-E303)" userId="83b2d1d0-3d8f-4af0-b114-b65ad4f4dc9a" providerId="ADAL" clId="{EF06422F-F420-41A0-ABD6-A75F35180317}" dt="2025-08-05T16:56:54.790" v="233" actId="313"/>
          <ac:spMkLst>
            <pc:docMk/>
            <pc:sldMk cId="174487331" sldId="3530"/>
            <ac:spMk id="2" creationId="{06943B9E-C2F8-BA4A-9CB1-7C94BE9A85CC}"/>
          </ac:spMkLst>
        </pc:spChg>
        <pc:picChg chg="mod">
          <ac:chgData name="Nehrir, Jamie L. (LARC-E303)" userId="83b2d1d0-3d8f-4af0-b114-b65ad4f4dc9a" providerId="ADAL" clId="{EF06422F-F420-41A0-ABD6-A75F35180317}" dt="2025-08-05T16:56:58.319" v="234" actId="1076"/>
          <ac:picMkLst>
            <pc:docMk/>
            <pc:sldMk cId="174487331" sldId="3530"/>
            <ac:picMk id="10" creationId="{1D60FF07-49E1-AB74-AC3F-E316411BBD3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4851" tIns="47425" rIns="94851" bIns="47425" rtlCol="0"/>
          <a:lstStyle>
            <a:lvl1pPr algn="l">
              <a:defRPr sz="1200">
                <a:latin typeface="Arial" pitchFamily="-109" charset="0"/>
                <a:ea typeface="+mn-ea"/>
                <a:cs typeface="+mn-cs"/>
              </a:defRPr>
            </a:lvl1pPr>
          </a:lstStyle>
          <a:p>
            <a:pPr>
              <a:defRPr/>
            </a:pPr>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wrap="square" lIns="94851" tIns="47425" rIns="94851" bIns="47425" numCol="1" anchor="t" anchorCtr="0" compatLnSpc="1">
            <a:prstTxWarp prst="textNoShape">
              <a:avLst/>
            </a:prstTxWarp>
          </a:bodyPr>
          <a:lstStyle>
            <a:lvl1pPr algn="r">
              <a:defRPr sz="1200">
                <a:latin typeface="Arial" charset="0"/>
                <a:ea typeface="ヒラギノ角ゴ Pro W3" charset="-128"/>
                <a:cs typeface="ヒラギノ角ゴ Pro W3" charset="-128"/>
              </a:defRPr>
            </a:lvl1pPr>
          </a:lstStyle>
          <a:p>
            <a:pPr>
              <a:defRPr/>
            </a:pPr>
            <a:fld id="{7E168CBA-4836-7348-9E63-9910E380FFEC}" type="datetime1">
              <a:rPr lang="en-US"/>
              <a:pPr>
                <a:defRPr/>
              </a:pPr>
              <a:t>8/12/2025</a:t>
            </a:fld>
            <a:endParaRPr lang="en-US"/>
          </a:p>
        </p:txBody>
      </p:sp>
      <p:sp>
        <p:nvSpPr>
          <p:cNvPr id="4" name="Footer Placeholder 3"/>
          <p:cNvSpPr>
            <a:spLocks noGrp="1"/>
          </p:cNvSpPr>
          <p:nvPr>
            <p:ph type="ftr" sz="quarter" idx="2"/>
          </p:nvPr>
        </p:nvSpPr>
        <p:spPr>
          <a:xfrm>
            <a:off x="0" y="9118600"/>
            <a:ext cx="3170238" cy="481013"/>
          </a:xfrm>
          <a:prstGeom prst="rect">
            <a:avLst/>
          </a:prstGeom>
        </p:spPr>
        <p:txBody>
          <a:bodyPr vert="horz" lIns="94851" tIns="47425" rIns="94851" bIns="47425" rtlCol="0" anchor="b"/>
          <a:lstStyle>
            <a:lvl1pPr algn="l">
              <a:defRPr sz="1200">
                <a:latin typeface="Arial" pitchFamily="-109"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4143375" y="9118600"/>
            <a:ext cx="3170238" cy="481013"/>
          </a:xfrm>
          <a:prstGeom prst="rect">
            <a:avLst/>
          </a:prstGeom>
        </p:spPr>
        <p:txBody>
          <a:bodyPr vert="horz" wrap="square" lIns="94851" tIns="47425" rIns="94851" bIns="47425" numCol="1" anchor="b" anchorCtr="0" compatLnSpc="1">
            <a:prstTxWarp prst="textNoShape">
              <a:avLst/>
            </a:prstTxWarp>
          </a:bodyPr>
          <a:lstStyle>
            <a:lvl1pPr algn="r">
              <a:defRPr sz="1200">
                <a:latin typeface="Arial" charset="0"/>
                <a:ea typeface="ヒラギノ角ゴ Pro W3" charset="-128"/>
                <a:cs typeface="ヒラギノ角ゴ Pro W3" charset="-128"/>
              </a:defRPr>
            </a:lvl1pPr>
          </a:lstStyle>
          <a:p>
            <a:pPr>
              <a:defRPr/>
            </a:pPr>
            <a:fld id="{ED7C180A-9D03-A642-9BCC-C8E6EBD61A16}" type="slidenum">
              <a:rPr lang="en-US"/>
              <a:pPr>
                <a:defRPr/>
              </a:pPr>
              <a:t>‹#›</a:t>
            </a:fld>
            <a:endParaRPr lang="en-US"/>
          </a:p>
        </p:txBody>
      </p:sp>
    </p:spTree>
    <p:extLst>
      <p:ext uri="{BB962C8B-B14F-4D97-AF65-F5344CB8AC3E}">
        <p14:creationId xmlns:p14="http://schemas.microsoft.com/office/powerpoint/2010/main" val="11878796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6653" tIns="48327" rIns="96653" bIns="48327"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4143375" y="0"/>
            <a:ext cx="3170238" cy="481013"/>
          </a:xfrm>
          <a:prstGeom prst="rect">
            <a:avLst/>
          </a:prstGeom>
        </p:spPr>
        <p:txBody>
          <a:bodyPr vert="horz" wrap="square" lIns="96653" tIns="48327" rIns="96653" bIns="48327" numCol="1" anchor="t" anchorCtr="0" compatLnSpc="1">
            <a:prstTxWarp prst="textNoShape">
              <a:avLst/>
            </a:prstTxWarp>
          </a:bodyPr>
          <a:lstStyle>
            <a:lvl1pPr algn="r">
              <a:defRPr sz="1200">
                <a:latin typeface="Calibri" charset="0"/>
                <a:ea typeface="ヒラギノ角ゴ Pro W3" charset="-128"/>
                <a:cs typeface="ヒラギノ角ゴ Pro W3" charset="-128"/>
              </a:defRPr>
            </a:lvl1pPr>
          </a:lstStyle>
          <a:p>
            <a:pPr>
              <a:defRPr/>
            </a:pPr>
            <a:fld id="{CAFDBD19-563A-ED44-9BF6-14C99DC72223}" type="datetime1">
              <a:rPr lang="en-US"/>
              <a:pPr>
                <a:defRPr/>
              </a:pPr>
              <a:t>8/12/2025</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pPr lvl="0"/>
            <a:endParaRPr lang="en-US" noProof="0"/>
          </a:p>
        </p:txBody>
      </p:sp>
      <p:sp>
        <p:nvSpPr>
          <p:cNvPr id="5" name="Notes Placeholder 4"/>
          <p:cNvSpPr>
            <a:spLocks noGrp="1"/>
          </p:cNvSpPr>
          <p:nvPr>
            <p:ph type="body" sz="quarter" idx="3"/>
          </p:nvPr>
        </p:nvSpPr>
        <p:spPr>
          <a:xfrm>
            <a:off x="731838" y="4560888"/>
            <a:ext cx="5851525" cy="4321175"/>
          </a:xfrm>
          <a:prstGeom prst="rect">
            <a:avLst/>
          </a:prstGeom>
        </p:spPr>
        <p:txBody>
          <a:bodyPr vert="horz" lIns="96653" tIns="48327" rIns="96653" bIns="4832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00"/>
            <a:ext cx="3170238" cy="481013"/>
          </a:xfrm>
          <a:prstGeom prst="rect">
            <a:avLst/>
          </a:prstGeom>
        </p:spPr>
        <p:txBody>
          <a:bodyPr vert="horz" lIns="96653" tIns="48327" rIns="96653" bIns="48327"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3375" y="9118600"/>
            <a:ext cx="3170238" cy="481013"/>
          </a:xfrm>
          <a:prstGeom prst="rect">
            <a:avLst/>
          </a:prstGeom>
        </p:spPr>
        <p:txBody>
          <a:bodyPr vert="horz" wrap="square" lIns="96653" tIns="48327" rIns="96653" bIns="48327" numCol="1" anchor="b" anchorCtr="0" compatLnSpc="1">
            <a:prstTxWarp prst="textNoShape">
              <a:avLst/>
            </a:prstTxWarp>
          </a:bodyPr>
          <a:lstStyle>
            <a:lvl1pPr algn="r">
              <a:defRPr sz="1200">
                <a:latin typeface="Calibri" charset="0"/>
                <a:ea typeface="ヒラギノ角ゴ Pro W3" charset="-128"/>
                <a:cs typeface="ヒラギノ角ゴ Pro W3" charset="-128"/>
              </a:defRPr>
            </a:lvl1pPr>
          </a:lstStyle>
          <a:p>
            <a:pPr>
              <a:defRPr/>
            </a:pPr>
            <a:fld id="{F8B449A7-3F4A-FD46-A554-2A5EC93D50D9}" type="slidenum">
              <a:rPr lang="en-US"/>
              <a:pPr>
                <a:defRPr/>
              </a:pPr>
              <a:t>‹#›</a:t>
            </a:fld>
            <a:endParaRPr lang="en-US"/>
          </a:p>
        </p:txBody>
      </p:sp>
    </p:spTree>
    <p:extLst>
      <p:ext uri="{BB962C8B-B14F-4D97-AF65-F5344CB8AC3E}">
        <p14:creationId xmlns:p14="http://schemas.microsoft.com/office/powerpoint/2010/main" val="8609453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ヒラギノ角ゴ Pro W3" pitchFamily="-109" charset="-128"/>
        <a:cs typeface="ヒラギノ角ゴ Pro W3" pitchFamily="-109" charset="-128"/>
      </a:defRPr>
    </a:lvl1pPr>
    <a:lvl2pPr marL="457200" algn="l" rtl="0" eaLnBrk="0" fontAlgn="base" hangingPunct="0">
      <a:spcBef>
        <a:spcPct val="30000"/>
      </a:spcBef>
      <a:spcAft>
        <a:spcPct val="0"/>
      </a:spcAft>
      <a:defRPr sz="1200" kern="1200">
        <a:solidFill>
          <a:schemeClr val="tx1"/>
        </a:solidFill>
        <a:latin typeface="+mn-lt"/>
        <a:ea typeface="ヒラギノ角ゴ Pro W3" pitchFamily="-109"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05" charset="-128"/>
        <a:cs typeface="ＭＳ Ｐゴシック" pitchFamily="-105" charset="-128"/>
      </a:defRPr>
    </a:lvl3pPr>
    <a:lvl4pPr marL="1371600" algn="l" rtl="0" eaLnBrk="0" fontAlgn="base" hangingPunct="0">
      <a:spcBef>
        <a:spcPct val="30000"/>
      </a:spcBef>
      <a:spcAft>
        <a:spcPct val="0"/>
      </a:spcAft>
      <a:defRPr sz="1200" kern="1200">
        <a:solidFill>
          <a:schemeClr val="tx1"/>
        </a:solidFill>
        <a:latin typeface="+mn-lt"/>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ea typeface="ヒラギノ角ゴ Pro W3" pitchFamily="29" charset="-128"/>
              <a:cs typeface="ヒラギノ角ゴ Pro W3" pitchFamily="29" charset="-128"/>
            </a:endParaRPr>
          </a:p>
        </p:txBody>
      </p:sp>
      <p:sp>
        <p:nvSpPr>
          <p:cNvPr id="9220" name="Slide Number Placeholder 3"/>
          <p:cNvSpPr>
            <a:spLocks noGrp="1"/>
          </p:cNvSpPr>
          <p:nvPr>
            <p:ph type="sldNum" sz="quarter" idx="5"/>
          </p:nvPr>
        </p:nvSpPr>
        <p:spPr bwMode="auto">
          <a:noFill/>
          <a:ln>
            <a:miter lim="800000"/>
            <a:headEnd/>
            <a:tailEnd/>
          </a:ln>
        </p:spPr>
        <p:txBody>
          <a:bodyPr/>
          <a:lstStyle/>
          <a:p>
            <a:fld id="{93965946-E493-E942-950F-69580B6EDE0A}" type="slidenum">
              <a:rPr lang="en-US">
                <a:latin typeface="Calibri" pitchFamily="29" charset="0"/>
                <a:ea typeface="ヒラギノ角ゴ Pro W3" pitchFamily="29" charset="-128"/>
                <a:cs typeface="ヒラギノ角ゴ Pro W3" pitchFamily="29" charset="-128"/>
              </a:rPr>
              <a:pPr/>
              <a:t>1</a:t>
            </a:fld>
            <a:endParaRPr lang="en-US">
              <a:latin typeface="Calibri" pitchFamily="29" charset="0"/>
              <a:ea typeface="ヒラギノ角ゴ Pro W3" pitchFamily="29" charset="-128"/>
              <a:cs typeface="ヒラギノ角ゴ Pro W3" pitchFamily="29"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ea typeface="ヒラギノ角ゴ Pro W3" pitchFamily="29" charset="-128"/>
              <a:cs typeface="ヒラギノ角ゴ Pro W3" pitchFamily="29" charset="-128"/>
            </a:endParaRPr>
          </a:p>
        </p:txBody>
      </p:sp>
      <p:sp>
        <p:nvSpPr>
          <p:cNvPr id="9220" name="Slide Number Placeholder 3"/>
          <p:cNvSpPr>
            <a:spLocks noGrp="1"/>
          </p:cNvSpPr>
          <p:nvPr>
            <p:ph type="sldNum" sz="quarter" idx="5"/>
          </p:nvPr>
        </p:nvSpPr>
        <p:spPr bwMode="auto">
          <a:noFill/>
          <a:ln>
            <a:miter lim="800000"/>
            <a:headEnd/>
            <a:tailEnd/>
          </a:ln>
        </p:spPr>
        <p:txBody>
          <a:bodyPr/>
          <a:lstStyle/>
          <a:p>
            <a:fld id="{93965946-E493-E942-950F-69580B6EDE0A}" type="slidenum">
              <a:rPr lang="en-US">
                <a:latin typeface="Calibri" pitchFamily="29" charset="0"/>
                <a:ea typeface="ヒラギノ角ゴ Pro W3" pitchFamily="29" charset="-128"/>
                <a:cs typeface="ヒラギノ角ゴ Pro W3" pitchFamily="29" charset="-128"/>
              </a:rPr>
              <a:pPr/>
              <a:t>2</a:t>
            </a:fld>
            <a:endParaRPr lang="en-US">
              <a:latin typeface="Calibri" pitchFamily="29" charset="0"/>
              <a:ea typeface="ヒラギノ角ゴ Pro W3" pitchFamily="29" charset="-128"/>
              <a:cs typeface="ヒラギノ角ゴ Pro W3" pitchFamily="29"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71D69-284A-2849-A66C-ECAE3D06BD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857251"/>
            <a:ext cx="8991600" cy="4012406"/>
          </a:xfrm>
          <a:prstGeom prst="rect">
            <a:avLst/>
          </a:prstGeom>
        </p:spPr>
        <p:txBody>
          <a:bodyPr/>
          <a:lstStyle>
            <a:lvl1pPr>
              <a:buClr>
                <a:schemeClr val="accent2">
                  <a:lumMod val="75000"/>
                </a:schemeClr>
              </a:buClr>
              <a:defRPr>
                <a:latin typeface="Arial"/>
                <a:cs typeface="Arial"/>
              </a:defRPr>
            </a:lvl1pPr>
            <a:lvl2pPr>
              <a:buClr>
                <a:schemeClr val="accent1"/>
              </a:buCl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txBox="1">
            <a:spLocks/>
          </p:cNvSpPr>
          <p:nvPr userDrawn="1"/>
        </p:nvSpPr>
        <p:spPr>
          <a:xfrm>
            <a:off x="6932613" y="4970860"/>
            <a:ext cx="2133600" cy="171450"/>
          </a:xfrm>
          <a:prstGeom prst="rect">
            <a:avLst/>
          </a:prstGeom>
        </p:spPr>
        <p:txBody>
          <a:bodyPr anchor="ctr">
            <a:prstTxWarp prst="textNoShape">
              <a:avLst/>
            </a:prstTxWarp>
          </a:bodyPr>
          <a:lstStyle/>
          <a:p>
            <a:pPr algn="r">
              <a:defRPr/>
            </a:pPr>
            <a:fld id="{17F8D5CB-F081-0044-A0CB-882F132F8FAA}" type="slidenum">
              <a:rPr lang="en-US" sz="750" smtClean="0">
                <a:solidFill>
                  <a:srgbClr val="000000"/>
                </a:solidFill>
                <a:latin typeface="Calibri" charset="0"/>
                <a:ea typeface="ヒラギノ角ゴ Pro W3" charset="-128"/>
                <a:cs typeface="ヒラギノ角ゴ Pro W3" charset="-128"/>
              </a:rPr>
              <a:pPr algn="r">
                <a:defRPr/>
              </a:pPr>
              <a:t>‹#›</a:t>
            </a:fld>
            <a:endParaRPr lang="en-US" sz="750" dirty="0">
              <a:solidFill>
                <a:srgbClr val="000000"/>
              </a:solidFill>
              <a:latin typeface="Calibri" charset="0"/>
              <a:ea typeface="ヒラギノ角ゴ Pro W3" charset="-128"/>
              <a:cs typeface="ヒラギノ角ゴ Pro W3" charset="-128"/>
            </a:endParaRPr>
          </a:p>
        </p:txBody>
      </p:sp>
      <p:sp>
        <p:nvSpPr>
          <p:cNvPr id="7" name="Title Placeholder 10"/>
          <p:cNvSpPr>
            <a:spLocks noGrp="1"/>
          </p:cNvSpPr>
          <p:nvPr>
            <p:ph type="title"/>
          </p:nvPr>
        </p:nvSpPr>
        <p:spPr>
          <a:xfrm>
            <a:off x="1221746" y="147562"/>
            <a:ext cx="6679410" cy="484748"/>
          </a:xfrm>
          <a:prstGeom prst="rect">
            <a:avLst/>
          </a:prstGeom>
        </p:spPr>
        <p:txBody>
          <a:bodyPr rtlCol="0">
            <a:noAutofit/>
          </a:bodyPr>
          <a:lstStyle>
            <a:lvl1pPr>
              <a:defRPr sz="2400">
                <a:latin typeface="Arial"/>
                <a:cs typeface="Arial"/>
              </a:defRPr>
            </a:lvl1pPr>
          </a:lstStyle>
          <a:p>
            <a:r>
              <a:rPr lang="en-US" dirty="0"/>
              <a:t>Click to edit Master title style</a:t>
            </a:r>
          </a:p>
        </p:txBody>
      </p:sp>
      <p:sp>
        <p:nvSpPr>
          <p:cNvPr id="10" name="Date Placeholder 12"/>
          <p:cNvSpPr>
            <a:spLocks noGrp="1"/>
          </p:cNvSpPr>
          <p:nvPr>
            <p:ph type="dt" sz="half" idx="2"/>
          </p:nvPr>
        </p:nvSpPr>
        <p:spPr>
          <a:xfrm>
            <a:off x="142875" y="4970860"/>
            <a:ext cx="2133600" cy="172640"/>
          </a:xfrm>
          <a:prstGeom prst="rect">
            <a:avLst/>
          </a:prstGeom>
        </p:spPr>
        <p:txBody>
          <a:bodyPr vert="horz" lIns="91440" tIns="45720" rIns="91440" bIns="45720" rtlCol="0" anchor="ctr"/>
          <a:lstStyle>
            <a:lvl1pPr algn="l">
              <a:defRPr sz="900" baseline="0">
                <a:solidFill>
                  <a:schemeClr val="tx1"/>
                </a:solidFill>
              </a:defRPr>
            </a:lvl1pPr>
          </a:lstStyle>
          <a:p>
            <a:fld id="{A9E79D4F-B57E-1C4E-8EE1-3B4427408A1A}" type="datetime4">
              <a:rPr lang="en-US" smtClean="0"/>
              <a:pPr/>
              <a:t>August 12, 2025</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508B32-7FBB-B642-A944-C33966F695D0}"/>
              </a:ext>
            </a:extLst>
          </p:cNvPr>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lide Number Placeholder 5"/>
          <p:cNvSpPr>
            <a:spLocks noGrp="1"/>
          </p:cNvSpPr>
          <p:nvPr>
            <p:ph type="sldNum" sz="quarter" idx="4"/>
          </p:nvPr>
        </p:nvSpPr>
        <p:spPr>
          <a:xfrm>
            <a:off x="6934200" y="4972050"/>
            <a:ext cx="2133600" cy="171450"/>
          </a:xfrm>
          <a:prstGeom prst="rect">
            <a:avLst/>
          </a:prstGeom>
        </p:spPr>
        <p:txBody>
          <a:bodyPr vert="horz" wrap="square" lIns="91440" tIns="45720" rIns="91440" bIns="45720" numCol="1" anchor="ctr" anchorCtr="0" compatLnSpc="1">
            <a:prstTxWarp prst="textNoShape">
              <a:avLst/>
            </a:prstTxWarp>
          </a:bodyPr>
          <a:lstStyle>
            <a:lvl1pPr algn="r">
              <a:defRPr sz="750">
                <a:solidFill>
                  <a:srgbClr val="000000"/>
                </a:solidFill>
                <a:latin typeface="Calibri" charset="0"/>
                <a:ea typeface="ヒラギノ角ゴ Pro W3" charset="-128"/>
                <a:cs typeface="ヒラギノ角ゴ Pro W3" charset="-128"/>
              </a:defRPr>
            </a:lvl1pPr>
          </a:lstStyle>
          <a:p>
            <a:pPr>
              <a:defRPr/>
            </a:pPr>
            <a:fld id="{2DCE6D5B-4AB6-3147-B0D9-B784D301F899}" type="slidenum">
              <a:rPr lang="en-US" smtClean="0"/>
              <a:pPr>
                <a:defRPr/>
              </a:pPr>
              <a:t>‹#›</a:t>
            </a:fld>
            <a:endParaRPr lang="en-US" dirty="0"/>
          </a:p>
        </p:txBody>
      </p:sp>
      <p:sp>
        <p:nvSpPr>
          <p:cNvPr id="1028" name="Title Placeholder 8"/>
          <p:cNvSpPr>
            <a:spLocks noGrp="1"/>
          </p:cNvSpPr>
          <p:nvPr>
            <p:ph type="title"/>
          </p:nvPr>
        </p:nvSpPr>
        <p:spPr bwMode="auto">
          <a:xfrm>
            <a:off x="1209678" y="120254"/>
            <a:ext cx="6791325" cy="461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a:t>
            </a:r>
          </a:p>
        </p:txBody>
      </p:sp>
      <p:cxnSp>
        <p:nvCxnSpPr>
          <p:cNvPr id="12" name="Straight Connector 11"/>
          <p:cNvCxnSpPr>
            <a:cxnSpLocks noChangeShapeType="1"/>
          </p:cNvCxnSpPr>
          <p:nvPr userDrawn="1"/>
        </p:nvCxnSpPr>
        <p:spPr bwMode="auto">
          <a:xfrm>
            <a:off x="1209678" y="734617"/>
            <a:ext cx="6791325" cy="1190"/>
          </a:xfrm>
          <a:prstGeom prst="line">
            <a:avLst/>
          </a:prstGeom>
          <a:noFill/>
          <a:ln w="25400">
            <a:solidFill>
              <a:schemeClr val="accent1"/>
            </a:solidFill>
            <a:round/>
            <a:headEnd/>
            <a:tailEnd/>
          </a:ln>
          <a:effectLst>
            <a:outerShdw dist="20000" dir="5400000" rotWithShape="0">
              <a:srgbClr val="808080">
                <a:alpha val="37999"/>
              </a:srgbClr>
            </a:outerShdw>
          </a:effectLst>
        </p:spPr>
      </p:cxnSp>
      <p:pic>
        <p:nvPicPr>
          <p:cNvPr id="10" name="Picture 9" descr="SAGE III LOGO no Latin.png"/>
          <p:cNvPicPr>
            <a:picLocks noChangeAspect="1"/>
          </p:cNvPicPr>
          <p:nvPr userDrawn="1"/>
        </p:nvPicPr>
        <p:blipFill>
          <a:blip r:embed="rId5"/>
          <a:stretch>
            <a:fillRect/>
          </a:stretch>
        </p:blipFill>
        <p:spPr>
          <a:xfrm>
            <a:off x="8232453" y="120254"/>
            <a:ext cx="680096" cy="702751"/>
          </a:xfrm>
          <a:prstGeom prst="rect">
            <a:avLst/>
          </a:prstGeom>
        </p:spPr>
      </p:pic>
      <p:sp>
        <p:nvSpPr>
          <p:cNvPr id="13" name="Date Placeholder 12"/>
          <p:cNvSpPr>
            <a:spLocks noGrp="1"/>
          </p:cNvSpPr>
          <p:nvPr>
            <p:ph type="dt" sz="half" idx="2"/>
          </p:nvPr>
        </p:nvSpPr>
        <p:spPr>
          <a:xfrm>
            <a:off x="142875" y="4869657"/>
            <a:ext cx="2133600" cy="273844"/>
          </a:xfrm>
          <a:prstGeom prst="rect">
            <a:avLst/>
          </a:prstGeom>
        </p:spPr>
        <p:txBody>
          <a:bodyPr vert="horz" lIns="91440" tIns="45720" rIns="91440" bIns="45720" rtlCol="0" anchor="ctr"/>
          <a:lstStyle>
            <a:lvl1pPr algn="l">
              <a:defRPr sz="900" baseline="0">
                <a:solidFill>
                  <a:schemeClr val="tx1"/>
                </a:solidFill>
              </a:defRPr>
            </a:lvl1pPr>
          </a:lstStyle>
          <a:p>
            <a:fld id="{A9E79D4F-B57E-1C4E-8EE1-3B4427408A1A}" type="datetime4">
              <a:rPr lang="en-US" smtClean="0"/>
              <a:pPr/>
              <a:t>August 12, 2025</a:t>
            </a:fld>
            <a:endParaRPr lang="en-US" dirty="0"/>
          </a:p>
        </p:txBody>
      </p:sp>
      <p:pic>
        <p:nvPicPr>
          <p:cNvPr id="3" name="Picture 2">
            <a:extLst>
              <a:ext uri="{FF2B5EF4-FFF2-40B4-BE49-F238E27FC236}">
                <a16:creationId xmlns:a16="http://schemas.microsoft.com/office/drawing/2014/main" id="{D928CEB6-7AA6-15DA-C3CD-C1C7CB2E75E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88856" y="167493"/>
            <a:ext cx="684386" cy="567124"/>
          </a:xfrm>
          <a:prstGeom prst="rect">
            <a:avLst/>
          </a:prstGeom>
        </p:spPr>
      </p:pic>
    </p:spTree>
  </p:cSld>
  <p:clrMap bg1="lt1" tx1="dk1" bg2="lt2" tx2="dk2" accent1="accent1" accent2="accent2" accent3="accent3" accent4="accent4" accent5="accent5" accent6="accent6" hlink="hlink" folHlink="folHlink"/>
  <p:sldLayoutIdLst>
    <p:sldLayoutId id="2147484394" r:id="rId1"/>
    <p:sldLayoutId id="2147484395" r:id="rId2"/>
  </p:sldLayoutIdLst>
  <p:hf hdr="0" ftr="0"/>
  <p:txStyles>
    <p:titleStyle>
      <a:lvl1pPr algn="ctr" rtl="0" eaLnBrk="0" fontAlgn="base" hangingPunct="0">
        <a:spcBef>
          <a:spcPct val="0"/>
        </a:spcBef>
        <a:spcAft>
          <a:spcPct val="0"/>
        </a:spcAft>
        <a:defRPr sz="2400" b="1" kern="1200">
          <a:solidFill>
            <a:srgbClr val="000090"/>
          </a:solidFill>
          <a:latin typeface="Arial"/>
          <a:ea typeface="ヒラギノ角ゴ Pro W3" pitchFamily="-109" charset="-128"/>
          <a:cs typeface="Arial"/>
        </a:defRPr>
      </a:lvl1pPr>
      <a:lvl2pPr algn="ctr" rtl="0" eaLnBrk="0" fontAlgn="base" hangingPunct="0">
        <a:spcBef>
          <a:spcPct val="0"/>
        </a:spcBef>
        <a:spcAft>
          <a:spcPct val="0"/>
        </a:spcAft>
        <a:defRPr sz="2100" b="1">
          <a:solidFill>
            <a:srgbClr val="000090"/>
          </a:solidFill>
          <a:latin typeface="Calibri" pitchFamily="34" charset="0"/>
          <a:ea typeface="ヒラギノ角ゴ Pro W3" pitchFamily="-109" charset="-128"/>
          <a:cs typeface="ヒラギノ角ゴ Pro W3" pitchFamily="-109" charset="-128"/>
        </a:defRPr>
      </a:lvl2pPr>
      <a:lvl3pPr algn="ctr" rtl="0" eaLnBrk="0" fontAlgn="base" hangingPunct="0">
        <a:spcBef>
          <a:spcPct val="0"/>
        </a:spcBef>
        <a:spcAft>
          <a:spcPct val="0"/>
        </a:spcAft>
        <a:defRPr sz="2100" b="1">
          <a:solidFill>
            <a:srgbClr val="000090"/>
          </a:solidFill>
          <a:latin typeface="Calibri" pitchFamily="34" charset="0"/>
          <a:ea typeface="ヒラギノ角ゴ Pro W3" pitchFamily="-109" charset="-128"/>
          <a:cs typeface="ヒラギノ角ゴ Pro W3" pitchFamily="-109" charset="-128"/>
        </a:defRPr>
      </a:lvl3pPr>
      <a:lvl4pPr algn="ctr" rtl="0" eaLnBrk="0" fontAlgn="base" hangingPunct="0">
        <a:spcBef>
          <a:spcPct val="0"/>
        </a:spcBef>
        <a:spcAft>
          <a:spcPct val="0"/>
        </a:spcAft>
        <a:defRPr sz="2100" b="1">
          <a:solidFill>
            <a:srgbClr val="000090"/>
          </a:solidFill>
          <a:latin typeface="Calibri" pitchFamily="34" charset="0"/>
          <a:ea typeface="ヒラギノ角ゴ Pro W3" pitchFamily="-109" charset="-128"/>
          <a:cs typeface="ヒラギノ角ゴ Pro W3" pitchFamily="-109" charset="-128"/>
        </a:defRPr>
      </a:lvl4pPr>
      <a:lvl5pPr algn="ctr" rtl="0" eaLnBrk="0" fontAlgn="base" hangingPunct="0">
        <a:spcBef>
          <a:spcPct val="0"/>
        </a:spcBef>
        <a:spcAft>
          <a:spcPct val="0"/>
        </a:spcAft>
        <a:defRPr sz="2100" b="1">
          <a:solidFill>
            <a:srgbClr val="000090"/>
          </a:solidFill>
          <a:latin typeface="Calibri" pitchFamily="34" charset="0"/>
          <a:ea typeface="ヒラギノ角ゴ Pro W3" pitchFamily="-109" charset="-128"/>
          <a:cs typeface="ヒラギノ角ゴ Pro W3" pitchFamily="-109" charset="-128"/>
        </a:defRPr>
      </a:lvl5pPr>
      <a:lvl6pPr marL="342892" algn="ctr" rtl="0" fontAlgn="base">
        <a:spcBef>
          <a:spcPct val="0"/>
        </a:spcBef>
        <a:spcAft>
          <a:spcPct val="0"/>
        </a:spcAft>
        <a:defRPr sz="2700" b="1">
          <a:solidFill>
            <a:schemeClr val="bg1"/>
          </a:solidFill>
          <a:latin typeface="Calibri" pitchFamily="34" charset="0"/>
        </a:defRPr>
      </a:lvl6pPr>
      <a:lvl7pPr marL="685783" algn="ctr" rtl="0" fontAlgn="base">
        <a:spcBef>
          <a:spcPct val="0"/>
        </a:spcBef>
        <a:spcAft>
          <a:spcPct val="0"/>
        </a:spcAft>
        <a:defRPr sz="2700" b="1">
          <a:solidFill>
            <a:schemeClr val="bg1"/>
          </a:solidFill>
          <a:latin typeface="Calibri" pitchFamily="34" charset="0"/>
        </a:defRPr>
      </a:lvl7pPr>
      <a:lvl8pPr marL="1028675" algn="ctr" rtl="0" fontAlgn="base">
        <a:spcBef>
          <a:spcPct val="0"/>
        </a:spcBef>
        <a:spcAft>
          <a:spcPct val="0"/>
        </a:spcAft>
        <a:defRPr sz="2700" b="1">
          <a:solidFill>
            <a:schemeClr val="bg1"/>
          </a:solidFill>
          <a:latin typeface="Calibri" pitchFamily="34" charset="0"/>
        </a:defRPr>
      </a:lvl8pPr>
      <a:lvl9pPr marL="1371566" algn="ctr" rtl="0" fontAlgn="base">
        <a:spcBef>
          <a:spcPct val="0"/>
        </a:spcBef>
        <a:spcAft>
          <a:spcPct val="0"/>
        </a:spcAft>
        <a:defRPr sz="2700" b="1">
          <a:solidFill>
            <a:schemeClr val="bg1"/>
          </a:solidFill>
          <a:latin typeface="Calibri" pitchFamily="34" charset="0"/>
        </a:defRPr>
      </a:lvl9pPr>
    </p:titleStyle>
    <p:bodyStyle>
      <a:lvl1pPr marL="257168" indent="-257168" algn="l" rtl="0" eaLnBrk="0" fontAlgn="base" hangingPunct="0">
        <a:spcBef>
          <a:spcPct val="20000"/>
        </a:spcBef>
        <a:spcAft>
          <a:spcPct val="0"/>
        </a:spcAft>
        <a:buClr>
          <a:srgbClr val="C00000"/>
        </a:buClr>
        <a:buFont typeface="Wingdings" pitchFamily="29" charset="2"/>
        <a:buChar char="Ø"/>
        <a:defRPr sz="2100" b="1" kern="1200">
          <a:solidFill>
            <a:schemeClr val="tx1"/>
          </a:solidFill>
          <a:latin typeface="+mn-lt"/>
          <a:ea typeface="ヒラギノ角ゴ Pro W3" pitchFamily="-109" charset="-128"/>
          <a:cs typeface="ヒラギノ角ゴ Pro W3" pitchFamily="-109" charset="-128"/>
        </a:defRPr>
      </a:lvl1pPr>
      <a:lvl2pPr marL="557199" indent="-214308" algn="l" rtl="0" eaLnBrk="0" fontAlgn="base" hangingPunct="0">
        <a:spcBef>
          <a:spcPct val="20000"/>
        </a:spcBef>
        <a:spcAft>
          <a:spcPct val="0"/>
        </a:spcAft>
        <a:buClr>
          <a:srgbClr val="0000CC"/>
        </a:buClr>
        <a:buFont typeface="Arial" pitchFamily="29" charset="0"/>
        <a:buChar char="•"/>
        <a:defRPr sz="1800" kern="1200">
          <a:solidFill>
            <a:schemeClr val="tx1"/>
          </a:solidFill>
          <a:latin typeface="+mn-lt"/>
          <a:ea typeface="ヒラギノ角ゴ Pro W3" pitchFamily="-109" charset="-128"/>
          <a:cs typeface="+mn-cs"/>
        </a:defRPr>
      </a:lvl2pPr>
      <a:lvl3pPr marL="857228" indent="-171446" algn="l" rtl="0" eaLnBrk="0" fontAlgn="base" hangingPunct="0">
        <a:spcBef>
          <a:spcPct val="20000"/>
        </a:spcBef>
        <a:spcAft>
          <a:spcPct val="0"/>
        </a:spcAft>
        <a:buFont typeface="Wingdings" pitchFamily="29" charset="2"/>
        <a:buChar char="§"/>
        <a:defRPr sz="1500" kern="1200">
          <a:solidFill>
            <a:schemeClr val="tx1"/>
          </a:solidFill>
          <a:latin typeface="+mn-lt"/>
          <a:ea typeface="ＭＳ Ｐゴシック" pitchFamily="-105" charset="-128"/>
          <a:cs typeface="ＭＳ Ｐゴシック" pitchFamily="-105" charset="-128"/>
        </a:defRPr>
      </a:lvl3pPr>
      <a:lvl4pPr marL="1200120" indent="-171446" algn="l" rtl="0" eaLnBrk="0" fontAlgn="base" hangingPunct="0">
        <a:spcBef>
          <a:spcPct val="20000"/>
        </a:spcBef>
        <a:spcAft>
          <a:spcPct val="0"/>
        </a:spcAft>
        <a:buFont typeface="Courier New" pitchFamily="29" charset="0"/>
        <a:buChar char="o"/>
        <a:defRPr kern="1200">
          <a:solidFill>
            <a:schemeClr val="tx1"/>
          </a:solidFill>
          <a:latin typeface="+mn-lt"/>
          <a:ea typeface="ＭＳ Ｐゴシック" pitchFamily="-105" charset="-128"/>
          <a:cs typeface="+mn-cs"/>
        </a:defRPr>
      </a:lvl4pPr>
      <a:lvl5pPr marL="1543012" indent="-171446" algn="l" rtl="0" eaLnBrk="0" fontAlgn="base" hangingPunct="0">
        <a:spcBef>
          <a:spcPct val="20000"/>
        </a:spcBef>
        <a:spcAft>
          <a:spcPct val="0"/>
        </a:spcAft>
        <a:buFont typeface="Arial" pitchFamily="29" charset="0"/>
        <a:buChar char="•"/>
        <a:defRPr kern="1200">
          <a:solidFill>
            <a:schemeClr val="tx1"/>
          </a:solidFill>
          <a:latin typeface="+mn-lt"/>
          <a:ea typeface="ヒラギノ角ゴ Pro W3" charset="-128"/>
          <a:cs typeface="ヒラギノ角ゴ Pro W3" charset="-128"/>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p:cNvSpPr txBox="1">
            <a:spLocks noChangeArrowheads="1"/>
          </p:cNvSpPr>
          <p:nvPr/>
        </p:nvSpPr>
        <p:spPr bwMode="auto">
          <a:xfrm>
            <a:off x="2692880" y="2768028"/>
            <a:ext cx="6126956" cy="1100301"/>
          </a:xfrm>
          <a:prstGeom prst="rect">
            <a:avLst/>
          </a:prstGeom>
          <a:noFill/>
          <a:ln w="9525">
            <a:noFill/>
            <a:miter lim="800000"/>
            <a:headEnd/>
            <a:tailEnd/>
          </a:ln>
        </p:spPr>
        <p:txBody>
          <a:bodyPr>
            <a:prstTxWarp prst="textNoShape">
              <a:avLst/>
            </a:prstTxWarp>
            <a:spAutoFit/>
          </a:bodyPr>
          <a:lstStyle/>
          <a:p>
            <a:pPr algn="r">
              <a:spcBef>
                <a:spcPts val="450"/>
              </a:spcBef>
            </a:pPr>
            <a:r>
              <a:rPr lang="en-US" sz="1400" b="1" dirty="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rPr>
              <a:t>Science Team Meeting</a:t>
            </a:r>
          </a:p>
          <a:p>
            <a:pPr algn="r">
              <a:spcBef>
                <a:spcPts val="450"/>
              </a:spcBef>
            </a:pPr>
            <a:endParaRPr lang="en-US" sz="1500" b="1" dirty="0">
              <a:solidFill>
                <a:srgbClr val="EF9337"/>
              </a:solidFill>
              <a:latin typeface="Helvetica Neue" panose="02000503000000020004" pitchFamily="2" charset="0"/>
              <a:ea typeface="Helvetica Neue" panose="02000503000000020004" pitchFamily="2" charset="0"/>
              <a:cs typeface="Helvetica Neue" panose="02000503000000020004" pitchFamily="2" charset="0"/>
            </a:endParaRPr>
          </a:p>
          <a:p>
            <a:pPr algn="r">
              <a:spcBef>
                <a:spcPts val="450"/>
              </a:spcBef>
            </a:pPr>
            <a:r>
              <a:rPr lang="en-US" sz="1200" b="1" dirty="0">
                <a:solidFill>
                  <a:srgbClr val="EF9337"/>
                </a:solidFill>
                <a:latin typeface="Helvetica Neue" panose="02000503000000020004" pitchFamily="2" charset="0"/>
                <a:ea typeface="Helvetica Neue" panose="02000503000000020004" pitchFamily="2" charset="0"/>
                <a:cs typeface="Helvetica Neue" panose="02000503000000020004" pitchFamily="2" charset="0"/>
              </a:rPr>
              <a:t>NASA Langley Research Center</a:t>
            </a:r>
          </a:p>
          <a:p>
            <a:pPr algn="r">
              <a:spcBef>
                <a:spcPts val="450"/>
              </a:spcBef>
            </a:pPr>
            <a:r>
              <a:rPr lang="en-US" sz="1200" b="1" dirty="0">
                <a:solidFill>
                  <a:srgbClr val="EF9337"/>
                </a:solidFill>
                <a:latin typeface="Helvetica Neue" panose="02000503000000020004" pitchFamily="2" charset="0"/>
                <a:ea typeface="Helvetica Neue" panose="02000503000000020004" pitchFamily="2" charset="0"/>
                <a:cs typeface="Helvetica Neue" panose="02000503000000020004" pitchFamily="2" charset="0"/>
              </a:rPr>
              <a:t>08/13/2025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943B9E-C2F8-BA4A-9CB1-7C94BE9A85CC}"/>
              </a:ext>
            </a:extLst>
          </p:cNvPr>
          <p:cNvSpPr>
            <a:spLocks noGrp="1"/>
          </p:cNvSpPr>
          <p:nvPr>
            <p:ph idx="1"/>
          </p:nvPr>
        </p:nvSpPr>
        <p:spPr/>
        <p:txBody>
          <a:bodyPr/>
          <a:lstStyle/>
          <a:p>
            <a:r>
              <a:rPr lang="en-US" sz="2000" dirty="0"/>
              <a:t>The TEC setpoint for the IA was modified in Dec. 2025 to allow the CCD to be controlled more stably </a:t>
            </a:r>
          </a:p>
          <a:p>
            <a:r>
              <a:rPr lang="en-US" sz="2000" dirty="0"/>
              <a:t>The modification changed the setpoint from 12.5C to 13.2C</a:t>
            </a:r>
          </a:p>
          <a:p>
            <a:r>
              <a:rPr lang="en-US" sz="2000" dirty="0"/>
              <a:t>There is no noticeable detriment to the data product following this setpoint change </a:t>
            </a:r>
          </a:p>
        </p:txBody>
      </p:sp>
      <p:sp>
        <p:nvSpPr>
          <p:cNvPr id="3" name="Title 2">
            <a:extLst>
              <a:ext uri="{FF2B5EF4-FFF2-40B4-BE49-F238E27FC236}">
                <a16:creationId xmlns:a16="http://schemas.microsoft.com/office/drawing/2014/main" id="{5901189E-88A8-CC90-1EB5-C35DCD9A9B47}"/>
              </a:ext>
            </a:extLst>
          </p:cNvPr>
          <p:cNvSpPr>
            <a:spLocks noGrp="1"/>
          </p:cNvSpPr>
          <p:nvPr>
            <p:ph type="title"/>
          </p:nvPr>
        </p:nvSpPr>
        <p:spPr/>
        <p:txBody>
          <a:bodyPr/>
          <a:lstStyle/>
          <a:p>
            <a:r>
              <a:rPr lang="en-US" dirty="0"/>
              <a:t>IA TEC Setpoint Change</a:t>
            </a:r>
          </a:p>
        </p:txBody>
      </p:sp>
      <p:sp>
        <p:nvSpPr>
          <p:cNvPr id="4" name="Date Placeholder 3">
            <a:extLst>
              <a:ext uri="{FF2B5EF4-FFF2-40B4-BE49-F238E27FC236}">
                <a16:creationId xmlns:a16="http://schemas.microsoft.com/office/drawing/2014/main" id="{CE01DD8C-D5C8-2DF4-F5E1-F6EB303BB9ED}"/>
              </a:ext>
            </a:extLst>
          </p:cNvPr>
          <p:cNvSpPr>
            <a:spLocks noGrp="1"/>
          </p:cNvSpPr>
          <p:nvPr>
            <p:ph type="dt" sz="half" idx="2"/>
          </p:nvPr>
        </p:nvSpPr>
        <p:spPr/>
        <p:txBody>
          <a:bodyPr/>
          <a:lstStyle/>
          <a:p>
            <a:fld id="{A9E79D4F-B57E-1C4E-8EE1-3B4427408A1A}" type="datetime4">
              <a:rPr lang="en-US" smtClean="0"/>
              <a:pPr/>
              <a:t>August 12, 2025</a:t>
            </a:fld>
            <a:endParaRPr lang="en-US" dirty="0"/>
          </a:p>
        </p:txBody>
      </p:sp>
      <p:pic>
        <p:nvPicPr>
          <p:cNvPr id="10" name="Picture 9" descr="A screen shot of a graph&#10;&#10;AI-generated content may be incorrect.">
            <a:extLst>
              <a:ext uri="{FF2B5EF4-FFF2-40B4-BE49-F238E27FC236}">
                <a16:creationId xmlns:a16="http://schemas.microsoft.com/office/drawing/2014/main" id="{1D60FF07-49E1-AB74-AC3F-E316411BBD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831" y="2551910"/>
            <a:ext cx="8234338" cy="2459813"/>
          </a:xfrm>
          <a:prstGeom prst="rect">
            <a:avLst/>
          </a:prstGeom>
        </p:spPr>
      </p:pic>
    </p:spTree>
    <p:extLst>
      <p:ext uri="{BB962C8B-B14F-4D97-AF65-F5344CB8AC3E}">
        <p14:creationId xmlns:p14="http://schemas.microsoft.com/office/powerpoint/2010/main" val="174487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DB0BAC-651F-F4B0-5ECC-4F3567FFAA9B}"/>
              </a:ext>
            </a:extLst>
          </p:cNvPr>
          <p:cNvPicPr>
            <a:picLocks noChangeAspect="1"/>
          </p:cNvPicPr>
          <p:nvPr/>
        </p:nvPicPr>
        <p:blipFill>
          <a:blip r:embed="rId2"/>
          <a:stretch>
            <a:fillRect/>
          </a:stretch>
        </p:blipFill>
        <p:spPr>
          <a:xfrm>
            <a:off x="316360" y="2687205"/>
            <a:ext cx="8490181" cy="2308733"/>
          </a:xfrm>
          <a:prstGeom prst="rect">
            <a:avLst/>
          </a:prstGeom>
        </p:spPr>
      </p:pic>
      <p:sp>
        <p:nvSpPr>
          <p:cNvPr id="2" name="Content Placeholder 1">
            <a:extLst>
              <a:ext uri="{FF2B5EF4-FFF2-40B4-BE49-F238E27FC236}">
                <a16:creationId xmlns:a16="http://schemas.microsoft.com/office/drawing/2014/main" id="{68B35EB6-0DAD-B9B8-E01F-CEC34BCAEB7E}"/>
              </a:ext>
            </a:extLst>
          </p:cNvPr>
          <p:cNvSpPr>
            <a:spLocks noGrp="1"/>
          </p:cNvSpPr>
          <p:nvPr>
            <p:ph idx="1"/>
          </p:nvPr>
        </p:nvSpPr>
        <p:spPr/>
        <p:txBody>
          <a:bodyPr/>
          <a:lstStyle/>
          <a:p>
            <a:r>
              <a:rPr lang="en-US" sz="1600" dirty="0"/>
              <a:t>The Operations team noted in July 2022 that the X-axis gyro laser intensity was decreasing in intensity, the full degradation of that sensor was observed in August of 2023. </a:t>
            </a:r>
          </a:p>
          <a:p>
            <a:r>
              <a:rPr lang="en-US" sz="1600" dirty="0"/>
              <a:t>During the trending review in 2024 the operations team noted that the Y and Z axis were starting to degrade similar to the X-axis, and in May 2025 the full degradation of all sensors was observed. </a:t>
            </a:r>
          </a:p>
          <a:p>
            <a:r>
              <a:rPr lang="en-US" sz="1600" dirty="0"/>
              <a:t>On July 9, 2025, the DMP was powered off as the data was no longer useful. </a:t>
            </a:r>
          </a:p>
          <a:p>
            <a:endParaRPr lang="en-US" dirty="0"/>
          </a:p>
        </p:txBody>
      </p:sp>
      <p:sp>
        <p:nvSpPr>
          <p:cNvPr id="3" name="Title 2">
            <a:extLst>
              <a:ext uri="{FF2B5EF4-FFF2-40B4-BE49-F238E27FC236}">
                <a16:creationId xmlns:a16="http://schemas.microsoft.com/office/drawing/2014/main" id="{E0CBA5A2-1DE7-1592-40ED-47DC72F611B8}"/>
              </a:ext>
            </a:extLst>
          </p:cNvPr>
          <p:cNvSpPr>
            <a:spLocks noGrp="1"/>
          </p:cNvSpPr>
          <p:nvPr>
            <p:ph type="title"/>
          </p:nvPr>
        </p:nvSpPr>
        <p:spPr/>
        <p:txBody>
          <a:bodyPr/>
          <a:lstStyle/>
          <a:p>
            <a:r>
              <a:rPr lang="en-US" dirty="0"/>
              <a:t>DMP Laser Intensity</a:t>
            </a:r>
          </a:p>
        </p:txBody>
      </p:sp>
      <p:sp>
        <p:nvSpPr>
          <p:cNvPr id="4" name="Date Placeholder 3">
            <a:extLst>
              <a:ext uri="{FF2B5EF4-FFF2-40B4-BE49-F238E27FC236}">
                <a16:creationId xmlns:a16="http://schemas.microsoft.com/office/drawing/2014/main" id="{EF102BBE-EB10-12F6-3D9B-7FFC2AD9A8DD}"/>
              </a:ext>
            </a:extLst>
          </p:cNvPr>
          <p:cNvSpPr>
            <a:spLocks noGrp="1"/>
          </p:cNvSpPr>
          <p:nvPr>
            <p:ph type="dt" sz="half" idx="2"/>
          </p:nvPr>
        </p:nvSpPr>
        <p:spPr/>
        <p:txBody>
          <a:bodyPr/>
          <a:lstStyle/>
          <a:p>
            <a:fld id="{A9E79D4F-B57E-1C4E-8EE1-3B4427408A1A}" type="datetime4">
              <a:rPr lang="en-US" smtClean="0"/>
              <a:pPr/>
              <a:t>August 12, 2025</a:t>
            </a:fld>
            <a:endParaRPr lang="en-US" dirty="0"/>
          </a:p>
        </p:txBody>
      </p:sp>
      <p:sp>
        <p:nvSpPr>
          <p:cNvPr id="5" name="TextBox 4">
            <a:extLst>
              <a:ext uri="{FF2B5EF4-FFF2-40B4-BE49-F238E27FC236}">
                <a16:creationId xmlns:a16="http://schemas.microsoft.com/office/drawing/2014/main" id="{50BCF22F-62D3-4BF7-96DD-1DAFBE56FCBF}"/>
              </a:ext>
            </a:extLst>
          </p:cNvPr>
          <p:cNvSpPr txBox="1"/>
          <p:nvPr/>
        </p:nvSpPr>
        <p:spPr>
          <a:xfrm>
            <a:off x="278374" y="3487520"/>
            <a:ext cx="3611551" cy="1569660"/>
          </a:xfrm>
          <a:prstGeom prst="rect">
            <a:avLst/>
          </a:prstGeom>
          <a:noFill/>
        </p:spPr>
        <p:txBody>
          <a:bodyPr wrap="square" rtlCol="0">
            <a:spAutoFit/>
          </a:bodyPr>
          <a:lstStyle/>
          <a:p>
            <a:r>
              <a:rPr lang="en-US" dirty="0">
                <a:solidFill>
                  <a:schemeClr val="accent5">
                    <a:lumMod val="50000"/>
                  </a:schemeClr>
                </a:solidFill>
              </a:rPr>
              <a:t>X-Axis Laser Intensity</a:t>
            </a:r>
          </a:p>
          <a:p>
            <a:r>
              <a:rPr lang="en-US" dirty="0">
                <a:solidFill>
                  <a:schemeClr val="accent2">
                    <a:lumMod val="75000"/>
                  </a:schemeClr>
                </a:solidFill>
              </a:rPr>
              <a:t>Y-Axis Laser Intensity</a:t>
            </a:r>
          </a:p>
          <a:p>
            <a:r>
              <a:rPr lang="en-US" dirty="0">
                <a:solidFill>
                  <a:schemeClr val="accent3">
                    <a:lumMod val="75000"/>
                  </a:schemeClr>
                </a:solidFill>
              </a:rPr>
              <a:t>Z-Axis Laser Intensity</a:t>
            </a:r>
          </a:p>
          <a:p>
            <a:endParaRPr lang="en-US" dirty="0"/>
          </a:p>
        </p:txBody>
      </p:sp>
    </p:spTree>
    <p:extLst>
      <p:ext uri="{BB962C8B-B14F-4D97-AF65-F5344CB8AC3E}">
        <p14:creationId xmlns:p14="http://schemas.microsoft.com/office/powerpoint/2010/main" val="3326039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E15CFE-5814-43DF-968F-342D1BE3212F}"/>
              </a:ext>
            </a:extLst>
          </p:cNvPr>
          <p:cNvSpPr>
            <a:spLocks noGrp="1"/>
          </p:cNvSpPr>
          <p:nvPr>
            <p:ph idx="1"/>
          </p:nvPr>
        </p:nvSpPr>
        <p:spPr/>
        <p:txBody>
          <a:bodyPr/>
          <a:lstStyle/>
          <a:p>
            <a:r>
              <a:rPr lang="en-US" sz="2000" dirty="0"/>
              <a:t>Update Instrument Assembly code to allow for tracking through low clouds.</a:t>
            </a:r>
          </a:p>
          <a:p>
            <a:pPr lvl="1"/>
            <a:r>
              <a:rPr lang="en-US" sz="1600" dirty="0"/>
              <a:t>The SAGE III engineers along with the science team are working to incorporate a new feature, called smart scanning, which would allow for the SAGE III payload to recapture the sun following an obscuration through a cloud. </a:t>
            </a:r>
          </a:p>
          <a:p>
            <a:pPr lvl="1"/>
            <a:r>
              <a:rPr lang="en-US" sz="1600" dirty="0"/>
              <a:t>The SAGE III operations team is hoping to load this but with the reduction in operations team the work for this has slowed down but will continue to move forward as availability allows. </a:t>
            </a:r>
          </a:p>
          <a:p>
            <a:r>
              <a:rPr lang="en-US" sz="1900" dirty="0"/>
              <a:t>A new Robo survey is due for the payload</a:t>
            </a:r>
          </a:p>
          <a:p>
            <a:pPr lvl="1"/>
            <a:r>
              <a:rPr lang="en-US" sz="1600" dirty="0"/>
              <a:t>The last Robo survey was conducted in 2022 and so it is time </a:t>
            </a:r>
            <a:r>
              <a:rPr lang="en-US" sz="1600"/>
              <a:t>for a </a:t>
            </a:r>
            <a:r>
              <a:rPr lang="en-US" sz="1600" dirty="0"/>
              <a:t>new visual survey to see how the surfaces are aging</a:t>
            </a:r>
          </a:p>
          <a:p>
            <a:pPr lvl="1"/>
            <a:r>
              <a:rPr lang="en-US" sz="1600" dirty="0"/>
              <a:t>This is done when the robotic arm is within our area and contingent on the robotic arm schedule</a:t>
            </a:r>
          </a:p>
          <a:p>
            <a:endParaRPr lang="en-US" dirty="0"/>
          </a:p>
          <a:p>
            <a:pPr lvl="1"/>
            <a:endParaRPr lang="en-US" dirty="0"/>
          </a:p>
          <a:p>
            <a:endParaRPr lang="en-US" dirty="0"/>
          </a:p>
        </p:txBody>
      </p:sp>
      <p:sp>
        <p:nvSpPr>
          <p:cNvPr id="3" name="Title 2">
            <a:extLst>
              <a:ext uri="{FF2B5EF4-FFF2-40B4-BE49-F238E27FC236}">
                <a16:creationId xmlns:a16="http://schemas.microsoft.com/office/drawing/2014/main" id="{3CD718D0-6145-49D5-9D8B-A6F0778B915D}"/>
              </a:ext>
            </a:extLst>
          </p:cNvPr>
          <p:cNvSpPr>
            <a:spLocks noGrp="1"/>
          </p:cNvSpPr>
          <p:nvPr>
            <p:ph type="title"/>
          </p:nvPr>
        </p:nvSpPr>
        <p:spPr/>
        <p:txBody>
          <a:bodyPr/>
          <a:lstStyle/>
          <a:p>
            <a:r>
              <a:rPr lang="en-US" dirty="0"/>
              <a:t>Future Work</a:t>
            </a:r>
          </a:p>
        </p:txBody>
      </p:sp>
      <p:sp>
        <p:nvSpPr>
          <p:cNvPr id="4" name="Date Placeholder 3">
            <a:extLst>
              <a:ext uri="{FF2B5EF4-FFF2-40B4-BE49-F238E27FC236}">
                <a16:creationId xmlns:a16="http://schemas.microsoft.com/office/drawing/2014/main" id="{0EB3D44A-CA66-48BD-BCDD-537FBA46EB95}"/>
              </a:ext>
            </a:extLst>
          </p:cNvPr>
          <p:cNvSpPr>
            <a:spLocks noGrp="1"/>
          </p:cNvSpPr>
          <p:nvPr>
            <p:ph type="dt" sz="half" idx="2"/>
          </p:nvPr>
        </p:nvSpPr>
        <p:spPr/>
        <p:txBody>
          <a:bodyPr/>
          <a:lstStyle/>
          <a:p>
            <a:fld id="{A9E79D4F-B57E-1C4E-8EE1-3B4427408A1A}" type="datetime4">
              <a:rPr lang="en-US" smtClean="0"/>
              <a:pPr/>
              <a:t>August 12, 2025</a:t>
            </a:fld>
            <a:endParaRPr lang="en-US" dirty="0"/>
          </a:p>
        </p:txBody>
      </p:sp>
    </p:spTree>
    <p:extLst>
      <p:ext uri="{BB962C8B-B14F-4D97-AF65-F5344CB8AC3E}">
        <p14:creationId xmlns:p14="http://schemas.microsoft.com/office/powerpoint/2010/main" val="612455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A9E79D4F-B57E-1C4E-8EE1-3B4427408A1A}" type="datetime4">
              <a:rPr lang="en-US" smtClean="0"/>
              <a:t>August 12, 2025</a:t>
            </a:fld>
            <a:endParaRPr lang="en-US" dirty="0"/>
          </a:p>
        </p:txBody>
      </p:sp>
      <p:sp>
        <p:nvSpPr>
          <p:cNvPr id="5" name="Rectangle 4"/>
          <p:cNvSpPr/>
          <p:nvPr/>
        </p:nvSpPr>
        <p:spPr>
          <a:xfrm>
            <a:off x="2921550" y="2110085"/>
            <a:ext cx="330090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Questions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p:cNvSpPr txBox="1">
            <a:spLocks noChangeArrowheads="1"/>
          </p:cNvSpPr>
          <p:nvPr/>
        </p:nvSpPr>
        <p:spPr bwMode="auto">
          <a:xfrm>
            <a:off x="2713527" y="2770967"/>
            <a:ext cx="6126956" cy="1100301"/>
          </a:xfrm>
          <a:prstGeom prst="rect">
            <a:avLst/>
          </a:prstGeom>
          <a:noFill/>
          <a:ln w="9525">
            <a:noFill/>
            <a:miter lim="800000"/>
            <a:headEnd/>
            <a:tailEnd/>
          </a:ln>
        </p:spPr>
        <p:txBody>
          <a:bodyPr>
            <a:prstTxWarp prst="textNoShape">
              <a:avLst/>
            </a:prstTxWarp>
            <a:spAutoFit/>
          </a:bodyPr>
          <a:lstStyle/>
          <a:p>
            <a:pPr algn="r">
              <a:spcBef>
                <a:spcPts val="450"/>
              </a:spcBef>
            </a:pPr>
            <a: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Mission Operations</a:t>
            </a:r>
          </a:p>
          <a:p>
            <a:pPr algn="r">
              <a:spcBef>
                <a:spcPts val="450"/>
              </a:spcBef>
            </a:pPr>
            <a:endParaRPr lang="en-US" sz="1500" b="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endParaRPr>
          </a:p>
          <a:p>
            <a:pPr algn="r">
              <a:spcBef>
                <a:spcPts val="450"/>
              </a:spcBef>
            </a:pPr>
            <a:r>
              <a:rPr lang="en-US" sz="1200" b="1" dirty="0">
                <a:solidFill>
                  <a:srgbClr val="EF9337"/>
                </a:solidFill>
                <a:latin typeface="Helvetica Neue" panose="02000503000000020004" pitchFamily="2" charset="0"/>
                <a:ea typeface="Helvetica Neue" panose="02000503000000020004" pitchFamily="2" charset="0"/>
                <a:cs typeface="Helvetica Neue" panose="02000503000000020004" pitchFamily="2" charset="0"/>
              </a:rPr>
              <a:t>Jamie Nehrir</a:t>
            </a:r>
          </a:p>
          <a:p>
            <a:pPr algn="r">
              <a:spcBef>
                <a:spcPts val="450"/>
              </a:spcBef>
            </a:pPr>
            <a:r>
              <a:rPr lang="en-US" sz="1200" b="1" dirty="0">
                <a:solidFill>
                  <a:srgbClr val="EF9337"/>
                </a:solidFill>
                <a:latin typeface="Helvetica Neue" panose="02000503000000020004" pitchFamily="2" charset="0"/>
                <a:ea typeface="Helvetica Neue" panose="02000503000000020004" pitchFamily="2" charset="0"/>
                <a:cs typeface="Helvetica Neue" panose="02000503000000020004" pitchFamily="2" charset="0"/>
              </a:rPr>
              <a:t>Mission Operations Manager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Mission Operation Overview</a:t>
            </a:r>
          </a:p>
          <a:p>
            <a:r>
              <a:rPr lang="en-US" dirty="0"/>
              <a:t>What Has Change in the Last Year</a:t>
            </a:r>
          </a:p>
          <a:p>
            <a:r>
              <a:rPr lang="en-US" dirty="0"/>
              <a:t>Future Work</a:t>
            </a:r>
          </a:p>
        </p:txBody>
      </p:sp>
      <p:sp>
        <p:nvSpPr>
          <p:cNvPr id="3" name="Title 2"/>
          <p:cNvSpPr>
            <a:spLocks noGrp="1"/>
          </p:cNvSpPr>
          <p:nvPr>
            <p:ph type="title"/>
          </p:nvPr>
        </p:nvSpPr>
        <p:spPr/>
        <p:txBody>
          <a:bodyPr/>
          <a:lstStyle/>
          <a:p>
            <a:r>
              <a:rPr lang="en-US" dirty="0"/>
              <a:t>Outline</a:t>
            </a:r>
          </a:p>
        </p:txBody>
      </p:sp>
      <p:sp>
        <p:nvSpPr>
          <p:cNvPr id="4" name="Date Placeholder 3"/>
          <p:cNvSpPr>
            <a:spLocks noGrp="1"/>
          </p:cNvSpPr>
          <p:nvPr>
            <p:ph type="dt" sz="half" idx="2"/>
          </p:nvPr>
        </p:nvSpPr>
        <p:spPr/>
        <p:txBody>
          <a:bodyPr/>
          <a:lstStyle/>
          <a:p>
            <a:fld id="{A9E79D4F-B57E-1C4E-8EE1-3B4427408A1A}" type="datetime4">
              <a:rPr lang="en-US" smtClean="0"/>
              <a:pPr/>
              <a:t>August 12, 2025</a:t>
            </a:fld>
            <a:endParaRPr lang="en-US" dirty="0"/>
          </a:p>
        </p:txBody>
      </p:sp>
    </p:spTree>
    <p:extLst>
      <p:ext uri="{BB962C8B-B14F-4D97-AF65-F5344CB8AC3E}">
        <p14:creationId xmlns:p14="http://schemas.microsoft.com/office/powerpoint/2010/main" val="775780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800" dirty="0"/>
              <a:t>Mission Operations Goals</a:t>
            </a:r>
          </a:p>
          <a:p>
            <a:pPr lvl="1"/>
            <a:r>
              <a:rPr lang="en-US" sz="1400" dirty="0"/>
              <a:t>Commanding and downloading data on a weekly basis </a:t>
            </a:r>
          </a:p>
          <a:p>
            <a:pPr lvl="1"/>
            <a:r>
              <a:rPr lang="en-US" sz="1400" dirty="0"/>
              <a:t>Respond to anomalies within a timely manner</a:t>
            </a:r>
          </a:p>
          <a:p>
            <a:pPr lvl="2"/>
            <a:r>
              <a:rPr lang="en-US" sz="1100" dirty="0"/>
              <a:t>Average response is about 4.9 hours (time from the anomaly to returning to science taking)</a:t>
            </a:r>
          </a:p>
          <a:p>
            <a:pPr lvl="1"/>
            <a:r>
              <a:rPr lang="en-US" sz="1400" dirty="0"/>
              <a:t>Maintaining the health and safety of the SAGE III payload</a:t>
            </a:r>
          </a:p>
          <a:p>
            <a:pPr lvl="2"/>
            <a:r>
              <a:rPr lang="en-US" sz="1200" dirty="0"/>
              <a:t>Daily engineering checks</a:t>
            </a:r>
          </a:p>
          <a:p>
            <a:pPr lvl="2"/>
            <a:r>
              <a:rPr lang="en-US" sz="1200" dirty="0"/>
              <a:t>Trending of engineering data and science metrics</a:t>
            </a:r>
          </a:p>
          <a:p>
            <a:pPr lvl="2"/>
            <a:r>
              <a:rPr lang="en-US" sz="1200" dirty="0"/>
              <a:t>Supply contamination data to ISS for a detailed understanding of the space environment</a:t>
            </a:r>
          </a:p>
          <a:p>
            <a:pPr lvl="2"/>
            <a:r>
              <a:rPr lang="en-US" sz="1200" dirty="0"/>
              <a:t>Execute maintenance activities (Boresight alignment analysis, Attenuator mechanism trending, CCD Characterization analysis, Azimuth Range of motion execution) </a:t>
            </a:r>
          </a:p>
          <a:p>
            <a:pPr lvl="1"/>
            <a:r>
              <a:rPr lang="en-US" sz="1400" dirty="0"/>
              <a:t>Process and distribute SAGE III data</a:t>
            </a:r>
          </a:p>
          <a:p>
            <a:pPr lvl="2"/>
            <a:r>
              <a:rPr lang="en-US" sz="1200" dirty="0"/>
              <a:t>Process Ground Support Equipment (GSE) and Solid State Memory Card (SSMC) in near real-time  (8-5 ET)</a:t>
            </a:r>
          </a:p>
          <a:p>
            <a:pPr lvl="2"/>
            <a:r>
              <a:rPr lang="en-US" sz="1200" dirty="0"/>
              <a:t>Processes 24 hours of SSMC data daily</a:t>
            </a:r>
          </a:p>
          <a:p>
            <a:pPr lvl="2"/>
            <a:r>
              <a:rPr lang="en-US" sz="1200" dirty="0"/>
              <a:t>Generates daily SCF files</a:t>
            </a:r>
          </a:p>
          <a:p>
            <a:pPr lvl="3"/>
            <a:r>
              <a:rPr lang="en-US" sz="1050" dirty="0"/>
              <a:t>Level 0 and ancillary data</a:t>
            </a:r>
          </a:p>
          <a:p>
            <a:pPr lvl="2"/>
            <a:r>
              <a:rPr lang="en-US" sz="1200" dirty="0"/>
              <a:t>Generates and distributes daily ESA/TASI Hexapod data files </a:t>
            </a:r>
          </a:p>
          <a:p>
            <a:pPr marL="342891" lvl="1" indent="0">
              <a:buNone/>
            </a:pPr>
            <a:endParaRPr lang="en-US" sz="1500" dirty="0"/>
          </a:p>
          <a:p>
            <a:pPr marL="342891" lvl="1" indent="0">
              <a:buNone/>
            </a:pPr>
            <a:endParaRPr lang="en-US" dirty="0"/>
          </a:p>
          <a:p>
            <a:pPr lvl="1"/>
            <a:endParaRPr lang="en-US" dirty="0"/>
          </a:p>
          <a:p>
            <a:pPr lvl="1"/>
            <a:endParaRPr lang="en-US" dirty="0"/>
          </a:p>
        </p:txBody>
      </p:sp>
      <p:sp>
        <p:nvSpPr>
          <p:cNvPr id="3" name="Title 2"/>
          <p:cNvSpPr>
            <a:spLocks noGrp="1"/>
          </p:cNvSpPr>
          <p:nvPr>
            <p:ph type="title"/>
          </p:nvPr>
        </p:nvSpPr>
        <p:spPr/>
        <p:txBody>
          <a:bodyPr/>
          <a:lstStyle/>
          <a:p>
            <a:r>
              <a:rPr lang="en-US" dirty="0"/>
              <a:t>Ops Overview</a:t>
            </a:r>
          </a:p>
        </p:txBody>
      </p:sp>
      <p:sp>
        <p:nvSpPr>
          <p:cNvPr id="4" name="Date Placeholder 3"/>
          <p:cNvSpPr>
            <a:spLocks noGrp="1"/>
          </p:cNvSpPr>
          <p:nvPr>
            <p:ph type="dt" sz="half" idx="2"/>
          </p:nvPr>
        </p:nvSpPr>
        <p:spPr/>
        <p:txBody>
          <a:bodyPr/>
          <a:lstStyle/>
          <a:p>
            <a:fld id="{A9E79D4F-B57E-1C4E-8EE1-3B4427408A1A}" type="datetime4">
              <a:rPr lang="en-US" smtClean="0"/>
              <a:pPr/>
              <a:t>August 12, 2025</a:t>
            </a:fld>
            <a:endParaRPr lang="en-US" dirty="0"/>
          </a:p>
        </p:txBody>
      </p:sp>
    </p:spTree>
    <p:extLst>
      <p:ext uri="{BB962C8B-B14F-4D97-AF65-F5344CB8AC3E}">
        <p14:creationId xmlns:p14="http://schemas.microsoft.com/office/powerpoint/2010/main" val="2139579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Ops Team</a:t>
            </a:r>
          </a:p>
        </p:txBody>
      </p:sp>
      <p:sp>
        <p:nvSpPr>
          <p:cNvPr id="4" name="Date Placeholder 3"/>
          <p:cNvSpPr>
            <a:spLocks noGrp="1"/>
          </p:cNvSpPr>
          <p:nvPr>
            <p:ph type="dt" sz="half" idx="2"/>
          </p:nvPr>
        </p:nvSpPr>
        <p:spPr/>
        <p:txBody>
          <a:bodyPr/>
          <a:lstStyle/>
          <a:p>
            <a:fld id="{A9E79D4F-B57E-1C4E-8EE1-3B4427408A1A}" type="datetime4">
              <a:rPr lang="en-US" smtClean="0"/>
              <a:t>August 12, 2025</a:t>
            </a:fld>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695769491"/>
              </p:ext>
            </p:extLst>
          </p:nvPr>
        </p:nvGraphicFramePr>
        <p:xfrm>
          <a:off x="1397000" y="790015"/>
          <a:ext cx="6657788" cy="3627120"/>
        </p:xfrm>
        <a:graphic>
          <a:graphicData uri="http://schemas.openxmlformats.org/drawingml/2006/table">
            <a:tbl>
              <a:tblPr firstRow="1" bandRow="1">
                <a:tableStyleId>{7DF18680-E054-41AD-8BC1-D1AEF772440D}</a:tableStyleId>
              </a:tblPr>
              <a:tblGrid>
                <a:gridCol w="2475753">
                  <a:extLst>
                    <a:ext uri="{9D8B030D-6E8A-4147-A177-3AD203B41FA5}">
                      <a16:colId xmlns:a16="http://schemas.microsoft.com/office/drawing/2014/main" val="20000"/>
                    </a:ext>
                  </a:extLst>
                </a:gridCol>
                <a:gridCol w="4182035">
                  <a:extLst>
                    <a:ext uri="{9D8B030D-6E8A-4147-A177-3AD203B41FA5}">
                      <a16:colId xmlns:a16="http://schemas.microsoft.com/office/drawing/2014/main" val="20001"/>
                    </a:ext>
                  </a:extLst>
                </a:gridCol>
              </a:tblGrid>
              <a:tr h="439639">
                <a:tc gridSpan="2">
                  <a:txBody>
                    <a:bodyPr/>
                    <a:lstStyle/>
                    <a:p>
                      <a:pPr algn="ctr"/>
                      <a:r>
                        <a:rPr lang="en-US" sz="2800" dirty="0"/>
                        <a:t>SAGE III Payload Operations</a:t>
                      </a:r>
                      <a:r>
                        <a:rPr lang="en-US" sz="2800" baseline="0" dirty="0"/>
                        <a:t> Center</a:t>
                      </a:r>
                      <a:endParaRPr lang="en-US" sz="2800" dirty="0"/>
                    </a:p>
                  </a:txBody>
                  <a:tcPr/>
                </a:tc>
                <a:tc hMerge="1">
                  <a:txBody>
                    <a:bodyPr/>
                    <a:lstStyle/>
                    <a:p>
                      <a:endParaRPr lang="en-US" dirty="0"/>
                    </a:p>
                  </a:txBody>
                  <a:tcPr/>
                </a:tc>
                <a:extLst>
                  <a:ext uri="{0D108BD9-81ED-4DB2-BD59-A6C34878D82A}">
                    <a16:rowId xmlns:a16="http://schemas.microsoft.com/office/drawing/2014/main" val="10000"/>
                  </a:ext>
                </a:extLst>
              </a:tr>
              <a:tr h="338183">
                <a:tc>
                  <a:txBody>
                    <a:bodyPr/>
                    <a:lstStyle/>
                    <a:p>
                      <a:r>
                        <a:rPr lang="en-US" sz="1800" dirty="0">
                          <a:latin typeface="Arial" panose="020B0604020202020204" pitchFamily="34" charset="0"/>
                          <a:cs typeface="Arial" panose="020B0604020202020204" pitchFamily="34" charset="0"/>
                        </a:rPr>
                        <a:t>Jamie Nehrir</a:t>
                      </a:r>
                    </a:p>
                  </a:txBody>
                  <a:tcPr/>
                </a:tc>
                <a:tc>
                  <a:txBody>
                    <a:bodyPr/>
                    <a:lstStyle/>
                    <a:p>
                      <a:r>
                        <a:rPr lang="en-US" sz="1800" dirty="0">
                          <a:latin typeface="Arial" panose="020B0604020202020204" pitchFamily="34" charset="0"/>
                          <a:cs typeface="Arial" panose="020B0604020202020204" pitchFamily="34" charset="0"/>
                        </a:rPr>
                        <a:t>Mission Operations Manager</a:t>
                      </a:r>
                    </a:p>
                  </a:txBody>
                  <a:tcPr/>
                </a:tc>
                <a:extLst>
                  <a:ext uri="{0D108BD9-81ED-4DB2-BD59-A6C34878D82A}">
                    <a16:rowId xmlns:a16="http://schemas.microsoft.com/office/drawing/2014/main" val="10001"/>
                  </a:ext>
                </a:extLst>
              </a:tr>
              <a:tr h="273879">
                <a:tc>
                  <a:txBody>
                    <a:bodyPr/>
                    <a:lstStyle/>
                    <a:p>
                      <a:pPr marL="0" marR="0" algn="just">
                        <a:spcBef>
                          <a:spcPts val="600"/>
                        </a:spcBef>
                        <a:spcAft>
                          <a:spcPts val="900"/>
                        </a:spcAft>
                      </a:pPr>
                      <a:r>
                        <a:rPr lang="en-US" sz="1800" dirty="0">
                          <a:latin typeface="Arial" panose="020B0604020202020204" pitchFamily="34" charset="0"/>
                          <a:cs typeface="Arial" panose="020B0604020202020204" pitchFamily="34" charset="0"/>
                        </a:rPr>
                        <a:t>Andrew</a:t>
                      </a:r>
                      <a:r>
                        <a:rPr lang="en-US" sz="1800" baseline="0" dirty="0">
                          <a:latin typeface="Arial" panose="020B0604020202020204" pitchFamily="34" charset="0"/>
                          <a:cs typeface="Arial" panose="020B0604020202020204" pitchFamily="34" charset="0"/>
                        </a:rPr>
                        <a:t> Peterson</a:t>
                      </a:r>
                      <a:endParaRPr lang="en-US" sz="1800" dirty="0">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marL="0" marR="0" algn="l">
                        <a:spcBef>
                          <a:spcPts val="600"/>
                        </a:spcBef>
                        <a:spcAft>
                          <a:spcPts val="900"/>
                        </a:spcAft>
                      </a:pPr>
                      <a:r>
                        <a:rPr lang="en-US" sz="1800" dirty="0">
                          <a:latin typeface="Arial" panose="020B0604020202020204" pitchFamily="34" charset="0"/>
                          <a:cs typeface="Arial" panose="020B0604020202020204" pitchFamily="34" charset="0"/>
                        </a:rPr>
                        <a:t>Ground System Lead</a:t>
                      </a:r>
                      <a:endParaRPr lang="en-US" sz="1800" dirty="0">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3043693234"/>
                  </a:ext>
                </a:extLst>
              </a:tr>
              <a:tr h="273879">
                <a:tc>
                  <a:txBody>
                    <a:bodyPr/>
                    <a:lstStyle/>
                    <a:p>
                      <a:pPr marL="0" marR="0" algn="just">
                        <a:spcBef>
                          <a:spcPts val="600"/>
                        </a:spcBef>
                        <a:spcAft>
                          <a:spcPts val="900"/>
                        </a:spcAft>
                      </a:pPr>
                      <a:r>
                        <a:rPr lang="en-US" sz="1800" dirty="0">
                          <a:latin typeface="Arial" panose="020B0604020202020204" pitchFamily="34" charset="0"/>
                          <a:cs typeface="Arial" panose="020B0604020202020204" pitchFamily="34" charset="0"/>
                        </a:rPr>
                        <a:t>Greg Paxton</a:t>
                      </a:r>
                      <a:endParaRPr lang="en-US" sz="1800" dirty="0">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marL="0" marR="0" algn="just">
                        <a:spcBef>
                          <a:spcPts val="600"/>
                        </a:spcBef>
                        <a:spcAft>
                          <a:spcPts val="900"/>
                        </a:spcAft>
                      </a:pPr>
                      <a:r>
                        <a:rPr lang="en-US" sz="1800" dirty="0">
                          <a:latin typeface="Arial" panose="020B0604020202020204" pitchFamily="34" charset="0"/>
                          <a:cs typeface="Arial" panose="020B0604020202020204" pitchFamily="34" charset="0"/>
                        </a:rPr>
                        <a:t>Ground Systems Manager</a:t>
                      </a:r>
                      <a:endParaRPr lang="en-US" sz="1800" dirty="0">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273879">
                <a:tc>
                  <a:txBody>
                    <a:bodyPr/>
                    <a:lstStyle/>
                    <a:p>
                      <a:pPr marL="0" marR="0" lvl="0" indent="0" algn="just" defTabSz="685783" rtl="0" eaLnBrk="1" fontAlgn="auto" latinLnBrk="0" hangingPunct="1">
                        <a:lnSpc>
                          <a:spcPct val="100000"/>
                        </a:lnSpc>
                        <a:spcBef>
                          <a:spcPts val="600"/>
                        </a:spcBef>
                        <a:spcAft>
                          <a:spcPts val="900"/>
                        </a:spcAft>
                        <a:buClrTx/>
                        <a:buSzTx/>
                        <a:buFontTx/>
                        <a:buNone/>
                        <a:tabLst/>
                        <a:defRPr/>
                      </a:pPr>
                      <a:r>
                        <a:rPr lang="en-US" sz="1800" dirty="0">
                          <a:latin typeface="Arial" panose="020B0604020202020204" pitchFamily="34" charset="0"/>
                          <a:ea typeface="Times New Roman"/>
                          <a:cs typeface="Arial" panose="020B0604020202020204" pitchFamily="34" charset="0"/>
                        </a:rPr>
                        <a:t>Caitlyn Stone</a:t>
                      </a:r>
                    </a:p>
                  </a:txBody>
                  <a:tcPr marL="68580" marR="68580" marT="0" marB="0" anchor="ctr"/>
                </a:tc>
                <a:tc>
                  <a:txBody>
                    <a:bodyPr/>
                    <a:lstStyle/>
                    <a:p>
                      <a:pPr marL="0" marR="0" algn="just">
                        <a:spcBef>
                          <a:spcPts val="600"/>
                        </a:spcBef>
                        <a:spcAft>
                          <a:spcPts val="900"/>
                        </a:spcAft>
                      </a:pPr>
                      <a:r>
                        <a:rPr lang="en-US" sz="1800" dirty="0">
                          <a:latin typeface="Arial" panose="020B0604020202020204" pitchFamily="34" charset="0"/>
                          <a:ea typeface="Times New Roman"/>
                          <a:cs typeface="Arial" panose="020B0604020202020204" pitchFamily="34" charset="0"/>
                        </a:rPr>
                        <a:t>Deputy Mission Operations Manager</a:t>
                      </a:r>
                    </a:p>
                  </a:txBody>
                  <a:tcPr marL="68580" marR="68580" marT="0" marB="0" anchor="ctr"/>
                </a:tc>
                <a:extLst>
                  <a:ext uri="{0D108BD9-81ED-4DB2-BD59-A6C34878D82A}">
                    <a16:rowId xmlns:a16="http://schemas.microsoft.com/office/drawing/2014/main" val="3998293146"/>
                  </a:ext>
                </a:extLst>
              </a:tr>
              <a:tr h="273879">
                <a:tc>
                  <a:txBody>
                    <a:bodyPr/>
                    <a:lstStyle/>
                    <a:p>
                      <a:pPr marL="0" marR="0" algn="just">
                        <a:spcBef>
                          <a:spcPts val="600"/>
                        </a:spcBef>
                        <a:spcAft>
                          <a:spcPts val="900"/>
                        </a:spcAft>
                      </a:pPr>
                      <a:r>
                        <a:rPr lang="en-US" sz="1800" dirty="0">
                          <a:latin typeface="Arial" panose="020B0604020202020204" pitchFamily="34" charset="0"/>
                          <a:cs typeface="Arial" panose="020B0604020202020204" pitchFamily="34" charset="0"/>
                        </a:rPr>
                        <a:t>James Farmer</a:t>
                      </a:r>
                      <a:endParaRPr lang="en-US" sz="1800" dirty="0">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marL="0" marR="0" algn="just">
                        <a:spcBef>
                          <a:spcPts val="600"/>
                        </a:spcBef>
                        <a:spcAft>
                          <a:spcPts val="900"/>
                        </a:spcAft>
                      </a:pPr>
                      <a:r>
                        <a:rPr lang="en-US" sz="1800" dirty="0">
                          <a:latin typeface="Arial" panose="020B0604020202020204" pitchFamily="34" charset="0"/>
                          <a:cs typeface="Arial" panose="020B0604020202020204" pitchFamily="34" charset="0"/>
                        </a:rPr>
                        <a:t>Ground Systems Engineer</a:t>
                      </a:r>
                      <a:endParaRPr lang="en-US" sz="1800" dirty="0">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6"/>
                  </a:ext>
                </a:extLst>
              </a:tr>
              <a:tr h="273879">
                <a:tc>
                  <a:txBody>
                    <a:bodyPr/>
                    <a:lstStyle/>
                    <a:p>
                      <a:pPr marL="0" marR="0" lvl="0" indent="0" algn="just" defTabSz="685783" rtl="0" eaLnBrk="1" fontAlgn="auto" latinLnBrk="0" hangingPunct="1">
                        <a:lnSpc>
                          <a:spcPct val="100000"/>
                        </a:lnSpc>
                        <a:spcBef>
                          <a:spcPts val="600"/>
                        </a:spcBef>
                        <a:spcAft>
                          <a:spcPts val="900"/>
                        </a:spcAft>
                        <a:buClrTx/>
                        <a:buSzTx/>
                        <a:buFontTx/>
                        <a:buNone/>
                        <a:tabLst/>
                        <a:defRPr/>
                      </a:pPr>
                      <a:r>
                        <a:rPr lang="en-US" sz="1800" dirty="0">
                          <a:latin typeface="Arial" panose="020B0604020202020204" pitchFamily="34" charset="0"/>
                          <a:ea typeface="Times New Roman"/>
                          <a:cs typeface="Arial" panose="020B0604020202020204" pitchFamily="34" charset="0"/>
                        </a:rPr>
                        <a:t>Rick Farmer</a:t>
                      </a:r>
                    </a:p>
                  </a:txBody>
                  <a:tcPr marL="68580" marR="68580" marT="0" marB="0" anchor="ctr"/>
                </a:tc>
                <a:tc>
                  <a:txBody>
                    <a:bodyPr/>
                    <a:lstStyle/>
                    <a:p>
                      <a:pPr marL="0" marR="0" algn="just">
                        <a:spcBef>
                          <a:spcPts val="600"/>
                        </a:spcBef>
                        <a:spcAft>
                          <a:spcPts val="900"/>
                        </a:spcAft>
                      </a:pPr>
                      <a:r>
                        <a:rPr lang="en-US" sz="1800" dirty="0">
                          <a:latin typeface="Arial" panose="020B0604020202020204" pitchFamily="34" charset="0"/>
                          <a:ea typeface="Times New Roman"/>
                          <a:cs typeface="Arial" panose="020B0604020202020204" pitchFamily="34" charset="0"/>
                        </a:rPr>
                        <a:t>Ground Systems Engineer</a:t>
                      </a:r>
                    </a:p>
                  </a:txBody>
                  <a:tcPr marL="68580" marR="68580" marT="0" marB="0" anchor="ctr"/>
                </a:tc>
                <a:extLst>
                  <a:ext uri="{0D108BD9-81ED-4DB2-BD59-A6C34878D82A}">
                    <a16:rowId xmlns:a16="http://schemas.microsoft.com/office/drawing/2014/main" val="60128120"/>
                  </a:ext>
                </a:extLst>
              </a:tr>
              <a:tr h="273879">
                <a:tc>
                  <a:txBody>
                    <a:bodyPr/>
                    <a:lstStyle/>
                    <a:p>
                      <a:r>
                        <a:rPr lang="en-US" sz="1800" dirty="0">
                          <a:latin typeface="Arial" panose="020B0604020202020204" pitchFamily="34" charset="0"/>
                          <a:cs typeface="Arial" panose="020B0604020202020204" pitchFamily="34" charset="0"/>
                        </a:rPr>
                        <a:t>Kenta Funada</a:t>
                      </a:r>
                    </a:p>
                  </a:txBody>
                  <a:tcPr marL="68580" marR="68580" marT="0" marB="0" anchor="ctr"/>
                </a:tc>
                <a:tc>
                  <a:txBody>
                    <a:bodyPr/>
                    <a:lstStyle/>
                    <a:p>
                      <a:pPr marL="0" marR="0" algn="just">
                        <a:spcBef>
                          <a:spcPts val="600"/>
                        </a:spcBef>
                        <a:spcAft>
                          <a:spcPts val="900"/>
                        </a:spcAft>
                      </a:pPr>
                      <a:r>
                        <a:rPr lang="en-US" sz="1800" dirty="0">
                          <a:latin typeface="Arial" panose="020B0604020202020204" pitchFamily="34" charset="0"/>
                          <a:ea typeface="Times New Roman"/>
                          <a:cs typeface="Arial" panose="020B0604020202020204" pitchFamily="34" charset="0"/>
                        </a:rPr>
                        <a:t>Payload Engineer</a:t>
                      </a:r>
                    </a:p>
                  </a:txBody>
                  <a:tcPr marL="68580" marR="68580" marT="0" marB="0" anchor="ctr"/>
                </a:tc>
                <a:extLst>
                  <a:ext uri="{0D108BD9-81ED-4DB2-BD59-A6C34878D82A}">
                    <a16:rowId xmlns:a16="http://schemas.microsoft.com/office/drawing/2014/main" val="10009"/>
                  </a:ext>
                </a:extLst>
              </a:tr>
              <a:tr h="273879">
                <a:tc>
                  <a:txBody>
                    <a:bodyPr/>
                    <a:lstStyle/>
                    <a:p>
                      <a:r>
                        <a:rPr lang="en-US" sz="1800" dirty="0">
                          <a:latin typeface="Arial" panose="020B0604020202020204" pitchFamily="34" charset="0"/>
                          <a:cs typeface="Arial" panose="020B0604020202020204" pitchFamily="34" charset="0"/>
                        </a:rPr>
                        <a:t>Donald Cleckner</a:t>
                      </a:r>
                    </a:p>
                  </a:txBody>
                  <a:tcPr marL="68580" marR="68580" marT="0" marB="0" anchor="ctr"/>
                </a:tc>
                <a:tc>
                  <a:txBody>
                    <a:bodyPr/>
                    <a:lstStyle/>
                    <a:p>
                      <a:r>
                        <a:rPr lang="en-US" sz="1800" dirty="0">
                          <a:latin typeface="Arial" panose="020B0604020202020204" pitchFamily="34" charset="0"/>
                          <a:cs typeface="Arial" panose="020B0604020202020204" pitchFamily="34" charset="0"/>
                        </a:rPr>
                        <a:t>Payload Engineer</a:t>
                      </a:r>
                    </a:p>
                  </a:txBody>
                  <a:tcPr marL="68580" marR="68580" marT="0" marB="0" anchor="ctr"/>
                </a:tc>
                <a:extLst>
                  <a:ext uri="{0D108BD9-81ED-4DB2-BD59-A6C34878D82A}">
                    <a16:rowId xmlns:a16="http://schemas.microsoft.com/office/drawing/2014/main" val="10012"/>
                  </a:ext>
                </a:extLst>
              </a:tr>
              <a:tr h="273879">
                <a:tc>
                  <a:txBody>
                    <a:bodyPr/>
                    <a:lstStyle/>
                    <a:p>
                      <a:r>
                        <a:rPr lang="en-US" sz="1800" dirty="0">
                          <a:latin typeface="Arial" panose="020B0604020202020204" pitchFamily="34" charset="0"/>
                          <a:cs typeface="Arial" panose="020B0604020202020204" pitchFamily="34" charset="0"/>
                        </a:rPr>
                        <a:t>James Losey</a:t>
                      </a:r>
                    </a:p>
                  </a:txBody>
                  <a:tcPr marL="68580" marR="68580" marT="0" marB="0"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Payload Engineer/ Contamination Engineer</a:t>
                      </a:r>
                    </a:p>
                  </a:txBody>
                  <a:tcPr marL="68580" marR="68580" marT="0" marB="0" anchor="ctr"/>
                </a:tc>
                <a:extLst>
                  <a:ext uri="{0D108BD9-81ED-4DB2-BD59-A6C34878D82A}">
                    <a16:rowId xmlns:a16="http://schemas.microsoft.com/office/drawing/2014/main" val="2615555393"/>
                  </a:ext>
                </a:extLst>
              </a:tr>
              <a:tr h="273879">
                <a:tc>
                  <a:txBody>
                    <a:bodyPr/>
                    <a:lstStyle/>
                    <a:p>
                      <a:r>
                        <a:rPr lang="en-US" sz="1800" dirty="0">
                          <a:latin typeface="Arial" panose="020B0604020202020204" pitchFamily="34" charset="0"/>
                          <a:cs typeface="Arial" panose="020B0604020202020204" pitchFamily="34" charset="0"/>
                        </a:rPr>
                        <a:t>Chris Brown</a:t>
                      </a:r>
                    </a:p>
                  </a:txBody>
                  <a:tcPr marL="68580" marR="68580" marT="0" marB="0" anchor="ct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Payload Engineer</a:t>
                      </a:r>
                    </a:p>
                  </a:txBody>
                  <a:tcPr marL="68580" marR="68580" marT="0" marB="0" anchor="ctr"/>
                </a:tc>
                <a:extLst>
                  <a:ext uri="{0D108BD9-81ED-4DB2-BD59-A6C34878D82A}">
                    <a16:rowId xmlns:a16="http://schemas.microsoft.com/office/drawing/2014/main" val="946629329"/>
                  </a:ext>
                </a:extLst>
              </a:tr>
            </a:tbl>
          </a:graphicData>
        </a:graphic>
      </p:graphicFrame>
    </p:spTree>
    <p:extLst>
      <p:ext uri="{BB962C8B-B14F-4D97-AF65-F5344CB8AC3E}">
        <p14:creationId xmlns:p14="http://schemas.microsoft.com/office/powerpoint/2010/main" val="3507139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39635B-ED7A-4225-A59E-6CAB46E9A958}"/>
              </a:ext>
            </a:extLst>
          </p:cNvPr>
          <p:cNvSpPr>
            <a:spLocks noGrp="1"/>
          </p:cNvSpPr>
          <p:nvPr>
            <p:ph idx="1"/>
          </p:nvPr>
        </p:nvSpPr>
        <p:spPr/>
        <p:txBody>
          <a:bodyPr/>
          <a:lstStyle/>
          <a:p>
            <a:r>
              <a:rPr lang="en-US" dirty="0"/>
              <a:t>SAGE III celebrated its 8</a:t>
            </a:r>
            <a:r>
              <a:rPr lang="en-US" baseline="30000" dirty="0"/>
              <a:t>th</a:t>
            </a:r>
            <a:r>
              <a:rPr lang="en-US" dirty="0"/>
              <a:t> birthday on board the International Space Station </a:t>
            </a:r>
          </a:p>
          <a:p>
            <a:endParaRPr lang="en-US" dirty="0"/>
          </a:p>
          <a:p>
            <a:endParaRPr lang="en-US" dirty="0"/>
          </a:p>
          <a:p>
            <a:endParaRPr lang="en-US" dirty="0"/>
          </a:p>
          <a:p>
            <a:endParaRPr lang="en-US" dirty="0"/>
          </a:p>
          <a:p>
            <a:pPr marL="0" indent="0">
              <a:buNone/>
            </a:pPr>
            <a:endParaRPr lang="en-US" dirty="0"/>
          </a:p>
          <a:p>
            <a:endParaRPr lang="en-US" dirty="0"/>
          </a:p>
          <a:p>
            <a:r>
              <a:rPr lang="en-US" dirty="0"/>
              <a:t>The SAGE III payload continues to operate as expected</a:t>
            </a:r>
          </a:p>
          <a:p>
            <a:r>
              <a:rPr lang="en-US" dirty="0"/>
              <a:t>SAGE has acquired about 78,000 occultation events!!</a:t>
            </a:r>
          </a:p>
          <a:p>
            <a:endParaRPr lang="en-US" dirty="0"/>
          </a:p>
        </p:txBody>
      </p:sp>
      <p:sp>
        <p:nvSpPr>
          <p:cNvPr id="3" name="Title 2">
            <a:extLst>
              <a:ext uri="{FF2B5EF4-FFF2-40B4-BE49-F238E27FC236}">
                <a16:creationId xmlns:a16="http://schemas.microsoft.com/office/drawing/2014/main" id="{733DB904-4300-4924-B80C-A9756D1D1B67}"/>
              </a:ext>
            </a:extLst>
          </p:cNvPr>
          <p:cNvSpPr>
            <a:spLocks noGrp="1"/>
          </p:cNvSpPr>
          <p:nvPr>
            <p:ph type="title"/>
          </p:nvPr>
        </p:nvSpPr>
        <p:spPr/>
        <p:txBody>
          <a:bodyPr/>
          <a:lstStyle/>
          <a:p>
            <a:r>
              <a:rPr lang="en-US" dirty="0"/>
              <a:t>SAGE III Operations</a:t>
            </a:r>
          </a:p>
        </p:txBody>
      </p:sp>
      <p:sp>
        <p:nvSpPr>
          <p:cNvPr id="4" name="Date Placeholder 3">
            <a:extLst>
              <a:ext uri="{FF2B5EF4-FFF2-40B4-BE49-F238E27FC236}">
                <a16:creationId xmlns:a16="http://schemas.microsoft.com/office/drawing/2014/main" id="{7E7E2F6F-DBDF-448A-A3BE-CBD166E4C64D}"/>
              </a:ext>
            </a:extLst>
          </p:cNvPr>
          <p:cNvSpPr>
            <a:spLocks noGrp="1"/>
          </p:cNvSpPr>
          <p:nvPr>
            <p:ph type="dt" sz="half" idx="2"/>
          </p:nvPr>
        </p:nvSpPr>
        <p:spPr/>
        <p:txBody>
          <a:bodyPr/>
          <a:lstStyle/>
          <a:p>
            <a:fld id="{A9E79D4F-B57E-1C4E-8EE1-3B4427408A1A}" type="datetime4">
              <a:rPr lang="en-US" smtClean="0"/>
              <a:pPr/>
              <a:t>August 12, 2025</a:t>
            </a:fld>
            <a:endParaRPr lang="en-US" dirty="0"/>
          </a:p>
        </p:txBody>
      </p:sp>
      <p:pic>
        <p:nvPicPr>
          <p:cNvPr id="5" name="Picture 4">
            <a:extLst>
              <a:ext uri="{FF2B5EF4-FFF2-40B4-BE49-F238E27FC236}">
                <a16:creationId xmlns:a16="http://schemas.microsoft.com/office/drawing/2014/main" id="{63AE7778-03D0-8152-1CE5-8F20FFEBF8D0}"/>
              </a:ext>
            </a:extLst>
          </p:cNvPr>
          <p:cNvPicPr>
            <a:picLocks noChangeAspect="1"/>
          </p:cNvPicPr>
          <p:nvPr/>
        </p:nvPicPr>
        <p:blipFill>
          <a:blip r:embed="rId2"/>
          <a:stretch>
            <a:fillRect/>
          </a:stretch>
        </p:blipFill>
        <p:spPr>
          <a:xfrm>
            <a:off x="3847112" y="1560224"/>
            <a:ext cx="2945743" cy="2209307"/>
          </a:xfrm>
          <a:prstGeom prst="rect">
            <a:avLst/>
          </a:prstGeom>
        </p:spPr>
      </p:pic>
    </p:spTree>
    <p:extLst>
      <p:ext uri="{BB962C8B-B14F-4D97-AF65-F5344CB8AC3E}">
        <p14:creationId xmlns:p14="http://schemas.microsoft.com/office/powerpoint/2010/main" val="16468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Phase-E Totals</a:t>
            </a:r>
            <a:br>
              <a:rPr lang="en-US" dirty="0"/>
            </a:br>
            <a:r>
              <a:rPr lang="en-US" dirty="0"/>
              <a:t>7/1/2017 00:00 to 8/6/2025 09:00 </a:t>
            </a:r>
          </a:p>
        </p:txBody>
      </p:sp>
      <p:sp>
        <p:nvSpPr>
          <p:cNvPr id="4" name="Date Placeholder 3"/>
          <p:cNvSpPr>
            <a:spLocks noGrp="1"/>
          </p:cNvSpPr>
          <p:nvPr>
            <p:ph type="dt" sz="half" idx="2"/>
          </p:nvPr>
        </p:nvSpPr>
        <p:spPr/>
        <p:txBody>
          <a:bodyPr/>
          <a:lstStyle/>
          <a:p>
            <a:fld id="{A9E79D4F-B57E-1C4E-8EE1-3B4427408A1A}" type="datetime4">
              <a:rPr lang="en-US" smtClean="0"/>
              <a:t>August 12, 2025</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739514059"/>
              </p:ext>
            </p:extLst>
          </p:nvPr>
        </p:nvGraphicFramePr>
        <p:xfrm>
          <a:off x="318987" y="1135039"/>
          <a:ext cx="8484928" cy="2828034"/>
        </p:xfrm>
        <a:graphic>
          <a:graphicData uri="http://schemas.openxmlformats.org/drawingml/2006/table">
            <a:tbl>
              <a:tblPr>
                <a:tableStyleId>{5C22544A-7EE6-4342-B048-85BDC9FD1C3A}</a:tableStyleId>
              </a:tblPr>
              <a:tblGrid>
                <a:gridCol w="2121232">
                  <a:extLst>
                    <a:ext uri="{9D8B030D-6E8A-4147-A177-3AD203B41FA5}">
                      <a16:colId xmlns:a16="http://schemas.microsoft.com/office/drawing/2014/main" val="20000"/>
                    </a:ext>
                  </a:extLst>
                </a:gridCol>
                <a:gridCol w="2121232">
                  <a:extLst>
                    <a:ext uri="{9D8B030D-6E8A-4147-A177-3AD203B41FA5}">
                      <a16:colId xmlns:a16="http://schemas.microsoft.com/office/drawing/2014/main" val="20001"/>
                    </a:ext>
                  </a:extLst>
                </a:gridCol>
                <a:gridCol w="2121232">
                  <a:extLst>
                    <a:ext uri="{9D8B030D-6E8A-4147-A177-3AD203B41FA5}">
                      <a16:colId xmlns:a16="http://schemas.microsoft.com/office/drawing/2014/main" val="20002"/>
                    </a:ext>
                  </a:extLst>
                </a:gridCol>
                <a:gridCol w="2121232">
                  <a:extLst>
                    <a:ext uri="{9D8B030D-6E8A-4147-A177-3AD203B41FA5}">
                      <a16:colId xmlns:a16="http://schemas.microsoft.com/office/drawing/2014/main" val="20003"/>
                    </a:ext>
                  </a:extLst>
                </a:gridCol>
              </a:tblGrid>
              <a:tr h="914400">
                <a:tc>
                  <a:txBody>
                    <a:bodyPr/>
                    <a:lstStyle/>
                    <a:p>
                      <a:pPr algn="ctr" rtl="0" fontAlgn="ctr"/>
                      <a:r>
                        <a:rPr lang="en-US" sz="1800" u="none" strike="noStrike" dirty="0">
                          <a:effectLst/>
                        </a:rPr>
                        <a:t>Event Type</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084"/>
                    </a:solidFill>
                  </a:tcPr>
                </a:tc>
                <a:tc>
                  <a:txBody>
                    <a:bodyPr/>
                    <a:lstStyle/>
                    <a:p>
                      <a:pPr algn="ctr" rtl="0" fontAlgn="ctr"/>
                      <a:r>
                        <a:rPr lang="en-US" sz="1800" u="none" strike="noStrike" dirty="0">
                          <a:effectLst/>
                        </a:rPr>
                        <a:t>Total Planned</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084"/>
                    </a:solidFill>
                  </a:tcPr>
                </a:tc>
                <a:tc>
                  <a:txBody>
                    <a:bodyPr/>
                    <a:lstStyle/>
                    <a:p>
                      <a:pPr algn="ctr" rtl="0" fontAlgn="ctr"/>
                      <a:r>
                        <a:rPr lang="en-US" sz="1800" u="none" strike="noStrike" dirty="0">
                          <a:effectLst/>
                        </a:rPr>
                        <a:t>Total Acquired</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084"/>
                    </a:solidFill>
                  </a:tcPr>
                </a:tc>
                <a:tc>
                  <a:txBody>
                    <a:bodyPr/>
                    <a:lstStyle/>
                    <a:p>
                      <a:pPr algn="ctr" rtl="0" fontAlgn="ctr"/>
                      <a:r>
                        <a:rPr lang="en-US" sz="1800" u="none" strike="noStrike" dirty="0">
                          <a:effectLst/>
                        </a:rPr>
                        <a:t>Total % Acquired </a:t>
                      </a:r>
                      <a:br>
                        <a:rPr lang="en-US" sz="1800" u="none" strike="noStrike" dirty="0">
                          <a:effectLst/>
                        </a:rPr>
                      </a:br>
                      <a:r>
                        <a:rPr lang="en-US" sz="1800" u="none" strike="noStrike" dirty="0">
                          <a:effectLst/>
                        </a:rPr>
                        <a:t>(vs. Planned)</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084"/>
                    </a:solidFill>
                  </a:tcPr>
                </a:tc>
                <a:extLst>
                  <a:ext uri="{0D108BD9-81ED-4DB2-BD59-A6C34878D82A}">
                    <a16:rowId xmlns:a16="http://schemas.microsoft.com/office/drawing/2014/main" val="10000"/>
                  </a:ext>
                </a:extLst>
              </a:tr>
              <a:tr h="312985">
                <a:tc>
                  <a:txBody>
                    <a:bodyPr/>
                    <a:lstStyle/>
                    <a:p>
                      <a:pPr algn="l" rtl="0" fontAlgn="ctr"/>
                      <a:r>
                        <a:rPr lang="en-US" sz="1800" u="none" strike="noStrike" dirty="0">
                          <a:effectLst/>
                        </a:rPr>
                        <a:t>Sunrise</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400" b="0" i="0" u="none" strike="noStrike">
                          <a:solidFill>
                            <a:srgbClr val="000000"/>
                          </a:solidFill>
                          <a:effectLst/>
                          <a:latin typeface="Calibri" panose="020F0502020204030204" pitchFamily="34" charset="0"/>
                        </a:rPr>
                        <a:t>41056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400" b="0" i="0" u="none" strike="noStrike">
                          <a:solidFill>
                            <a:srgbClr val="000000"/>
                          </a:solidFill>
                          <a:effectLst/>
                          <a:latin typeface="Calibri" panose="020F0502020204030204" pitchFamily="34" charset="0"/>
                        </a:rPr>
                        <a:t>37558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400" b="1" i="0" u="none" strike="noStrike" dirty="0">
                          <a:solidFill>
                            <a:srgbClr val="000000"/>
                          </a:solidFill>
                          <a:effectLst/>
                          <a:latin typeface="Calibri" panose="020F0502020204030204" pitchFamily="34" charset="0"/>
                        </a:rPr>
                        <a:t>91.5%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a16="http://schemas.microsoft.com/office/drawing/2014/main" val="10001"/>
                  </a:ext>
                </a:extLst>
              </a:tr>
              <a:tr h="312985">
                <a:tc>
                  <a:txBody>
                    <a:bodyPr/>
                    <a:lstStyle/>
                    <a:p>
                      <a:pPr algn="l" rtl="0" fontAlgn="ctr"/>
                      <a:r>
                        <a:rPr lang="en-US" sz="1800" u="none" strike="noStrike" dirty="0">
                          <a:effectLst/>
                        </a:rPr>
                        <a:t>Sunset</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400" b="0" i="0" u="none" strike="noStrike">
                          <a:solidFill>
                            <a:srgbClr val="000000"/>
                          </a:solidFill>
                          <a:effectLst/>
                          <a:latin typeface="Calibri" panose="020F0502020204030204" pitchFamily="34" charset="0"/>
                        </a:rPr>
                        <a:t>41048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400" b="0" i="0" u="none" strike="noStrike">
                          <a:solidFill>
                            <a:srgbClr val="000000"/>
                          </a:solidFill>
                          <a:effectLst/>
                          <a:latin typeface="Calibri" panose="020F0502020204030204" pitchFamily="34" charset="0"/>
                        </a:rPr>
                        <a:t>35586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400" b="1" i="0" u="none" strike="noStrike" dirty="0">
                          <a:solidFill>
                            <a:srgbClr val="000000"/>
                          </a:solidFill>
                          <a:effectLst/>
                          <a:latin typeface="Calibri" panose="020F0502020204030204" pitchFamily="34" charset="0"/>
                        </a:rPr>
                        <a:t>86.7%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a16="http://schemas.microsoft.com/office/drawing/2014/main" val="10002"/>
                  </a:ext>
                </a:extLst>
              </a:tr>
              <a:tr h="312985">
                <a:tc>
                  <a:txBody>
                    <a:bodyPr/>
                    <a:lstStyle/>
                    <a:p>
                      <a:pPr algn="l" rtl="0" fontAlgn="ctr"/>
                      <a:r>
                        <a:rPr lang="en-US" sz="1800" u="none" strike="noStrike" dirty="0">
                          <a:effectLst/>
                        </a:rPr>
                        <a:t>Moonrise</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400" b="0" i="0" u="none" strike="noStrike">
                          <a:solidFill>
                            <a:srgbClr val="000000"/>
                          </a:solidFill>
                          <a:effectLst/>
                          <a:latin typeface="Calibri" panose="020F0502020204030204" pitchFamily="34" charset="0"/>
                        </a:rPr>
                        <a:t>5273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400" b="0" i="0" u="none" strike="noStrike">
                          <a:solidFill>
                            <a:srgbClr val="000000"/>
                          </a:solidFill>
                          <a:effectLst/>
                          <a:latin typeface="Calibri" panose="020F0502020204030204" pitchFamily="34" charset="0"/>
                        </a:rPr>
                        <a:t>1947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400" b="1" i="0" u="none" strike="noStrike" dirty="0">
                          <a:solidFill>
                            <a:srgbClr val="000000"/>
                          </a:solidFill>
                          <a:effectLst/>
                          <a:latin typeface="Calibri" panose="020F0502020204030204" pitchFamily="34" charset="0"/>
                        </a:rPr>
                        <a:t>36.9%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a16="http://schemas.microsoft.com/office/drawing/2014/main" val="10003"/>
                  </a:ext>
                </a:extLst>
              </a:tr>
              <a:tr h="312985">
                <a:tc>
                  <a:txBody>
                    <a:bodyPr/>
                    <a:lstStyle/>
                    <a:p>
                      <a:pPr algn="l" rtl="0" fontAlgn="ctr"/>
                      <a:r>
                        <a:rPr lang="en-US" sz="1800" u="none" strike="noStrike" dirty="0">
                          <a:effectLst/>
                        </a:rPr>
                        <a:t>Moonset</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400" b="0" i="0" u="none" strike="noStrike">
                          <a:solidFill>
                            <a:srgbClr val="000000"/>
                          </a:solidFill>
                          <a:effectLst/>
                          <a:latin typeface="Calibri" panose="020F0502020204030204" pitchFamily="34" charset="0"/>
                        </a:rPr>
                        <a:t>5637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400" b="0" i="0" u="none" strike="noStrike">
                          <a:solidFill>
                            <a:srgbClr val="000000"/>
                          </a:solidFill>
                          <a:effectLst/>
                          <a:latin typeface="Calibri" panose="020F0502020204030204" pitchFamily="34" charset="0"/>
                        </a:rPr>
                        <a:t>3290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400" b="1" i="0" u="none" strike="noStrike" dirty="0">
                          <a:solidFill>
                            <a:srgbClr val="000000"/>
                          </a:solidFill>
                          <a:effectLst/>
                          <a:latin typeface="Calibri" panose="020F0502020204030204" pitchFamily="34" charset="0"/>
                        </a:rPr>
                        <a:t>58.4%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a16="http://schemas.microsoft.com/office/drawing/2014/main" val="10004"/>
                  </a:ext>
                </a:extLst>
              </a:tr>
              <a:tr h="348709">
                <a:tc>
                  <a:txBody>
                    <a:bodyPr/>
                    <a:lstStyle/>
                    <a:p>
                      <a:pPr algn="l" rtl="0" fontAlgn="ctr"/>
                      <a:r>
                        <a:rPr lang="en-US" sz="1800" i="1" u="none" strike="noStrike" dirty="0">
                          <a:effectLst/>
                        </a:rPr>
                        <a:t>All Occultation</a:t>
                      </a:r>
                      <a:endParaRPr lang="en-US" sz="1800" b="0" i="1"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rtl="0" fontAlgn="ctr"/>
                      <a:r>
                        <a:rPr lang="en-US" sz="1400" b="0" i="1" u="none" strike="noStrike">
                          <a:solidFill>
                            <a:srgbClr val="000000"/>
                          </a:solidFill>
                          <a:effectLst/>
                          <a:latin typeface="Calibri" panose="020F0502020204030204" pitchFamily="34" charset="0"/>
                        </a:rPr>
                        <a:t>93014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rtl="0" fontAlgn="ctr"/>
                      <a:r>
                        <a:rPr lang="en-US" sz="1400" b="0" i="1" u="none" strike="noStrike">
                          <a:solidFill>
                            <a:srgbClr val="000000"/>
                          </a:solidFill>
                          <a:effectLst/>
                          <a:latin typeface="Calibri" panose="020F0502020204030204" pitchFamily="34" charset="0"/>
                        </a:rPr>
                        <a:t>78381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rtl="0" fontAlgn="ctr"/>
                      <a:r>
                        <a:rPr lang="en-US" sz="1400" b="1" i="1" u="none" strike="noStrike" dirty="0">
                          <a:solidFill>
                            <a:srgbClr val="000000"/>
                          </a:solidFill>
                          <a:effectLst/>
                          <a:latin typeface="Calibri" panose="020F0502020204030204" pitchFamily="34" charset="0"/>
                        </a:rPr>
                        <a:t>84.3%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a16="http://schemas.microsoft.com/office/drawing/2014/main" val="10005"/>
                  </a:ext>
                </a:extLst>
              </a:tr>
              <a:tr h="312985">
                <a:tc>
                  <a:txBody>
                    <a:bodyPr/>
                    <a:lstStyle/>
                    <a:p>
                      <a:pPr algn="l" rtl="0" fontAlgn="ctr"/>
                      <a:r>
                        <a:rPr lang="en-US" sz="1800" u="none" strike="noStrike" dirty="0">
                          <a:effectLst/>
                        </a:rPr>
                        <a:t>Limb</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400" b="0" i="0" u="none" strike="noStrike" dirty="0">
                          <a:solidFill>
                            <a:srgbClr val="000000"/>
                          </a:solidFill>
                          <a:effectLst/>
                          <a:latin typeface="Calibri" panose="020F0502020204030204" pitchFamily="34" charset="0"/>
                        </a:rPr>
                        <a:t>32154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400" b="0" i="0" u="none" strike="noStrike" dirty="0">
                          <a:solidFill>
                            <a:srgbClr val="000000"/>
                          </a:solidFill>
                          <a:effectLst/>
                          <a:latin typeface="Calibri" panose="020F0502020204030204" pitchFamily="34" charset="0"/>
                        </a:rPr>
                        <a:t>31286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400" b="1" i="0" u="none" strike="noStrike" dirty="0">
                          <a:solidFill>
                            <a:srgbClr val="000000"/>
                          </a:solidFill>
                          <a:effectLst/>
                          <a:latin typeface="Calibri" panose="020F0502020204030204" pitchFamily="34" charset="0"/>
                        </a:rPr>
                        <a:t>97.3%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a16="http://schemas.microsoft.com/office/drawing/2014/main" val="10006"/>
                  </a:ext>
                </a:extLst>
              </a:tr>
            </a:tbl>
          </a:graphicData>
        </a:graphic>
      </p:graphicFrame>
      <p:sp>
        <p:nvSpPr>
          <p:cNvPr id="2" name="Content Placeholder 1">
            <a:extLst>
              <a:ext uri="{FF2B5EF4-FFF2-40B4-BE49-F238E27FC236}">
                <a16:creationId xmlns:a16="http://schemas.microsoft.com/office/drawing/2014/main" id="{D009ED9D-5CF6-5CB7-2D40-E1E4442AE6B7}"/>
              </a:ext>
            </a:extLst>
          </p:cNvPr>
          <p:cNvSpPr txBox="1">
            <a:spLocks/>
          </p:cNvSpPr>
          <p:nvPr/>
        </p:nvSpPr>
        <p:spPr>
          <a:xfrm>
            <a:off x="219075" y="4001999"/>
            <a:ext cx="8924925" cy="1473605"/>
          </a:xfrm>
          <a:prstGeom prst="rect">
            <a:avLst/>
          </a:prstGeom>
        </p:spPr>
        <p:txBody>
          <a:bodyPr/>
          <a:lstStyle>
            <a:lvl1pPr marL="257168" indent="-257168" algn="l" rtl="0" eaLnBrk="0" fontAlgn="base" hangingPunct="0">
              <a:spcBef>
                <a:spcPct val="20000"/>
              </a:spcBef>
              <a:spcAft>
                <a:spcPct val="0"/>
              </a:spcAft>
              <a:buClr>
                <a:schemeClr val="accent2">
                  <a:lumMod val="75000"/>
                </a:schemeClr>
              </a:buClr>
              <a:buFont typeface="Wingdings" pitchFamily="29" charset="2"/>
              <a:buChar char="Ø"/>
              <a:defRPr sz="2100" b="1" kern="1200">
                <a:solidFill>
                  <a:schemeClr val="tx1"/>
                </a:solidFill>
                <a:latin typeface="Arial"/>
                <a:ea typeface="ヒラギノ角ゴ Pro W3" pitchFamily="-109" charset="-128"/>
                <a:cs typeface="Arial"/>
              </a:defRPr>
            </a:lvl1pPr>
            <a:lvl2pPr marL="557199" indent="-214308" algn="l" rtl="0" eaLnBrk="0" fontAlgn="base" hangingPunct="0">
              <a:spcBef>
                <a:spcPct val="20000"/>
              </a:spcBef>
              <a:spcAft>
                <a:spcPct val="0"/>
              </a:spcAft>
              <a:buClr>
                <a:schemeClr val="accent1"/>
              </a:buClr>
              <a:buFont typeface="Arial" pitchFamily="29" charset="0"/>
              <a:buChar char="•"/>
              <a:defRPr sz="1800" kern="1200">
                <a:solidFill>
                  <a:schemeClr val="tx1"/>
                </a:solidFill>
                <a:latin typeface="Arial"/>
                <a:ea typeface="ヒラギノ角ゴ Pro W3" pitchFamily="-109" charset="-128"/>
                <a:cs typeface="Arial"/>
              </a:defRPr>
            </a:lvl2pPr>
            <a:lvl3pPr marL="857228" indent="-171446" algn="l" rtl="0" eaLnBrk="0" fontAlgn="base" hangingPunct="0">
              <a:spcBef>
                <a:spcPct val="20000"/>
              </a:spcBef>
              <a:spcAft>
                <a:spcPct val="0"/>
              </a:spcAft>
              <a:buFont typeface="Wingdings" pitchFamily="29" charset="2"/>
              <a:buChar char="§"/>
              <a:defRPr sz="1500" kern="1200">
                <a:solidFill>
                  <a:schemeClr val="tx1"/>
                </a:solidFill>
                <a:latin typeface="Arial"/>
                <a:ea typeface="ＭＳ Ｐゴシック" pitchFamily="-105" charset="-128"/>
                <a:cs typeface="Arial"/>
              </a:defRPr>
            </a:lvl3pPr>
            <a:lvl4pPr marL="1200120" indent="-171446" algn="l" rtl="0" eaLnBrk="0" fontAlgn="base" hangingPunct="0">
              <a:spcBef>
                <a:spcPct val="20000"/>
              </a:spcBef>
              <a:spcAft>
                <a:spcPct val="0"/>
              </a:spcAft>
              <a:buFont typeface="Courier New" pitchFamily="29" charset="0"/>
              <a:buChar char="o"/>
              <a:defRPr kern="1200">
                <a:solidFill>
                  <a:schemeClr val="tx1"/>
                </a:solidFill>
                <a:latin typeface="Arial"/>
                <a:ea typeface="ＭＳ Ｐゴシック" pitchFamily="-105" charset="-128"/>
                <a:cs typeface="Arial"/>
              </a:defRPr>
            </a:lvl4pPr>
            <a:lvl5pPr marL="1543012" indent="-171446" algn="l" rtl="0" eaLnBrk="0" fontAlgn="base" hangingPunct="0">
              <a:spcBef>
                <a:spcPct val="20000"/>
              </a:spcBef>
              <a:spcAft>
                <a:spcPct val="0"/>
              </a:spcAft>
              <a:buFont typeface="Arial" pitchFamily="29" charset="0"/>
              <a:buChar char="•"/>
              <a:defRPr kern="1200">
                <a:solidFill>
                  <a:schemeClr val="tx1"/>
                </a:solidFill>
                <a:latin typeface="Arial"/>
                <a:ea typeface="ヒラギノ角ゴ Pro W3" charset="-128"/>
                <a:cs typeface="Arial"/>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42900" indent="-342900">
              <a:buFont typeface="Wingdings" panose="05000000000000000000" pitchFamily="2" charset="2"/>
              <a:buChar char="Ø"/>
              <a:defRPr/>
            </a:pPr>
            <a:endParaRPr lang="en-US" sz="1400" b="0" dirty="0">
              <a:solidFill>
                <a:prstClr val="black"/>
              </a:solidFill>
            </a:endParaRPr>
          </a:p>
        </p:txBody>
      </p:sp>
      <p:sp>
        <p:nvSpPr>
          <p:cNvPr id="6" name="TextBox 5">
            <a:extLst>
              <a:ext uri="{FF2B5EF4-FFF2-40B4-BE49-F238E27FC236}">
                <a16:creationId xmlns:a16="http://schemas.microsoft.com/office/drawing/2014/main" id="{2D7E7200-21AF-959E-6EE2-BE4927723578}"/>
              </a:ext>
            </a:extLst>
          </p:cNvPr>
          <p:cNvSpPr txBox="1"/>
          <p:nvPr/>
        </p:nvSpPr>
        <p:spPr>
          <a:xfrm>
            <a:off x="4114800" y="2245840"/>
            <a:ext cx="65" cy="369332"/>
          </a:xfrm>
          <a:prstGeom prst="rect">
            <a:avLst/>
          </a:prstGeom>
          <a:noFill/>
        </p:spPr>
        <p:txBody>
          <a:bodyPr wrap="none" lIns="0" tIns="0" rIns="0" bIns="0" rtlCol="0">
            <a:spAutoFit/>
          </a:bodyPr>
          <a:lstStyle/>
          <a:p>
            <a:endParaRPr lang="en-US" dirty="0"/>
          </a:p>
        </p:txBody>
      </p:sp>
      <p:sp>
        <p:nvSpPr>
          <p:cNvPr id="7" name="Content Placeholder 1">
            <a:extLst>
              <a:ext uri="{FF2B5EF4-FFF2-40B4-BE49-F238E27FC236}">
                <a16:creationId xmlns:a16="http://schemas.microsoft.com/office/drawing/2014/main" id="{E3F2B24D-9AF2-0CCB-84B7-AEC397765263}"/>
              </a:ext>
            </a:extLst>
          </p:cNvPr>
          <p:cNvSpPr txBox="1">
            <a:spLocks/>
          </p:cNvSpPr>
          <p:nvPr/>
        </p:nvSpPr>
        <p:spPr>
          <a:xfrm>
            <a:off x="219074" y="3999782"/>
            <a:ext cx="8924925" cy="1473605"/>
          </a:xfrm>
          <a:prstGeom prst="rect">
            <a:avLst/>
          </a:prstGeom>
        </p:spPr>
        <p:txBody>
          <a:bodyPr/>
          <a:lstStyle>
            <a:lvl1pPr marL="257168" indent="-257168" algn="l" rtl="0" eaLnBrk="0" fontAlgn="base" hangingPunct="0">
              <a:spcBef>
                <a:spcPct val="20000"/>
              </a:spcBef>
              <a:spcAft>
                <a:spcPct val="0"/>
              </a:spcAft>
              <a:buClr>
                <a:schemeClr val="accent2">
                  <a:lumMod val="75000"/>
                </a:schemeClr>
              </a:buClr>
              <a:buFont typeface="Wingdings" pitchFamily="29" charset="2"/>
              <a:buChar char="Ø"/>
              <a:defRPr sz="2100" b="1" kern="1200">
                <a:solidFill>
                  <a:schemeClr val="tx1"/>
                </a:solidFill>
                <a:latin typeface="Arial"/>
                <a:ea typeface="ヒラギノ角ゴ Pro W3" pitchFamily="-109" charset="-128"/>
                <a:cs typeface="Arial"/>
              </a:defRPr>
            </a:lvl1pPr>
            <a:lvl2pPr marL="557199" indent="-214308" algn="l" rtl="0" eaLnBrk="0" fontAlgn="base" hangingPunct="0">
              <a:spcBef>
                <a:spcPct val="20000"/>
              </a:spcBef>
              <a:spcAft>
                <a:spcPct val="0"/>
              </a:spcAft>
              <a:buClr>
                <a:schemeClr val="accent1"/>
              </a:buClr>
              <a:buFont typeface="Arial" pitchFamily="29" charset="0"/>
              <a:buChar char="•"/>
              <a:defRPr sz="1800" kern="1200">
                <a:solidFill>
                  <a:schemeClr val="tx1"/>
                </a:solidFill>
                <a:latin typeface="Arial"/>
                <a:ea typeface="ヒラギノ角ゴ Pro W3" pitchFamily="-109" charset="-128"/>
                <a:cs typeface="Arial"/>
              </a:defRPr>
            </a:lvl2pPr>
            <a:lvl3pPr marL="857228" indent="-171446" algn="l" rtl="0" eaLnBrk="0" fontAlgn="base" hangingPunct="0">
              <a:spcBef>
                <a:spcPct val="20000"/>
              </a:spcBef>
              <a:spcAft>
                <a:spcPct val="0"/>
              </a:spcAft>
              <a:buFont typeface="Wingdings" pitchFamily="29" charset="2"/>
              <a:buChar char="§"/>
              <a:defRPr sz="1500" kern="1200">
                <a:solidFill>
                  <a:schemeClr val="tx1"/>
                </a:solidFill>
                <a:latin typeface="Arial"/>
                <a:ea typeface="ＭＳ Ｐゴシック" pitchFamily="-105" charset="-128"/>
                <a:cs typeface="Arial"/>
              </a:defRPr>
            </a:lvl3pPr>
            <a:lvl4pPr marL="1200120" indent="-171446" algn="l" rtl="0" eaLnBrk="0" fontAlgn="base" hangingPunct="0">
              <a:spcBef>
                <a:spcPct val="20000"/>
              </a:spcBef>
              <a:spcAft>
                <a:spcPct val="0"/>
              </a:spcAft>
              <a:buFont typeface="Courier New" pitchFamily="29" charset="0"/>
              <a:buChar char="o"/>
              <a:defRPr kern="1200">
                <a:solidFill>
                  <a:schemeClr val="tx1"/>
                </a:solidFill>
                <a:latin typeface="Arial"/>
                <a:ea typeface="ＭＳ Ｐゴシック" pitchFamily="-105" charset="-128"/>
                <a:cs typeface="Arial"/>
              </a:defRPr>
            </a:lvl4pPr>
            <a:lvl5pPr marL="1543012" indent="-171446" algn="l" rtl="0" eaLnBrk="0" fontAlgn="base" hangingPunct="0">
              <a:spcBef>
                <a:spcPct val="20000"/>
              </a:spcBef>
              <a:spcAft>
                <a:spcPct val="0"/>
              </a:spcAft>
              <a:buFont typeface="Arial" pitchFamily="29" charset="0"/>
              <a:buChar char="•"/>
              <a:defRPr kern="1200">
                <a:solidFill>
                  <a:schemeClr val="tx1"/>
                </a:solidFill>
                <a:latin typeface="Arial"/>
                <a:ea typeface="ヒラギノ角ゴ Pro W3" charset="-128"/>
                <a:cs typeface="Arial"/>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defRPr/>
            </a:pPr>
            <a:endParaRPr lang="en-US" sz="1400" b="0" dirty="0">
              <a:solidFill>
                <a:prstClr val="black"/>
              </a:solidFill>
            </a:endParaRPr>
          </a:p>
        </p:txBody>
      </p:sp>
    </p:spTree>
    <p:extLst>
      <p:ext uri="{BB962C8B-B14F-4D97-AF65-F5344CB8AC3E}">
        <p14:creationId xmlns:p14="http://schemas.microsoft.com/office/powerpoint/2010/main" val="2996110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F6E3B2-FC96-4DAD-B862-DFE3B3120BAB}"/>
              </a:ext>
            </a:extLst>
          </p:cNvPr>
          <p:cNvSpPr>
            <a:spLocks noGrp="1"/>
          </p:cNvSpPr>
          <p:nvPr>
            <p:ph idx="1"/>
          </p:nvPr>
        </p:nvSpPr>
        <p:spPr>
          <a:xfrm>
            <a:off x="76199" y="813107"/>
            <a:ext cx="8839201" cy="4113609"/>
          </a:xfrm>
        </p:spPr>
        <p:txBody>
          <a:bodyPr/>
          <a:lstStyle/>
          <a:p>
            <a:pPr marL="342891" lvl="1" indent="0">
              <a:buNone/>
            </a:pPr>
            <a:endParaRPr lang="en-US" sz="1050" dirty="0"/>
          </a:p>
          <a:p>
            <a:r>
              <a:rPr lang="en-US" sz="1650" dirty="0">
                <a:latin typeface="Arial" panose="020B0604020202020204" pitchFamily="34" charset="0"/>
                <a:cs typeface="Arial" panose="020B0604020202020204" pitchFamily="34" charset="0"/>
              </a:rPr>
              <a:t>SAGE III Transmission through the contamination window </a:t>
            </a:r>
          </a:p>
          <a:p>
            <a:pPr lvl="1"/>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As presented previously, a single event impulse contamination event occurred on November 29, 2021. The SAGE III team has continued to monitor the transmission, and no additional degradation has been observed.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A92B9532-53EA-4530-9434-64DDCB07534F}"/>
              </a:ext>
            </a:extLst>
          </p:cNvPr>
          <p:cNvSpPr>
            <a:spLocks noGrp="1"/>
          </p:cNvSpPr>
          <p:nvPr>
            <p:ph type="title"/>
          </p:nvPr>
        </p:nvSpPr>
        <p:spPr/>
        <p:txBody>
          <a:bodyPr/>
          <a:lstStyle/>
          <a:p>
            <a:r>
              <a:rPr lang="en-US" dirty="0"/>
              <a:t>Window Transmission update</a:t>
            </a:r>
          </a:p>
        </p:txBody>
      </p:sp>
      <p:sp>
        <p:nvSpPr>
          <p:cNvPr id="4" name="Date Placeholder 3">
            <a:extLst>
              <a:ext uri="{FF2B5EF4-FFF2-40B4-BE49-F238E27FC236}">
                <a16:creationId xmlns:a16="http://schemas.microsoft.com/office/drawing/2014/main" id="{BE3F24CF-8DCC-4F40-8CC1-839CCD1548AA}"/>
              </a:ext>
            </a:extLst>
          </p:cNvPr>
          <p:cNvSpPr>
            <a:spLocks noGrp="1"/>
          </p:cNvSpPr>
          <p:nvPr>
            <p:ph type="dt" sz="half" idx="2"/>
          </p:nvPr>
        </p:nvSpPr>
        <p:spPr/>
        <p:txBody>
          <a:bodyPr/>
          <a:lstStyle/>
          <a:p>
            <a:fld id="{A9E79D4F-B57E-1C4E-8EE1-3B4427408A1A}" type="datetime4">
              <a:rPr lang="en-US" smtClean="0"/>
              <a:pPr/>
              <a:t>August 12, 2025</a:t>
            </a:fld>
            <a:endParaRPr lang="en-US" dirty="0"/>
          </a:p>
        </p:txBody>
      </p:sp>
      <p:pic>
        <p:nvPicPr>
          <p:cNvPr id="7" name="Content Placeholder 5">
            <a:extLst>
              <a:ext uri="{FF2B5EF4-FFF2-40B4-BE49-F238E27FC236}">
                <a16:creationId xmlns:a16="http://schemas.microsoft.com/office/drawing/2014/main" id="{95D15A31-E618-B703-BF3E-4BAFB249FB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199" y="2030759"/>
            <a:ext cx="4577814" cy="2873699"/>
          </a:xfrm>
          <a:prstGeom prst="rect">
            <a:avLst/>
          </a:prstGeom>
        </p:spPr>
      </p:pic>
      <p:pic>
        <p:nvPicPr>
          <p:cNvPr id="8" name="Content Placeholder 5">
            <a:extLst>
              <a:ext uri="{FF2B5EF4-FFF2-40B4-BE49-F238E27FC236}">
                <a16:creationId xmlns:a16="http://schemas.microsoft.com/office/drawing/2014/main" id="{B22CAA29-2351-A5DF-5672-475F1ECDEE0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54013" y="2074804"/>
            <a:ext cx="4471552" cy="2829654"/>
          </a:xfrm>
          <a:prstGeom prst="rect">
            <a:avLst/>
          </a:prstGeom>
        </p:spPr>
      </p:pic>
    </p:spTree>
    <p:extLst>
      <p:ext uri="{BB962C8B-B14F-4D97-AF65-F5344CB8AC3E}">
        <p14:creationId xmlns:p14="http://schemas.microsoft.com/office/powerpoint/2010/main" val="692619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C8C595-71D6-13B3-485B-340538E72849}"/>
              </a:ext>
            </a:extLst>
          </p:cNvPr>
          <p:cNvSpPr>
            <a:spLocks noGrp="1"/>
          </p:cNvSpPr>
          <p:nvPr>
            <p:ph idx="1"/>
          </p:nvPr>
        </p:nvSpPr>
        <p:spPr/>
        <p:txBody>
          <a:bodyPr/>
          <a:lstStyle/>
          <a:p>
            <a:r>
              <a:rPr lang="en-US" dirty="0"/>
              <a:t>Two items of note for Payload operations for 2025:</a:t>
            </a:r>
          </a:p>
          <a:p>
            <a:pPr lvl="1"/>
            <a:r>
              <a:rPr lang="en-US" dirty="0"/>
              <a:t>Modification of the Instrument Assembly (IA) CCD TEC setpoint</a:t>
            </a:r>
          </a:p>
          <a:p>
            <a:pPr lvl="1"/>
            <a:r>
              <a:rPr lang="en-US" dirty="0"/>
              <a:t>Failure of the Disturbance Monitoring Package</a:t>
            </a:r>
          </a:p>
        </p:txBody>
      </p:sp>
      <p:sp>
        <p:nvSpPr>
          <p:cNvPr id="3" name="Title 2">
            <a:extLst>
              <a:ext uri="{FF2B5EF4-FFF2-40B4-BE49-F238E27FC236}">
                <a16:creationId xmlns:a16="http://schemas.microsoft.com/office/drawing/2014/main" id="{9C5B1A48-C40C-F006-754E-00B578B0A535}"/>
              </a:ext>
            </a:extLst>
          </p:cNvPr>
          <p:cNvSpPr>
            <a:spLocks noGrp="1"/>
          </p:cNvSpPr>
          <p:nvPr>
            <p:ph type="title"/>
          </p:nvPr>
        </p:nvSpPr>
        <p:spPr/>
        <p:txBody>
          <a:bodyPr/>
          <a:lstStyle/>
          <a:p>
            <a:r>
              <a:rPr lang="en-US" dirty="0"/>
              <a:t>Payload  Highlights</a:t>
            </a:r>
          </a:p>
        </p:txBody>
      </p:sp>
      <p:sp>
        <p:nvSpPr>
          <p:cNvPr id="4" name="Date Placeholder 3">
            <a:extLst>
              <a:ext uri="{FF2B5EF4-FFF2-40B4-BE49-F238E27FC236}">
                <a16:creationId xmlns:a16="http://schemas.microsoft.com/office/drawing/2014/main" id="{99A54048-92E1-29EB-15C9-5BF0BC806DEF}"/>
              </a:ext>
            </a:extLst>
          </p:cNvPr>
          <p:cNvSpPr>
            <a:spLocks noGrp="1"/>
          </p:cNvSpPr>
          <p:nvPr>
            <p:ph type="dt" sz="half" idx="2"/>
          </p:nvPr>
        </p:nvSpPr>
        <p:spPr/>
        <p:txBody>
          <a:bodyPr/>
          <a:lstStyle/>
          <a:p>
            <a:fld id="{A9E79D4F-B57E-1C4E-8EE1-3B4427408A1A}" type="datetime4">
              <a:rPr lang="en-US" smtClean="0"/>
              <a:pPr/>
              <a:t>August 12, 2025</a:t>
            </a:fld>
            <a:endParaRPr lang="en-US" dirty="0"/>
          </a:p>
        </p:txBody>
      </p:sp>
    </p:spTree>
    <p:extLst>
      <p:ext uri="{BB962C8B-B14F-4D97-AF65-F5344CB8AC3E}">
        <p14:creationId xmlns:p14="http://schemas.microsoft.com/office/powerpoint/2010/main" val="1551443459"/>
      </p:ext>
    </p:extLst>
  </p:cSld>
  <p:clrMapOvr>
    <a:masterClrMapping/>
  </p:clrMapOvr>
</p:sld>
</file>

<file path=ppt/theme/theme1.xml><?xml version="1.0" encoding="utf-8"?>
<a:theme xmlns:a="http://schemas.openxmlformats.org/drawingml/2006/main" name="1_Office Theme">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60F33183A7734EBB2FE629A464804C" ma:contentTypeVersion="19" ma:contentTypeDescription="Create a new document." ma:contentTypeScope="" ma:versionID="67d5f1cfc37d97f01e209ccae0b0af30">
  <xsd:schema xmlns:xsd="http://www.w3.org/2001/XMLSchema" xmlns:xs="http://www.w3.org/2001/XMLSchema" xmlns:p="http://schemas.microsoft.com/office/2006/metadata/properties" xmlns:ns2="779d51b5-79f8-4d18-921c-f605ad8f2880" xmlns:ns3="d900e117-17a0-4b24-9e47-511ef1d02c43" targetNamespace="http://schemas.microsoft.com/office/2006/metadata/properties" ma:root="true" ma:fieldsID="6fba8eb9f570f1a91fc01099855fb84a" ns2:_="" ns3:_="">
    <xsd:import namespace="779d51b5-79f8-4d18-921c-f605ad8f2880"/>
    <xsd:import namespace="d900e117-17a0-4b24-9e47-511ef1d02c43"/>
    <xsd:element name="properties">
      <xsd:complexType>
        <xsd:sequence>
          <xsd:element name="documentManagement">
            <xsd:complexType>
              <xsd:all>
                <xsd:element ref="ns2:Owner" minOccurs="0"/>
                <xsd:element ref="ns2:Data_x0020_Classification" minOccurs="0"/>
                <xsd:element ref="ns2:Handle" minOccurs="0"/>
                <xsd:element ref="ns2:Original_x0020_Filename" minOccurs="0"/>
                <xsd:element ref="ns2:Corporate_x0020_Author" minOccurs="0"/>
                <xsd:element ref="ns2:Creation_x0020_Date" minOccurs="0"/>
                <xsd:element ref="ns2:Summary"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9d51b5-79f8-4d18-921c-f605ad8f2880" elementFormDefault="qualified">
    <xsd:import namespace="http://schemas.microsoft.com/office/2006/documentManagement/types"/>
    <xsd:import namespace="http://schemas.microsoft.com/office/infopath/2007/PartnerControls"/>
    <xsd:element name="Owner" ma:index="8" nillable="true" ma:displayName="Owner" ma:internalName="Owner">
      <xsd:simpleType>
        <xsd:restriction base="dms:Text"/>
      </xsd:simpleType>
    </xsd:element>
    <xsd:element name="Data_x0020_Classification" ma:index="9" nillable="true" ma:displayName="Data Classification" ma:format="Dropdown" ma:internalName="Data_x0020_Classification">
      <xsd:simpleType>
        <xsd:restriction base="dms:Choice">
          <xsd:enumeration value="Nonsensitive"/>
          <xsd:enumeration value="Sensitive_but_Unclassified"/>
          <xsd:enumeration value="ITAR"/>
          <xsd:enumeration value="ITAR/EAR"/>
        </xsd:restriction>
      </xsd:simpleType>
    </xsd:element>
    <xsd:element name="Handle" ma:index="10" nillable="true" ma:displayName="Handle" ma:internalName="Handle">
      <xsd:simpleType>
        <xsd:restriction base="dms:Text"/>
      </xsd:simpleType>
    </xsd:element>
    <xsd:element name="Original_x0020_Filename" ma:index="11" nillable="true" ma:displayName="Original Filename" ma:internalName="Original_x0020_Filename">
      <xsd:simpleType>
        <xsd:restriction base="dms:Text"/>
      </xsd:simpleType>
    </xsd:element>
    <xsd:element name="Corporate_x0020_Author" ma:index="12" nillable="true" ma:displayName="Corporate Author" ma:internalName="Corporate_x0020_Author">
      <xsd:simpleType>
        <xsd:restriction base="dms:Text"/>
      </xsd:simpleType>
    </xsd:element>
    <xsd:element name="Creation_x0020_Date" ma:index="13" nillable="true" ma:displayName="Creation Date" ma:internalName="Creation_x0020_Date">
      <xsd:simpleType>
        <xsd:restriction base="dms:DateTime"/>
      </xsd:simpleType>
    </xsd:element>
    <xsd:element name="Summary" ma:index="15" nillable="true" ma:displayName="Summary" ma:internalName="Summary">
      <xsd:simpleType>
        <xsd:restriction base="dms:Note">
          <xsd:maxLength value="255"/>
        </xsd:restriction>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a37ab36-8227-4e35-8344-ce3600914567}" ma:internalName="TaxCatchAll" ma:showField="CatchAllData" ma:web="94332773-a4b3-469c-bc06-37451dbe42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ata_x0020_Classification xmlns="779d51b5-79f8-4d18-921c-f605ad8f2880" xsi:nil="true"/>
    <Handle xmlns="779d51b5-79f8-4d18-921c-f605ad8f2880" xsi:nil="true"/>
    <TaxCatchAll xmlns="d900e117-17a0-4b24-9e47-511ef1d02c43" xsi:nil="true"/>
    <Summary xmlns="779d51b5-79f8-4d18-921c-f605ad8f2880" xsi:nil="true"/>
    <Corporate_x0020_Author xmlns="779d51b5-79f8-4d18-921c-f605ad8f2880" xsi:nil="true"/>
    <Creation_x0020_Date xmlns="779d51b5-79f8-4d18-921c-f605ad8f2880" xsi:nil="true"/>
    <lcf76f155ced4ddcb4097134ff3c332f xmlns="779d51b5-79f8-4d18-921c-f605ad8f2880">
      <Terms xmlns="http://schemas.microsoft.com/office/infopath/2007/PartnerControls"/>
    </lcf76f155ced4ddcb4097134ff3c332f>
    <Owner xmlns="779d51b5-79f8-4d18-921c-f605ad8f2880" xsi:nil="true"/>
    <Original_x0020_Filename xmlns="779d51b5-79f8-4d18-921c-f605ad8f288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6DB0B8-5E61-4BC6-A086-5DE059C03F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9d51b5-79f8-4d18-921c-f605ad8f2880"/>
    <ds:schemaRef ds:uri="d900e117-17a0-4b24-9e47-511ef1d02c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90D1C3-2704-40BD-9A75-2D92CF007767}">
  <ds:schemaRefs>
    <ds:schemaRef ds:uri="http://schemas.microsoft.com/office/2006/metadata/properties"/>
    <ds:schemaRef ds:uri="http://schemas.microsoft.com/office/infopath/2007/PartnerControls"/>
    <ds:schemaRef ds:uri="779d51b5-79f8-4d18-921c-f605ad8f2880"/>
    <ds:schemaRef ds:uri="d900e117-17a0-4b24-9e47-511ef1d02c43"/>
  </ds:schemaRefs>
</ds:datastoreItem>
</file>

<file path=customXml/itemProps3.xml><?xml version="1.0" encoding="utf-8"?>
<ds:datastoreItem xmlns:ds="http://schemas.openxmlformats.org/officeDocument/2006/customXml" ds:itemID="{5D087A93-D27A-45AC-9476-05FDA81E53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47219</TotalTime>
  <Words>693</Words>
  <Application>Microsoft Office PowerPoint</Application>
  <PresentationFormat>On-screen Show (16:9)</PresentationFormat>
  <Paragraphs>132</Paragraphs>
  <Slides>13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Courier New</vt:lpstr>
      <vt:lpstr>Helvetica Neue</vt:lpstr>
      <vt:lpstr>Times New Roman</vt:lpstr>
      <vt:lpstr>Wingdings</vt:lpstr>
      <vt:lpstr>ヒラギノ角ゴ Pro W3</vt:lpstr>
      <vt:lpstr>1_Office Theme</vt:lpstr>
      <vt:lpstr>PowerPoint Presentation</vt:lpstr>
      <vt:lpstr>PowerPoint Presentation</vt:lpstr>
      <vt:lpstr>Outline</vt:lpstr>
      <vt:lpstr>Ops Overview</vt:lpstr>
      <vt:lpstr>Ops Team</vt:lpstr>
      <vt:lpstr>SAGE III Operations</vt:lpstr>
      <vt:lpstr>Phase-E Totals 7/1/2017 00:00 to 8/6/2025 09:00 </vt:lpstr>
      <vt:lpstr>Window Transmission update</vt:lpstr>
      <vt:lpstr>Payload  Highlights</vt:lpstr>
      <vt:lpstr>IA TEC Setpoint Change</vt:lpstr>
      <vt:lpstr>DMP Laser Intensity</vt:lpstr>
      <vt:lpstr>Future Work</vt:lpstr>
      <vt:lpstr>PowerPoint Presentation</vt:lpstr>
    </vt:vector>
  </TitlesOfParts>
  <Company>ODIN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Jonathan Behun</dc:creator>
  <cp:lastModifiedBy>Nehrir, Jamie L. (LARC-E303)</cp:lastModifiedBy>
  <cp:revision>1092</cp:revision>
  <cp:lastPrinted>2011-12-08T16:21:20Z</cp:lastPrinted>
  <dcterms:created xsi:type="dcterms:W3CDTF">2012-04-24T19:27:23Z</dcterms:created>
  <dcterms:modified xsi:type="dcterms:W3CDTF">2025-08-12T19:14:26Z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0x010100E360F33183A7734EBB2FE629A464804C</vt:lpwstr>
  </property>
</Properties>
</file>