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4"/>
  </p:sldMasterIdLst>
  <p:notesMasterIdLst>
    <p:notesMasterId r:id="rId19"/>
  </p:notesMasterIdLst>
  <p:handoutMasterIdLst>
    <p:handoutMasterId r:id="rId20"/>
  </p:handoutMasterIdLst>
  <p:sldIdLst>
    <p:sldId id="966" r:id="rId5"/>
    <p:sldId id="257" r:id="rId6"/>
    <p:sldId id="258" r:id="rId7"/>
    <p:sldId id="3492" r:id="rId8"/>
    <p:sldId id="3494" r:id="rId9"/>
    <p:sldId id="3491" r:id="rId10"/>
    <p:sldId id="3499" r:id="rId11"/>
    <p:sldId id="3500" r:id="rId12"/>
    <p:sldId id="3495" r:id="rId13"/>
    <p:sldId id="264" r:id="rId14"/>
    <p:sldId id="265" r:id="rId15"/>
    <p:sldId id="3496" r:id="rId16"/>
    <p:sldId id="3493" r:id="rId17"/>
    <p:sldId id="3501" r:id="rId18"/>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1pPr>
    <a:lvl2pPr marL="4572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2pPr>
    <a:lvl3pPr marL="9144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3pPr>
    <a:lvl4pPr marL="13716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4pPr>
    <a:lvl5pPr marL="18288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5pPr>
    <a:lvl6pPr marL="22860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6pPr>
    <a:lvl7pPr marL="27432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7pPr>
    <a:lvl8pPr marL="32004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8pPr>
    <a:lvl9pPr marL="36576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C4DA2"/>
    <a:srgbClr val="ED1C24"/>
    <a:srgbClr val="FBCD09"/>
    <a:srgbClr val="EF9337"/>
    <a:srgbClr val="CC6600"/>
    <a:srgbClr val="FFF9CC"/>
    <a:srgbClr val="00CCFF"/>
    <a:srgbClr val="E7E7E7"/>
    <a:srgbClr val="F5FFA7"/>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B2D27-F8FE-48FF-A5CA-62A5763565B1}" v="125" dt="2025-08-13T00:34:37.074"/>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276" y="10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4851" tIns="47425" rIns="94851" bIns="47425" rtlCol="0"/>
          <a:lstStyle>
            <a:lvl1pPr algn="l">
              <a:defRPr sz="1200">
                <a:latin typeface="Arial" pitchFamily="-109" charset="0"/>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94851" tIns="47425" rIns="94851" bIns="47425" numCol="1" anchor="t" anchorCtr="0" compatLnSpc="1">
            <a:prstTxWarp prst="textNoShape">
              <a:avLst/>
            </a:prstTxWarp>
          </a:bodyPr>
          <a:lstStyle>
            <a:lvl1pPr algn="r">
              <a:defRPr sz="1200">
                <a:latin typeface="Arial" charset="0"/>
                <a:ea typeface="ヒラギノ角ゴ Pro W3" charset="-128"/>
                <a:cs typeface="ヒラギノ角ゴ Pro W3" charset="-128"/>
              </a:defRPr>
            </a:lvl1pPr>
          </a:lstStyle>
          <a:p>
            <a:pPr>
              <a:defRPr/>
            </a:pPr>
            <a:fld id="{7E168CBA-4836-7348-9E63-9910E380FFEC}" type="datetime1">
              <a:rPr lang="en-US"/>
              <a:pPr>
                <a:defRPr/>
              </a:pPr>
              <a:t>8/11/2025</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4851" tIns="47425" rIns="94851" bIns="47425" rtlCol="0" anchor="b"/>
          <a:lstStyle>
            <a:lvl1pPr algn="l">
              <a:defRPr sz="1200">
                <a:latin typeface="Arial" pitchFamily="-109"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4851" tIns="47425" rIns="94851" bIns="47425" numCol="1" anchor="b" anchorCtr="0" compatLnSpc="1">
            <a:prstTxWarp prst="textNoShape">
              <a:avLst/>
            </a:prstTxWarp>
          </a:bodyPr>
          <a:lstStyle>
            <a:lvl1pPr algn="r">
              <a:defRPr sz="1200">
                <a:latin typeface="Arial" charset="0"/>
                <a:ea typeface="ヒラギノ角ゴ Pro W3" charset="-128"/>
                <a:cs typeface="ヒラギノ角ゴ Pro W3" charset="-128"/>
              </a:defRPr>
            </a:lvl1pPr>
          </a:lstStyle>
          <a:p>
            <a:pPr>
              <a:defRPr/>
            </a:pPr>
            <a:fld id="{ED7C180A-9D03-A642-9BCC-C8E6EBD61A16}" type="slidenum">
              <a:rPr lang="en-US"/>
              <a:pPr>
                <a:defRPr/>
              </a:pPr>
              <a:t>‹#›</a:t>
            </a:fld>
            <a:endParaRPr lang="en-US"/>
          </a:p>
        </p:txBody>
      </p:sp>
    </p:spTree>
    <p:extLst>
      <p:ext uri="{BB962C8B-B14F-4D97-AF65-F5344CB8AC3E}">
        <p14:creationId xmlns:p14="http://schemas.microsoft.com/office/powerpoint/2010/main" val="1187879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53" tIns="48327" rIns="96653" bIns="48327" numCol="1" anchor="t"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CAFDBD19-563A-ED44-9BF6-14C99DC72223}" type="datetime1">
              <a:rPr lang="en-US"/>
              <a:pPr>
                <a:defRPr/>
              </a:pPr>
              <a:t>8/11/2025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F8B449A7-3F4A-FD46-A554-2A5EC93D50D9}" type="slidenum">
              <a:rPr lang="en-US"/>
              <a:pPr>
                <a:defRPr/>
              </a:pPr>
              <a:t>‹#›</a:t>
            </a:fld>
            <a:endParaRPr lang="en-US"/>
          </a:p>
        </p:txBody>
      </p:sp>
    </p:spTree>
    <p:extLst>
      <p:ext uri="{BB962C8B-B14F-4D97-AF65-F5344CB8AC3E}">
        <p14:creationId xmlns:p14="http://schemas.microsoft.com/office/powerpoint/2010/main" val="860945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ヒラギノ角ゴ Pro W3" pitchFamily="-109" charset="-128"/>
        <a:cs typeface="ヒラギノ角ゴ Pro W3" pitchFamily="-109"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ヒラギノ角ゴ Pro W3" pitchFamily="29" charset="-128"/>
              <a:cs typeface="ヒラギノ角ゴ Pro W3" pitchFamily="29"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93965946-E493-E942-950F-69580B6EDE0A}" type="slidenum">
              <a:rPr lang="en-US">
                <a:latin typeface="Calibri" pitchFamily="29" charset="0"/>
                <a:ea typeface="ヒラギノ角ゴ Pro W3" pitchFamily="29" charset="-128"/>
                <a:cs typeface="ヒラギノ角ゴ Pro W3" pitchFamily="29" charset="-128"/>
              </a:rPr>
              <a:pPr/>
              <a:t>1</a:t>
            </a:fld>
            <a:endParaRPr lang="en-US">
              <a:latin typeface="Calibri" pitchFamily="29" charset="0"/>
              <a:ea typeface="ヒラギノ角ゴ Pro W3" pitchFamily="29" charset="-128"/>
              <a:cs typeface="ヒラギノ角ゴ Pro W3" pitchFamily="2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437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539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Level 1 effect on slant-path transmission, scanning instrument needs to register samples to their position on the solar disk, simulation run by Marsha Larosee, she and Charles Hill drafting paper looking at the effect on Level 2 products</a:t>
            </a:r>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13</a:t>
            </a:fld>
            <a:endParaRPr lang="en-US"/>
          </a:p>
        </p:txBody>
      </p:sp>
    </p:spTree>
    <p:extLst>
      <p:ext uri="{BB962C8B-B14F-4D97-AF65-F5344CB8AC3E}">
        <p14:creationId xmlns:p14="http://schemas.microsoft.com/office/powerpoint/2010/main" val="292221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Currently</a:t>
            </a:r>
            <a:r>
              <a:rPr lang="en-US" baseline="0"/>
              <a:t> p</a:t>
            </a:r>
            <a:r>
              <a:rPr lang="en-US"/>
              <a:t>rovided to NASA as</a:t>
            </a:r>
            <a:r>
              <a:rPr lang="en-US" baseline="0"/>
              <a:t> part of the RSES contract</a:t>
            </a:r>
            <a:endParaRPr lang="en-US"/>
          </a:p>
        </p:txBody>
      </p:sp>
    </p:spTree>
    <p:extLst>
      <p:ext uri="{BB962C8B-B14F-4D97-AF65-F5344CB8AC3E}">
        <p14:creationId xmlns:p14="http://schemas.microsoft.com/office/powerpoint/2010/main" val="133542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a:p>
        </p:txBody>
      </p:sp>
    </p:spTree>
    <p:extLst>
      <p:ext uri="{BB962C8B-B14F-4D97-AF65-F5344CB8AC3E}">
        <p14:creationId xmlns:p14="http://schemas.microsoft.com/office/powerpoint/2010/main" val="298389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different particle size effects for different injections</a:t>
            </a:r>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4</a:t>
            </a:fld>
            <a:endParaRPr lang="en-US"/>
          </a:p>
        </p:txBody>
      </p:sp>
    </p:spTree>
    <p:extLst>
      <p:ext uri="{BB962C8B-B14F-4D97-AF65-F5344CB8AC3E}">
        <p14:creationId xmlns:p14="http://schemas.microsoft.com/office/powerpoint/2010/main" val="69970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Covered “aerosol seagull” resolution last year. PSD products the result of algorithms developed under the second ROSES science team cohort</a:t>
            </a:r>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5</a:t>
            </a:fld>
            <a:endParaRPr lang="en-US"/>
          </a:p>
        </p:txBody>
      </p:sp>
    </p:spTree>
    <p:extLst>
      <p:ext uri="{BB962C8B-B14F-4D97-AF65-F5344CB8AC3E}">
        <p14:creationId xmlns:p14="http://schemas.microsoft.com/office/powerpoint/2010/main" val="109584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Patch version now transparent to users. Patches may or may not affect products, always maintain reproducibility for already-released products</a:t>
            </a:r>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6</a:t>
            </a:fld>
            <a:endParaRPr lang="en-US"/>
          </a:p>
        </p:txBody>
      </p:sp>
    </p:spTree>
    <p:extLst>
      <p:ext uri="{BB962C8B-B14F-4D97-AF65-F5344CB8AC3E}">
        <p14:creationId xmlns:p14="http://schemas.microsoft.com/office/powerpoint/2010/main" val="249940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7</a:t>
            </a:fld>
            <a:endParaRPr lang="en-US"/>
          </a:p>
        </p:txBody>
      </p:sp>
    </p:spTree>
    <p:extLst>
      <p:ext uri="{BB962C8B-B14F-4D97-AF65-F5344CB8AC3E}">
        <p14:creationId xmlns:p14="http://schemas.microsoft.com/office/powerpoint/2010/main" val="402304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8</a:t>
            </a:fld>
            <a:endParaRPr lang="en-US"/>
          </a:p>
        </p:txBody>
      </p:sp>
    </p:spTree>
    <p:extLst>
      <p:ext uri="{BB962C8B-B14F-4D97-AF65-F5344CB8AC3E}">
        <p14:creationId xmlns:p14="http://schemas.microsoft.com/office/powerpoint/2010/main" val="15482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Histograms of ~250 events in the tropics. Noise from disturbance will also affect H2O going forward—smoothing can recover </a:t>
            </a:r>
            <a:r>
              <a:rPr lang="en-US"/>
              <a:t>lost profiles.</a:t>
            </a:r>
          </a:p>
        </p:txBody>
      </p:sp>
      <p:sp>
        <p:nvSpPr>
          <p:cNvPr id="4" name="Slide Number Placeholder 3"/>
          <p:cNvSpPr>
            <a:spLocks noGrp="1"/>
          </p:cNvSpPr>
          <p:nvPr>
            <p:ph type="sldNum" sz="quarter" idx="5"/>
          </p:nvPr>
        </p:nvSpPr>
        <p:spPr/>
        <p:txBody>
          <a:bodyPr/>
          <a:lstStyle/>
          <a:p>
            <a:pPr>
              <a:defRPr/>
            </a:pPr>
            <a:fld id="{F8B449A7-3F4A-FD46-A554-2A5EC93D50D9}" type="slidenum">
              <a:rPr lang="en-US" smtClean="0"/>
              <a:pPr>
                <a:defRPr/>
              </a:pPr>
              <a:t>9</a:t>
            </a:fld>
            <a:endParaRPr lang="en-US"/>
          </a:p>
        </p:txBody>
      </p:sp>
    </p:spTree>
    <p:extLst>
      <p:ext uri="{BB962C8B-B14F-4D97-AF65-F5344CB8AC3E}">
        <p14:creationId xmlns:p14="http://schemas.microsoft.com/office/powerpoint/2010/main" val="3537563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71D69-284A-2849-A66C-ECAE3D06BD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57251"/>
            <a:ext cx="8991600" cy="4012406"/>
          </a:xfrm>
          <a:prstGeom prst="rect">
            <a:avLst/>
          </a:prstGeom>
        </p:spPr>
        <p:txBody>
          <a:bodyPr/>
          <a:lstStyle>
            <a:lvl1pPr>
              <a:buClr>
                <a:schemeClr val="accent2">
                  <a:lumMod val="75000"/>
                </a:schemeClr>
              </a:buClr>
              <a:defRPr>
                <a:latin typeface="Arial"/>
                <a:cs typeface="Arial"/>
              </a:defRPr>
            </a:lvl1pPr>
            <a:lvl2pPr>
              <a:buClr>
                <a:schemeClr val="accent1"/>
              </a:buCl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6932613" y="4970860"/>
            <a:ext cx="2133600" cy="171450"/>
          </a:xfrm>
          <a:prstGeom prst="rect">
            <a:avLst/>
          </a:prstGeom>
        </p:spPr>
        <p:txBody>
          <a:bodyPr anchor="ctr">
            <a:prstTxWarp prst="textNoShape">
              <a:avLst/>
            </a:prstTxWarp>
          </a:bodyPr>
          <a:lstStyle/>
          <a:p>
            <a:pPr algn="r">
              <a:defRPr/>
            </a:pPr>
            <a:fld id="{17F8D5CB-F081-0044-A0CB-882F132F8FAA}" type="slidenum">
              <a:rPr lang="en-US" sz="750" smtClean="0">
                <a:solidFill>
                  <a:srgbClr val="000000"/>
                </a:solidFill>
                <a:latin typeface="Calibri" charset="0"/>
                <a:ea typeface="ヒラギノ角ゴ Pro W3" charset="-128"/>
                <a:cs typeface="ヒラギノ角ゴ Pro W3" charset="-128"/>
              </a:rPr>
              <a:pPr algn="r">
                <a:defRPr/>
              </a:pPr>
              <a:t>‹#›</a:t>
            </a:fld>
            <a:endParaRPr lang="en-US" sz="750">
              <a:solidFill>
                <a:srgbClr val="000000"/>
              </a:solidFill>
              <a:latin typeface="Calibri" charset="0"/>
              <a:ea typeface="ヒラギノ角ゴ Pro W3" charset="-128"/>
              <a:cs typeface="ヒラギノ角ゴ Pro W3" charset="-128"/>
            </a:endParaRPr>
          </a:p>
        </p:txBody>
      </p:sp>
      <p:sp>
        <p:nvSpPr>
          <p:cNvPr id="7" name="Title Placeholder 10"/>
          <p:cNvSpPr>
            <a:spLocks noGrp="1"/>
          </p:cNvSpPr>
          <p:nvPr>
            <p:ph type="title"/>
          </p:nvPr>
        </p:nvSpPr>
        <p:spPr>
          <a:xfrm>
            <a:off x="1221746" y="147562"/>
            <a:ext cx="6679410" cy="484748"/>
          </a:xfrm>
          <a:prstGeom prst="rect">
            <a:avLst/>
          </a:prstGeom>
        </p:spPr>
        <p:txBody>
          <a:bodyPr rtlCol="0">
            <a:noAutofit/>
          </a:bodyPr>
          <a:lstStyle>
            <a:lvl1pPr>
              <a:defRPr sz="2400">
                <a:latin typeface="Arial"/>
                <a:cs typeface="Arial"/>
              </a:defRPr>
            </a:lvl1pPr>
          </a:lstStyle>
          <a:p>
            <a:r>
              <a:rPr lang="en-US"/>
              <a:t>Click to edit Master title style</a:t>
            </a:r>
          </a:p>
        </p:txBody>
      </p:sp>
      <p:sp>
        <p:nvSpPr>
          <p:cNvPr id="10" name="Date Placeholder 12"/>
          <p:cNvSpPr>
            <a:spLocks noGrp="1"/>
          </p:cNvSpPr>
          <p:nvPr>
            <p:ph type="dt" sz="half" idx="2"/>
          </p:nvPr>
        </p:nvSpPr>
        <p:spPr>
          <a:xfrm>
            <a:off x="142875" y="4970860"/>
            <a:ext cx="2133600" cy="172640"/>
          </a:xfrm>
          <a:prstGeom prst="rect">
            <a:avLst/>
          </a:prstGeom>
        </p:spPr>
        <p:txBody>
          <a:bodyPr vert="horz" lIns="91440" tIns="45720" rIns="91440" bIns="45720" rtlCol="0" anchor="ctr"/>
          <a:lstStyle>
            <a:lvl1pPr algn="l">
              <a:defRPr sz="900" baseline="0">
                <a:solidFill>
                  <a:schemeClr val="tx1"/>
                </a:solidFill>
              </a:defRPr>
            </a:lvl1pPr>
          </a:lstStyle>
          <a:p>
            <a:fld id="{A9E79D4F-B57E-1C4E-8EE1-3B4427408A1A}" type="datetime4">
              <a:rPr lang="en-US" smtClean="0"/>
              <a:pPr/>
              <a:t>August 11, 2025</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508B32-7FBB-B642-A944-C33966F695D0}"/>
              </a:ext>
            </a:extLst>
          </p:cNvPr>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lide Number Placeholder 5"/>
          <p:cNvSpPr>
            <a:spLocks noGrp="1"/>
          </p:cNvSpPr>
          <p:nvPr>
            <p:ph type="sldNum" sz="quarter" idx="4"/>
          </p:nvPr>
        </p:nvSpPr>
        <p:spPr>
          <a:xfrm>
            <a:off x="6934200" y="4972050"/>
            <a:ext cx="2133600" cy="171450"/>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000000"/>
                </a:solidFill>
                <a:latin typeface="Calibri" charset="0"/>
                <a:ea typeface="ヒラギノ角ゴ Pro W3" charset="-128"/>
                <a:cs typeface="ヒラギノ角ゴ Pro W3" charset="-128"/>
              </a:defRPr>
            </a:lvl1pPr>
          </a:lstStyle>
          <a:p>
            <a:pPr>
              <a:defRPr/>
            </a:pPr>
            <a:fld id="{2DCE6D5B-4AB6-3147-B0D9-B784D301F899}" type="slidenum">
              <a:rPr lang="en-US" smtClean="0"/>
              <a:pPr>
                <a:defRPr/>
              </a:pPr>
              <a:t>‹#›</a:t>
            </a:fld>
            <a:endParaRPr lang="en-US"/>
          </a:p>
        </p:txBody>
      </p:sp>
      <p:sp>
        <p:nvSpPr>
          <p:cNvPr id="1028" name="Title Placeholder 8"/>
          <p:cNvSpPr>
            <a:spLocks noGrp="1"/>
          </p:cNvSpPr>
          <p:nvPr>
            <p:ph type="title"/>
          </p:nvPr>
        </p:nvSpPr>
        <p:spPr bwMode="auto">
          <a:xfrm>
            <a:off x="1209678" y="120254"/>
            <a:ext cx="6791325"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cxnSp>
        <p:nvCxnSpPr>
          <p:cNvPr id="12" name="Straight Connector 11"/>
          <p:cNvCxnSpPr>
            <a:cxnSpLocks noChangeShapeType="1"/>
          </p:cNvCxnSpPr>
          <p:nvPr userDrawn="1"/>
        </p:nvCxnSpPr>
        <p:spPr bwMode="auto">
          <a:xfrm>
            <a:off x="1209678" y="734617"/>
            <a:ext cx="6791325" cy="1190"/>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5"/>
          <a:stretch>
            <a:fillRect/>
          </a:stretch>
        </p:blipFill>
        <p:spPr>
          <a:xfrm>
            <a:off x="8232453" y="120254"/>
            <a:ext cx="680096" cy="702751"/>
          </a:xfrm>
          <a:prstGeom prst="rect">
            <a:avLst/>
          </a:prstGeom>
        </p:spPr>
      </p:pic>
      <p:sp>
        <p:nvSpPr>
          <p:cNvPr id="13" name="Date Placeholder 12"/>
          <p:cNvSpPr>
            <a:spLocks noGrp="1"/>
          </p:cNvSpPr>
          <p:nvPr>
            <p:ph type="dt" sz="half" idx="2"/>
          </p:nvPr>
        </p:nvSpPr>
        <p:spPr>
          <a:xfrm>
            <a:off x="142875" y="4869657"/>
            <a:ext cx="2133600" cy="273844"/>
          </a:xfrm>
          <a:prstGeom prst="rect">
            <a:avLst/>
          </a:prstGeom>
        </p:spPr>
        <p:txBody>
          <a:bodyPr vert="horz" lIns="91440" tIns="45720" rIns="91440" bIns="45720" rtlCol="0" anchor="ctr"/>
          <a:lstStyle>
            <a:lvl1pPr algn="l">
              <a:defRPr sz="900" baseline="0">
                <a:solidFill>
                  <a:schemeClr val="tx1"/>
                </a:solidFill>
              </a:defRPr>
            </a:lvl1pPr>
          </a:lstStyle>
          <a:p>
            <a:fld id="{A9E79D4F-B57E-1C4E-8EE1-3B4427408A1A}" type="datetime4">
              <a:rPr lang="en-US" smtClean="0"/>
              <a:pPr/>
              <a:t>August 11, 2025</a:t>
            </a:fld>
            <a:endParaRPr lang="en-US"/>
          </a:p>
        </p:txBody>
      </p:sp>
      <p:pic>
        <p:nvPicPr>
          <p:cNvPr id="3" name="Picture 2">
            <a:extLst>
              <a:ext uri="{FF2B5EF4-FFF2-40B4-BE49-F238E27FC236}">
                <a16:creationId xmlns:a16="http://schemas.microsoft.com/office/drawing/2014/main" id="{D928CEB6-7AA6-15DA-C3CD-C1C7CB2E75E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8856" y="167493"/>
            <a:ext cx="684386" cy="567124"/>
          </a:xfrm>
          <a:prstGeom prst="rect">
            <a:avLst/>
          </a:prstGeom>
        </p:spPr>
      </p:pic>
    </p:spTree>
  </p:cSld>
  <p:clrMap bg1="lt1" tx1="dk1" bg2="lt2" tx2="dk2" accent1="accent1" accent2="accent2" accent3="accent3" accent4="accent4" accent5="accent5" accent6="accent6" hlink="hlink" folHlink="folHlink"/>
  <p:sldLayoutIdLst>
    <p:sldLayoutId id="2147484394" r:id="rId1"/>
    <p:sldLayoutId id="2147484395" r:id="rId2"/>
  </p:sldLayoutIdLst>
  <p:hf hdr="0" ftr="0"/>
  <p:txStyles>
    <p:titleStyle>
      <a:lvl1pPr algn="ctr" rtl="0" eaLnBrk="0" fontAlgn="base" hangingPunct="0">
        <a:spcBef>
          <a:spcPct val="0"/>
        </a:spcBef>
        <a:spcAft>
          <a:spcPct val="0"/>
        </a:spcAft>
        <a:defRPr sz="24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5pPr>
      <a:lvl6pPr marL="342892" algn="ctr" rtl="0" fontAlgn="base">
        <a:spcBef>
          <a:spcPct val="0"/>
        </a:spcBef>
        <a:spcAft>
          <a:spcPct val="0"/>
        </a:spcAft>
        <a:defRPr sz="2700" b="1">
          <a:solidFill>
            <a:schemeClr val="bg1"/>
          </a:solidFill>
          <a:latin typeface="Calibri" pitchFamily="34" charset="0"/>
        </a:defRPr>
      </a:lvl6pPr>
      <a:lvl7pPr marL="685783" algn="ctr" rtl="0" fontAlgn="base">
        <a:spcBef>
          <a:spcPct val="0"/>
        </a:spcBef>
        <a:spcAft>
          <a:spcPct val="0"/>
        </a:spcAft>
        <a:defRPr sz="2700" b="1">
          <a:solidFill>
            <a:schemeClr val="bg1"/>
          </a:solidFill>
          <a:latin typeface="Calibri" pitchFamily="34" charset="0"/>
        </a:defRPr>
      </a:lvl7pPr>
      <a:lvl8pPr marL="1028675" algn="ctr" rtl="0" fontAlgn="base">
        <a:spcBef>
          <a:spcPct val="0"/>
        </a:spcBef>
        <a:spcAft>
          <a:spcPct val="0"/>
        </a:spcAft>
        <a:defRPr sz="2700" b="1">
          <a:solidFill>
            <a:schemeClr val="bg1"/>
          </a:solidFill>
          <a:latin typeface="Calibri" pitchFamily="34" charset="0"/>
        </a:defRPr>
      </a:lvl8pPr>
      <a:lvl9pPr marL="1371566" algn="ctr" rtl="0" fontAlgn="base">
        <a:spcBef>
          <a:spcPct val="0"/>
        </a:spcBef>
        <a:spcAft>
          <a:spcPct val="0"/>
        </a:spcAft>
        <a:defRPr sz="2700" b="1">
          <a:solidFill>
            <a:schemeClr val="bg1"/>
          </a:solidFill>
          <a:latin typeface="Calibri" pitchFamily="34" charset="0"/>
        </a:defRPr>
      </a:lvl9pPr>
    </p:titleStyle>
    <p:bodyStyle>
      <a:lvl1pPr marL="257168" indent="-257168" algn="l" rtl="0" eaLnBrk="0" fontAlgn="base" hangingPunct="0">
        <a:spcBef>
          <a:spcPct val="20000"/>
        </a:spcBef>
        <a:spcAft>
          <a:spcPct val="0"/>
        </a:spcAft>
        <a:buClr>
          <a:srgbClr val="C00000"/>
        </a:buClr>
        <a:buFont typeface="Wingdings" pitchFamily="29" charset="2"/>
        <a:buChar char="Ø"/>
        <a:defRPr sz="2100" b="1" kern="1200">
          <a:solidFill>
            <a:schemeClr val="tx1"/>
          </a:solidFill>
          <a:latin typeface="+mn-lt"/>
          <a:ea typeface="ヒラギノ角ゴ Pro W3" pitchFamily="-109" charset="-128"/>
          <a:cs typeface="ヒラギノ角ゴ Pro W3" pitchFamily="-109" charset="-128"/>
        </a:defRPr>
      </a:lvl1pPr>
      <a:lvl2pPr marL="557199" indent="-214308" algn="l" rtl="0" eaLnBrk="0" fontAlgn="base" hangingPunct="0">
        <a:spcBef>
          <a:spcPct val="20000"/>
        </a:spcBef>
        <a:spcAft>
          <a:spcPct val="0"/>
        </a:spcAft>
        <a:buClr>
          <a:srgbClr val="0000CC"/>
        </a:buClr>
        <a:buFont typeface="Arial" pitchFamily="29" charset="0"/>
        <a:buChar char="•"/>
        <a:defRPr sz="1800" kern="1200">
          <a:solidFill>
            <a:schemeClr val="tx1"/>
          </a:solidFill>
          <a:latin typeface="+mn-lt"/>
          <a:ea typeface="ヒラギノ角ゴ Pro W3" pitchFamily="-109" charset="-128"/>
          <a:cs typeface="+mn-cs"/>
        </a:defRPr>
      </a:lvl2pPr>
      <a:lvl3pPr marL="857228" indent="-171446" algn="l" rtl="0" eaLnBrk="0" fontAlgn="base" hangingPunct="0">
        <a:spcBef>
          <a:spcPct val="20000"/>
        </a:spcBef>
        <a:spcAft>
          <a:spcPct val="0"/>
        </a:spcAft>
        <a:buFont typeface="Wingdings" pitchFamily="29" charset="2"/>
        <a:buChar char="§"/>
        <a:defRPr sz="1500" kern="1200">
          <a:solidFill>
            <a:schemeClr val="tx1"/>
          </a:solidFill>
          <a:latin typeface="+mn-lt"/>
          <a:ea typeface="ＭＳ Ｐゴシック" pitchFamily="-105" charset="-128"/>
          <a:cs typeface="ＭＳ Ｐゴシック" pitchFamily="-105" charset="-128"/>
        </a:defRPr>
      </a:lvl3pPr>
      <a:lvl4pPr marL="1200120" indent="-171446"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1543012" indent="-171446"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robert.damadeo@nasa.gov" TargetMode="External"/><Relationship Id="rId3" Type="http://schemas.openxmlformats.org/officeDocument/2006/relationships/hyperlink" Target="mailto:robert.manion@nasa.gov" TargetMode="Externa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mailto:david.e.flittner@nasa.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mt.copernicus.org/articles/17/2025/2024/" TargetMode="External"/><Relationship Id="rId2" Type="http://schemas.openxmlformats.org/officeDocument/2006/relationships/hyperlink" Target="https://amt.copernicus.org/articles/16/2709/2023/" TargetMode="External"/><Relationship Id="rId1" Type="http://schemas.openxmlformats.org/officeDocument/2006/relationships/slideLayout" Target="../slideLayouts/slideLayout2.xml"/><Relationship Id="rId4" Type="http://schemas.openxmlformats.org/officeDocument/2006/relationships/hyperlink" Target="https://amt.copernicus.org/articles/17/3669/202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sage.nasa.gov/sageiii-iss/browse_images/expedit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age.nasa.gov/sageiii-iss/browse_images/quickloo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sdc.larc.nasa.gov/project/SAGE%20III-ISS"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sdc.larc.nasa.gov/project/SAGE%20III-ISS/g3bsspb_6" TargetMode="External"/><Relationship Id="rId5" Type="http://schemas.openxmlformats.org/officeDocument/2006/relationships/hyperlink" Target="https://cmr.earthdata.nasa.gov/search/site/collections/directory/LARC_CLOUD/gov.nasa.eosdis" TargetMode="External"/><Relationship Id="rId4" Type="http://schemas.openxmlformats.org/officeDocument/2006/relationships/hyperlink" Target="https://search.earthdata.nasa.gov/search?q=SAGE%20III/ISS%20V00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713527" y="2770967"/>
            <a:ext cx="6126956" cy="1100301"/>
          </a:xfrm>
          <a:prstGeom prst="rect">
            <a:avLst/>
          </a:prstGeom>
          <a:noFill/>
          <a:ln w="9525">
            <a:noFill/>
            <a:miter lim="800000"/>
            <a:headEnd/>
            <a:tailEnd/>
          </a:ln>
        </p:spPr>
        <p:txBody>
          <a:bodyPr>
            <a:prstTxWarp prst="textNoShape">
              <a:avLst/>
            </a:prstTxWarp>
            <a:spAutoFit/>
          </a:bodyPr>
          <a:lstStyle/>
          <a:p>
            <a:pPr algn="r">
              <a:spcBef>
                <a:spcPts val="450"/>
              </a:spcBef>
            </a:pPr>
            <a:r>
              <a:rPr lang="en-US" sz="14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Data Product Status (2025 Edition)</a:t>
            </a:r>
          </a:p>
          <a:p>
            <a:pPr algn="r">
              <a:spcBef>
                <a:spcPts val="450"/>
              </a:spcBef>
            </a:pPr>
            <a:endParaRPr lang="en-US" sz="1500" b="1">
              <a:solidFill>
                <a:srgbClr val="FFFF00"/>
              </a:solidFill>
              <a:latin typeface="Helvetica Neue" panose="02000503000000020004" pitchFamily="2" charset="0"/>
              <a:ea typeface="Helvetica Neue" panose="02000503000000020004" pitchFamily="2" charset="0"/>
              <a:cs typeface="Helvetica Neue" panose="02000503000000020004" pitchFamily="2" charset="0"/>
            </a:endParaRPr>
          </a:p>
          <a:p>
            <a:pPr algn="r">
              <a:spcBef>
                <a:spcPts val="450"/>
              </a:spcBef>
            </a:pPr>
            <a:r>
              <a:rPr lang="en-US" sz="1200" b="1">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Robbie Manion</a:t>
            </a:r>
            <a:r>
              <a:rPr lang="en-US" sz="1200" b="1" baseline="30000">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1</a:t>
            </a:r>
          </a:p>
          <a:p>
            <a:pPr algn="r">
              <a:spcBef>
                <a:spcPts val="450"/>
              </a:spcBef>
            </a:pPr>
            <a:r>
              <a:rPr lang="en-US" sz="1200" b="1">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SAGE III/ISS Science Computing Facility</a:t>
            </a:r>
          </a:p>
        </p:txBody>
      </p:sp>
      <p:sp>
        <p:nvSpPr>
          <p:cNvPr id="2" name="TextBox 2">
            <a:extLst>
              <a:ext uri="{FF2B5EF4-FFF2-40B4-BE49-F238E27FC236}">
                <a16:creationId xmlns:a16="http://schemas.microsoft.com/office/drawing/2014/main" id="{A0B59498-498E-EA11-FD73-82FA2B4ACE7F}"/>
              </a:ext>
            </a:extLst>
          </p:cNvPr>
          <p:cNvSpPr txBox="1">
            <a:spLocks noChangeArrowheads="1"/>
          </p:cNvSpPr>
          <p:nvPr/>
        </p:nvSpPr>
        <p:spPr bwMode="auto">
          <a:xfrm>
            <a:off x="3017044" y="4594632"/>
            <a:ext cx="6126956" cy="548868"/>
          </a:xfrm>
          <a:prstGeom prst="rect">
            <a:avLst/>
          </a:prstGeom>
          <a:noFill/>
          <a:ln w="9525">
            <a:noFill/>
            <a:miter lim="800000"/>
            <a:headEnd/>
            <a:tailEnd/>
          </a:ln>
        </p:spPr>
        <p:txBody>
          <a:bodyPr>
            <a:prstTxWarp prst="textNoShape">
              <a:avLst/>
            </a:prstTxWarp>
            <a:spAutoFit/>
          </a:bodyPr>
          <a:lstStyle/>
          <a:p>
            <a:pPr algn="r">
              <a:spcBef>
                <a:spcPts val="450"/>
              </a:spcBef>
            </a:pPr>
            <a:endParaRPr lang="en-US" sz="1500" b="1">
              <a:solidFill>
                <a:srgbClr val="FFFF00"/>
              </a:solidFill>
              <a:latin typeface="Helvetica Neue" panose="02000503000000020004" pitchFamily="2" charset="0"/>
              <a:ea typeface="Helvetica Neue" panose="02000503000000020004" pitchFamily="2" charset="0"/>
              <a:cs typeface="Helvetica Neue" panose="02000503000000020004" pitchFamily="2" charset="0"/>
            </a:endParaRPr>
          </a:p>
          <a:p>
            <a:pPr algn="r">
              <a:spcBef>
                <a:spcPts val="450"/>
              </a:spcBef>
            </a:pPr>
            <a:r>
              <a:rPr lang="en-US" sz="1000" b="1" baseline="30000">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1 </a:t>
            </a:r>
            <a:r>
              <a:rPr lang="en-US" sz="1000" b="1">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ADNET Systems,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1BDEF0-BF40-82F4-3D7E-6A1F2F415F51}"/>
              </a:ext>
            </a:extLst>
          </p:cNvPr>
          <p:cNvSpPr>
            <a:spLocks noGrp="1"/>
          </p:cNvSpPr>
          <p:nvPr>
            <p:ph idx="1"/>
          </p:nvPr>
        </p:nvSpPr>
        <p:spPr/>
        <p:txBody>
          <a:bodyPr>
            <a:normAutofit/>
          </a:bodyPr>
          <a:lstStyle/>
          <a:p>
            <a:r>
              <a:rPr lang="en-US" dirty="0"/>
              <a:t>Examine remaining aerosol biases (most likely linked with ozone retrieval)</a:t>
            </a:r>
          </a:p>
          <a:p>
            <a:r>
              <a:rPr lang="en-US" dirty="0"/>
              <a:t>Examine sensitivity to increased aerosol loading (no such loading seen during M3M)</a:t>
            </a:r>
          </a:p>
          <a:p>
            <a:r>
              <a:rPr lang="en-US" dirty="0"/>
              <a:t>Examine spectroscopy, pressure broadening of NO2</a:t>
            </a:r>
          </a:p>
          <a:p>
            <a:r>
              <a:rPr lang="en-US" dirty="0"/>
              <a:t>Then…</a:t>
            </a:r>
          </a:p>
          <a:p>
            <a:pPr lvl="1"/>
            <a:r>
              <a:rPr lang="en-US" dirty="0"/>
              <a:t>NO2 diurnal effects (slant path inhomogeneity)</a:t>
            </a:r>
          </a:p>
          <a:p>
            <a:pPr lvl="1"/>
            <a:r>
              <a:rPr lang="en-US" dirty="0"/>
              <a:t>Mesospheric ozone (stray light)</a:t>
            </a:r>
          </a:p>
          <a:p>
            <a:pPr lvl="1"/>
            <a:r>
              <a:rPr lang="en-US" dirty="0"/>
              <a:t>Lunar altitude registration</a:t>
            </a:r>
          </a:p>
          <a:p>
            <a:pPr lvl="1"/>
            <a:r>
              <a:rPr lang="en-US" dirty="0"/>
              <a:t>Lunar NO2 and NO3</a:t>
            </a:r>
          </a:p>
        </p:txBody>
      </p:sp>
      <p:sp>
        <p:nvSpPr>
          <p:cNvPr id="3" name="Title 2">
            <a:extLst>
              <a:ext uri="{FF2B5EF4-FFF2-40B4-BE49-F238E27FC236}">
                <a16:creationId xmlns:a16="http://schemas.microsoft.com/office/drawing/2014/main" id="{8431CD5A-DAC3-A0E7-2E43-221C64B3F644}"/>
              </a:ext>
            </a:extLst>
          </p:cNvPr>
          <p:cNvSpPr>
            <a:spLocks noGrp="1"/>
          </p:cNvSpPr>
          <p:nvPr>
            <p:ph type="title"/>
          </p:nvPr>
        </p:nvSpPr>
        <p:spPr/>
        <p:txBody>
          <a:bodyPr/>
          <a:lstStyle/>
          <a:p>
            <a:r>
              <a:rPr lang="en-US"/>
              <a:t>The wish list</a:t>
            </a:r>
          </a:p>
        </p:txBody>
      </p:sp>
    </p:spTree>
    <p:extLst>
      <p:ext uri="{BB962C8B-B14F-4D97-AF65-F5344CB8AC3E}">
        <p14:creationId xmlns:p14="http://schemas.microsoft.com/office/powerpoint/2010/main" val="39600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939E1C-24C6-6052-F956-A3DF7EC617BC}"/>
              </a:ext>
            </a:extLst>
          </p:cNvPr>
          <p:cNvSpPr>
            <a:spLocks noGrp="1"/>
          </p:cNvSpPr>
          <p:nvPr>
            <p:ph idx="1"/>
          </p:nvPr>
        </p:nvSpPr>
        <p:spPr>
          <a:xfrm>
            <a:off x="0" y="802814"/>
            <a:ext cx="8991600" cy="1924726"/>
          </a:xfrm>
        </p:spPr>
        <p:txBody>
          <a:bodyPr/>
          <a:lstStyle/>
          <a:p>
            <a:pPr marL="0" indent="0" algn="ctr">
              <a:buNone/>
            </a:pPr>
            <a:r>
              <a:rPr lang="en-US"/>
              <a:t>Robbie Manion, Science Computing Facility Lead</a:t>
            </a:r>
            <a:br>
              <a:rPr lang="en-US"/>
            </a:br>
            <a:r>
              <a:rPr lang="en-US">
                <a:hlinkClick r:id="rId3"/>
              </a:rPr>
              <a:t>robert.manion@nasa.gov</a:t>
            </a:r>
            <a:endParaRPr lang="en-US"/>
          </a:p>
          <a:p>
            <a:pPr marL="0" indent="0" algn="ctr">
              <a:buNone/>
            </a:pPr>
            <a:endParaRPr lang="en-US"/>
          </a:p>
        </p:txBody>
      </p:sp>
      <p:sp>
        <p:nvSpPr>
          <p:cNvPr id="3" name="Title 2">
            <a:extLst>
              <a:ext uri="{FF2B5EF4-FFF2-40B4-BE49-F238E27FC236}">
                <a16:creationId xmlns:a16="http://schemas.microsoft.com/office/drawing/2014/main" id="{3DE99FD0-BEF4-BAE3-BE9F-819778975DA6}"/>
              </a:ext>
            </a:extLst>
          </p:cNvPr>
          <p:cNvSpPr>
            <a:spLocks noGrp="1"/>
          </p:cNvSpPr>
          <p:nvPr>
            <p:ph type="title"/>
          </p:nvPr>
        </p:nvSpPr>
        <p:spPr/>
        <p:txBody>
          <a:bodyPr/>
          <a:lstStyle/>
          <a:p>
            <a:r>
              <a:rPr lang="en-US"/>
              <a:t>Thanks!</a:t>
            </a:r>
          </a:p>
        </p:txBody>
      </p:sp>
      <p:sp>
        <p:nvSpPr>
          <p:cNvPr id="4" name="Content Placeholder 1">
            <a:extLst>
              <a:ext uri="{FF2B5EF4-FFF2-40B4-BE49-F238E27FC236}">
                <a16:creationId xmlns:a16="http://schemas.microsoft.com/office/drawing/2014/main" id="{9ABA0658-087C-F9E2-0E98-26993C49E477}"/>
              </a:ext>
            </a:extLst>
          </p:cNvPr>
          <p:cNvSpPr txBox="1">
            <a:spLocks/>
          </p:cNvSpPr>
          <p:nvPr/>
        </p:nvSpPr>
        <p:spPr>
          <a:xfrm>
            <a:off x="65651" y="1574914"/>
            <a:ext cx="8991600" cy="996836"/>
          </a:xfrm>
          <a:prstGeom prst="rect">
            <a:avLst/>
          </a:prstGeom>
          <a:solidFill>
            <a:schemeClr val="accent6">
              <a:lumMod val="40000"/>
              <a:lumOff val="60000"/>
            </a:schemeClr>
          </a:solidFill>
        </p:spPr>
        <p:txBody>
          <a:bodyPr anchor="ctr"/>
          <a:lstStyle>
            <a:lvl1pPr marL="257168" indent="-257168" algn="l" rtl="0" eaLnBrk="0" fontAlgn="base" hangingPunct="0">
              <a:spcBef>
                <a:spcPct val="20000"/>
              </a:spcBef>
              <a:spcAft>
                <a:spcPct val="0"/>
              </a:spcAft>
              <a:buClr>
                <a:schemeClr val="accent2">
                  <a:lumMod val="75000"/>
                </a:schemeClr>
              </a:buClr>
              <a:buFont typeface="Wingdings" pitchFamily="29" charset="2"/>
              <a:buChar char="Ø"/>
              <a:defRPr sz="2100" b="1" kern="1200">
                <a:solidFill>
                  <a:schemeClr val="tx1"/>
                </a:solidFill>
                <a:latin typeface="Arial"/>
                <a:ea typeface="ヒラギノ角ゴ Pro W3" pitchFamily="-109" charset="-128"/>
                <a:cs typeface="Arial"/>
              </a:defRPr>
            </a:lvl1pPr>
            <a:lvl2pPr marL="557199" indent="-214308" algn="l" rtl="0" eaLnBrk="0" fontAlgn="base" hangingPunct="0">
              <a:spcBef>
                <a:spcPct val="20000"/>
              </a:spcBef>
              <a:spcAft>
                <a:spcPct val="0"/>
              </a:spcAft>
              <a:buClr>
                <a:schemeClr val="accent1"/>
              </a:buClr>
              <a:buFont typeface="Arial" pitchFamily="29" charset="0"/>
              <a:buChar char="•"/>
              <a:defRPr sz="1800" kern="1200">
                <a:solidFill>
                  <a:schemeClr val="tx1"/>
                </a:solidFill>
                <a:latin typeface="Arial"/>
                <a:ea typeface="ヒラギノ角ゴ Pro W3" pitchFamily="-109" charset="-128"/>
                <a:cs typeface="Arial"/>
              </a:defRPr>
            </a:lvl2pPr>
            <a:lvl3pPr marL="857228" indent="-171446" algn="l" rtl="0" eaLnBrk="0" fontAlgn="base" hangingPunct="0">
              <a:spcBef>
                <a:spcPct val="20000"/>
              </a:spcBef>
              <a:spcAft>
                <a:spcPct val="0"/>
              </a:spcAft>
              <a:buFont typeface="Wingdings" pitchFamily="29" charset="2"/>
              <a:buChar char="§"/>
              <a:defRPr sz="1500" kern="1200">
                <a:solidFill>
                  <a:schemeClr val="tx1"/>
                </a:solidFill>
                <a:latin typeface="Arial"/>
                <a:ea typeface="ＭＳ Ｐゴシック" pitchFamily="-105" charset="-128"/>
                <a:cs typeface="Arial"/>
              </a:defRPr>
            </a:lvl3pPr>
            <a:lvl4pPr marL="1200120" indent="-171446" algn="l" rtl="0" eaLnBrk="0" fontAlgn="base" hangingPunct="0">
              <a:spcBef>
                <a:spcPct val="20000"/>
              </a:spcBef>
              <a:spcAft>
                <a:spcPct val="0"/>
              </a:spcAft>
              <a:buFont typeface="Courier New" pitchFamily="29" charset="0"/>
              <a:buChar char="o"/>
              <a:defRPr kern="1200">
                <a:solidFill>
                  <a:schemeClr val="tx1"/>
                </a:solidFill>
                <a:latin typeface="Arial"/>
                <a:ea typeface="ＭＳ Ｐゴシック" pitchFamily="-105" charset="-128"/>
                <a:cs typeface="Arial"/>
              </a:defRPr>
            </a:lvl4pPr>
            <a:lvl5pPr marL="1543012" indent="-171446" algn="l" rtl="0" eaLnBrk="0" fontAlgn="base" hangingPunct="0">
              <a:spcBef>
                <a:spcPct val="20000"/>
              </a:spcBef>
              <a:spcAft>
                <a:spcPct val="0"/>
              </a:spcAft>
              <a:buFont typeface="Arial" pitchFamily="29" charset="0"/>
              <a:buChar char="•"/>
              <a:defRPr kern="1200">
                <a:solidFill>
                  <a:schemeClr val="tx1"/>
                </a:solidFill>
                <a:latin typeface="Arial"/>
                <a:ea typeface="ヒラギノ角ゴ Pro W3" charset="-128"/>
                <a:cs typeface="Arial"/>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Wingdings" pitchFamily="29" charset="2"/>
              <a:buNone/>
            </a:pPr>
            <a:r>
              <a:rPr lang="en-US" sz="2400"/>
              <a:t>	We speak…</a:t>
            </a:r>
          </a:p>
        </p:txBody>
      </p:sp>
      <p:pic>
        <p:nvPicPr>
          <p:cNvPr id="8" name="Picture 7" descr="Shape&#10;&#10;Description automatically generated with medium confidence">
            <a:extLst>
              <a:ext uri="{FF2B5EF4-FFF2-40B4-BE49-F238E27FC236}">
                <a16:creationId xmlns:a16="http://schemas.microsoft.com/office/drawing/2014/main" id="{DF31BBF7-037D-9707-3CC5-39BC9712BF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681" y="1613014"/>
            <a:ext cx="1533652" cy="862679"/>
          </a:xfrm>
          <a:prstGeom prst="rect">
            <a:avLst/>
          </a:prstGeom>
        </p:spPr>
      </p:pic>
      <p:pic>
        <p:nvPicPr>
          <p:cNvPr id="12" name="Graphic 11" descr="Fortran">
            <a:extLst>
              <a:ext uri="{FF2B5EF4-FFF2-40B4-BE49-F238E27FC236}">
                <a16:creationId xmlns:a16="http://schemas.microsoft.com/office/drawing/2014/main" id="{62F87945-5C21-EE2F-00D1-D9258D992B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8746" y="1672489"/>
            <a:ext cx="781050" cy="781050"/>
          </a:xfrm>
          <a:prstGeom prst="rect">
            <a:avLst/>
          </a:prstGeom>
        </p:spPr>
      </p:pic>
      <p:pic>
        <p:nvPicPr>
          <p:cNvPr id="1026" name="Picture 2">
            <a:extLst>
              <a:ext uri="{FF2B5EF4-FFF2-40B4-BE49-F238E27FC236}">
                <a16:creationId xmlns:a16="http://schemas.microsoft.com/office/drawing/2014/main" id="{3F344C08-DF50-FA63-56CF-41BFDE1817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9956" y="1663354"/>
            <a:ext cx="2762250" cy="7810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a:extLst>
              <a:ext uri="{FF2B5EF4-FFF2-40B4-BE49-F238E27FC236}">
                <a16:creationId xmlns:a16="http://schemas.microsoft.com/office/drawing/2014/main" id="{F00E9237-3C99-A2C2-EF06-C23EBA0797C6}"/>
              </a:ext>
            </a:extLst>
          </p:cNvPr>
          <p:cNvSpPr txBox="1">
            <a:spLocks/>
          </p:cNvSpPr>
          <p:nvPr/>
        </p:nvSpPr>
        <p:spPr>
          <a:xfrm>
            <a:off x="80643" y="2987075"/>
            <a:ext cx="8991600" cy="1924726"/>
          </a:xfrm>
          <a:prstGeom prst="rect">
            <a:avLst/>
          </a:prstGeom>
        </p:spPr>
        <p:txBody>
          <a:bodyPr/>
          <a:lstStyle>
            <a:lvl1pPr marL="257168" indent="-257168" algn="l" rtl="0" eaLnBrk="0" fontAlgn="base" hangingPunct="0">
              <a:spcBef>
                <a:spcPct val="20000"/>
              </a:spcBef>
              <a:spcAft>
                <a:spcPct val="0"/>
              </a:spcAft>
              <a:buClr>
                <a:schemeClr val="accent2">
                  <a:lumMod val="75000"/>
                </a:schemeClr>
              </a:buClr>
              <a:buFont typeface="Wingdings" pitchFamily="29" charset="2"/>
              <a:buChar char="Ø"/>
              <a:defRPr sz="2100" b="1" kern="1200">
                <a:solidFill>
                  <a:schemeClr val="tx1"/>
                </a:solidFill>
                <a:latin typeface="Arial"/>
                <a:ea typeface="ヒラギノ角ゴ Pro W3" pitchFamily="-109" charset="-128"/>
                <a:cs typeface="Arial"/>
              </a:defRPr>
            </a:lvl1pPr>
            <a:lvl2pPr marL="557199" indent="-214308" algn="l" rtl="0" eaLnBrk="0" fontAlgn="base" hangingPunct="0">
              <a:spcBef>
                <a:spcPct val="20000"/>
              </a:spcBef>
              <a:spcAft>
                <a:spcPct val="0"/>
              </a:spcAft>
              <a:buClr>
                <a:schemeClr val="accent1"/>
              </a:buClr>
              <a:buFont typeface="Arial" pitchFamily="29" charset="0"/>
              <a:buChar char="•"/>
              <a:defRPr sz="1800" kern="1200">
                <a:solidFill>
                  <a:schemeClr val="tx1"/>
                </a:solidFill>
                <a:latin typeface="Arial"/>
                <a:ea typeface="ヒラギノ角ゴ Pro W3" pitchFamily="-109" charset="-128"/>
                <a:cs typeface="Arial"/>
              </a:defRPr>
            </a:lvl2pPr>
            <a:lvl3pPr marL="857228" indent="-171446" algn="l" rtl="0" eaLnBrk="0" fontAlgn="base" hangingPunct="0">
              <a:spcBef>
                <a:spcPct val="20000"/>
              </a:spcBef>
              <a:spcAft>
                <a:spcPct val="0"/>
              </a:spcAft>
              <a:buFont typeface="Wingdings" pitchFamily="29" charset="2"/>
              <a:buChar char="§"/>
              <a:defRPr sz="1500" kern="1200">
                <a:solidFill>
                  <a:schemeClr val="tx1"/>
                </a:solidFill>
                <a:latin typeface="Arial"/>
                <a:ea typeface="ＭＳ Ｐゴシック" pitchFamily="-105" charset="-128"/>
                <a:cs typeface="Arial"/>
              </a:defRPr>
            </a:lvl3pPr>
            <a:lvl4pPr marL="1200120" indent="-171446" algn="l" rtl="0" eaLnBrk="0" fontAlgn="base" hangingPunct="0">
              <a:spcBef>
                <a:spcPct val="20000"/>
              </a:spcBef>
              <a:spcAft>
                <a:spcPct val="0"/>
              </a:spcAft>
              <a:buFont typeface="Courier New" pitchFamily="29" charset="0"/>
              <a:buChar char="o"/>
              <a:defRPr kern="1200">
                <a:solidFill>
                  <a:schemeClr val="tx1"/>
                </a:solidFill>
                <a:latin typeface="Arial"/>
                <a:ea typeface="ＭＳ Ｐゴシック" pitchFamily="-105" charset="-128"/>
                <a:cs typeface="Arial"/>
              </a:defRPr>
            </a:lvl4pPr>
            <a:lvl5pPr marL="1543012" indent="-171446" algn="l" rtl="0" eaLnBrk="0" fontAlgn="base" hangingPunct="0">
              <a:spcBef>
                <a:spcPct val="20000"/>
              </a:spcBef>
              <a:spcAft>
                <a:spcPct val="0"/>
              </a:spcAft>
              <a:buFont typeface="Arial" pitchFamily="29" charset="0"/>
              <a:buChar char="•"/>
              <a:defRPr kern="1200">
                <a:solidFill>
                  <a:schemeClr val="tx1"/>
                </a:solidFill>
                <a:latin typeface="Arial"/>
                <a:ea typeface="ヒラギノ角ゴ Pro W3" charset="-128"/>
                <a:cs typeface="Arial"/>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a:t>Rob Damadeo, Lead Algorithm Scientist</a:t>
            </a:r>
            <a:br>
              <a:rPr lang="en-US"/>
            </a:br>
            <a:r>
              <a:rPr lang="en-US">
                <a:hlinkClick r:id="rId8"/>
              </a:rPr>
              <a:t>robert.damadeo@nasa.gov</a:t>
            </a:r>
            <a:endParaRPr lang="en-US"/>
          </a:p>
          <a:p>
            <a:pPr marL="0" indent="0" algn="ctr">
              <a:buNone/>
            </a:pPr>
            <a:endParaRPr lang="en-US"/>
          </a:p>
          <a:p>
            <a:pPr marL="0" indent="0" algn="ctr">
              <a:buNone/>
            </a:pPr>
            <a:r>
              <a:rPr lang="en-US"/>
              <a:t>David Flittner, Project Scientist</a:t>
            </a:r>
            <a:br>
              <a:rPr lang="en-US"/>
            </a:br>
            <a:r>
              <a:rPr lang="en-US">
                <a:hlinkClick r:id="rId9"/>
              </a:rPr>
              <a:t>david.e.flittner@nasa.gov</a:t>
            </a:r>
            <a:endParaRPr lang="en-US"/>
          </a:p>
          <a:p>
            <a:pPr marL="0" indent="0" algn="ctr">
              <a:buFont typeface="Wingdings" pitchFamily="29" charset="2"/>
              <a:buNone/>
            </a:pPr>
            <a:endParaRPr lang="en-US"/>
          </a:p>
        </p:txBody>
      </p:sp>
    </p:spTree>
    <p:extLst>
      <p:ext uri="{BB962C8B-B14F-4D97-AF65-F5344CB8AC3E}">
        <p14:creationId xmlns:p14="http://schemas.microsoft.com/office/powerpoint/2010/main" val="209193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FDAF6-E8F0-080B-B2E9-9FCD9B8E06FC}"/>
              </a:ext>
            </a:extLst>
          </p:cNvPr>
          <p:cNvSpPr>
            <a:spLocks noGrp="1"/>
          </p:cNvSpPr>
          <p:nvPr>
            <p:ph idx="1"/>
          </p:nvPr>
        </p:nvSpPr>
        <p:spPr/>
        <p:txBody>
          <a:bodyPr>
            <a:normAutofit lnSpcReduction="10000"/>
          </a:bodyPr>
          <a:lstStyle/>
          <a:p>
            <a:r>
              <a:rPr lang="en-US">
                <a:hlinkClick r:id="rId2"/>
              </a:rPr>
              <a:t>Kovilakam, M., Thomason, L., and Knepp, T.: SAGE III/ISS aerosol/cloud categorization and its impact on </a:t>
            </a:r>
            <a:r>
              <a:rPr lang="en-US" err="1">
                <a:hlinkClick r:id="rId2"/>
              </a:rPr>
              <a:t>GloSSAC</a:t>
            </a:r>
            <a:r>
              <a:rPr lang="en-US">
                <a:hlinkClick r:id="rId2"/>
              </a:rPr>
              <a:t>, Atmos. Meas. Tech., 16, 2709–2731, https://doi.org/10.5194/amt-16-2709-2023, 2023. </a:t>
            </a:r>
            <a:endParaRPr lang="en-US"/>
          </a:p>
          <a:p>
            <a:r>
              <a:rPr lang="en-US">
                <a:hlinkClick r:id="rId3"/>
              </a:rPr>
              <a:t>Knepp, T. N., Kovilakam, M., Thomason, L., and Miller, S. J.: Characterization of stratospheric particle size distribution uncertainties using SAGE II and SAGE III/ISS extinction spectra, Atmos. Meas. Tech., 17, 2025–2054, https://doi.org/10.5194/amt-17-2025-2024, 2024. </a:t>
            </a:r>
            <a:endParaRPr lang="en-US"/>
          </a:p>
          <a:p>
            <a:r>
              <a:rPr lang="en-US">
                <a:hlinkClick r:id="rId4"/>
              </a:rPr>
              <a:t>Damadeo, R. P., </a:t>
            </a:r>
            <a:r>
              <a:rPr lang="en-US" err="1">
                <a:hlinkClick r:id="rId4"/>
              </a:rPr>
              <a:t>Sofieva</a:t>
            </a:r>
            <a:r>
              <a:rPr lang="en-US">
                <a:hlinkClick r:id="rId4"/>
              </a:rPr>
              <a:t>, V. F., </a:t>
            </a:r>
            <a:r>
              <a:rPr lang="en-US" err="1">
                <a:hlinkClick r:id="rId4"/>
              </a:rPr>
              <a:t>Rozanov</a:t>
            </a:r>
            <a:r>
              <a:rPr lang="en-US">
                <a:hlinkClick r:id="rId4"/>
              </a:rPr>
              <a:t>, A., and Thomason, L. W.: An empirical characterization of the aerosol </a:t>
            </a:r>
            <a:r>
              <a:rPr lang="en-US" err="1">
                <a:hlinkClick r:id="rId4"/>
              </a:rPr>
              <a:t>Ångström</a:t>
            </a:r>
            <a:r>
              <a:rPr lang="en-US">
                <a:hlinkClick r:id="rId4"/>
              </a:rPr>
              <a:t> exponent interpolation bias using SAGE III/ISS data, Atmos. Meas. Tech., 17, 3669–3678, https://doi.org/10.5194/amt-17-3669-2024, 2024. </a:t>
            </a:r>
            <a:endParaRPr lang="en-US"/>
          </a:p>
        </p:txBody>
      </p:sp>
      <p:sp>
        <p:nvSpPr>
          <p:cNvPr id="3" name="Title 2">
            <a:extLst>
              <a:ext uri="{FF2B5EF4-FFF2-40B4-BE49-F238E27FC236}">
                <a16:creationId xmlns:a16="http://schemas.microsoft.com/office/drawing/2014/main" id="{7F1B8D86-5F50-526E-4C05-E34C935F71C1}"/>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52300652-6945-682E-9381-A74AF8A41262}"/>
              </a:ext>
            </a:extLst>
          </p:cNvPr>
          <p:cNvSpPr>
            <a:spLocks noGrp="1"/>
          </p:cNvSpPr>
          <p:nvPr>
            <p:ph type="dt" sz="half" idx="2"/>
          </p:nvPr>
        </p:nvSpPr>
        <p:spPr/>
        <p:txBody>
          <a:bodyPr/>
          <a:lstStyle/>
          <a:p>
            <a:fld id="{A9E79D4F-B57E-1C4E-8EE1-3B4427408A1A}" type="datetime4">
              <a:rPr lang="en-US" smtClean="0"/>
              <a:pPr/>
              <a:t>August 11, 2025</a:t>
            </a:fld>
            <a:endParaRPr lang="en-US"/>
          </a:p>
        </p:txBody>
      </p:sp>
    </p:spTree>
    <p:extLst>
      <p:ext uri="{BB962C8B-B14F-4D97-AF65-F5344CB8AC3E}">
        <p14:creationId xmlns:p14="http://schemas.microsoft.com/office/powerpoint/2010/main" val="494350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9AEB81-81D8-9953-5844-C0D475EBE7E2}"/>
              </a:ext>
            </a:extLst>
          </p:cNvPr>
          <p:cNvSpPr>
            <a:spLocks noGrp="1"/>
          </p:cNvSpPr>
          <p:nvPr>
            <p:ph type="title"/>
          </p:nvPr>
        </p:nvSpPr>
        <p:spPr/>
        <p:txBody>
          <a:bodyPr/>
          <a:lstStyle/>
          <a:p>
            <a:r>
              <a:rPr lang="en-US"/>
              <a:t>No more DMP-based pointing correction </a:t>
            </a:r>
            <a:r>
              <a:rPr lang="en-US">
                <a:sym typeface="Wingdings" panose="05000000000000000000" pitchFamily="2" charset="2"/>
              </a:rPr>
              <a:t></a:t>
            </a:r>
            <a:endParaRPr lang="en-US"/>
          </a:p>
        </p:txBody>
      </p:sp>
      <p:sp>
        <p:nvSpPr>
          <p:cNvPr id="4" name="Date Placeholder 3">
            <a:extLst>
              <a:ext uri="{FF2B5EF4-FFF2-40B4-BE49-F238E27FC236}">
                <a16:creationId xmlns:a16="http://schemas.microsoft.com/office/drawing/2014/main" id="{82753188-9CAE-6A4E-0B47-D824B780DE1B}"/>
              </a:ext>
            </a:extLst>
          </p:cNvPr>
          <p:cNvSpPr>
            <a:spLocks noGrp="1"/>
          </p:cNvSpPr>
          <p:nvPr>
            <p:ph type="dt" sz="half" idx="2"/>
          </p:nvPr>
        </p:nvSpPr>
        <p:spPr/>
        <p:txBody>
          <a:bodyPr/>
          <a:lstStyle/>
          <a:p>
            <a:fld id="{A9E79D4F-B57E-1C4E-8EE1-3B4427408A1A}" type="datetime4">
              <a:rPr lang="en-US" smtClean="0"/>
              <a:pPr/>
              <a:t>August 11, 2025</a:t>
            </a:fld>
            <a:endParaRPr lang="en-US"/>
          </a:p>
        </p:txBody>
      </p:sp>
      <p:grpSp>
        <p:nvGrpSpPr>
          <p:cNvPr id="2" name="Group 1">
            <a:extLst>
              <a:ext uri="{FF2B5EF4-FFF2-40B4-BE49-F238E27FC236}">
                <a16:creationId xmlns:a16="http://schemas.microsoft.com/office/drawing/2014/main" id="{9DF1BEAE-501C-4243-7CE1-B7B675D9872E}"/>
              </a:ext>
            </a:extLst>
          </p:cNvPr>
          <p:cNvGrpSpPr/>
          <p:nvPr/>
        </p:nvGrpSpPr>
        <p:grpSpPr>
          <a:xfrm>
            <a:off x="180675" y="902763"/>
            <a:ext cx="8782650" cy="3337974"/>
            <a:chOff x="170126" y="1068108"/>
            <a:chExt cx="8782650" cy="3337974"/>
          </a:xfrm>
        </p:grpSpPr>
        <p:pic>
          <p:nvPicPr>
            <p:cNvPr id="5" name="Picture 4">
              <a:extLst>
                <a:ext uri="{FF2B5EF4-FFF2-40B4-BE49-F238E27FC236}">
                  <a16:creationId xmlns:a16="http://schemas.microsoft.com/office/drawing/2014/main" id="{BA032C50-B442-E5E2-8970-36E5B8664B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126" y="1068109"/>
              <a:ext cx="3337973" cy="3337973"/>
            </a:xfrm>
            <a:prstGeom prst="rect">
              <a:avLst/>
            </a:prstGeom>
          </p:spPr>
        </p:pic>
        <p:pic>
          <p:nvPicPr>
            <p:cNvPr id="13" name="Picture 12" descr="Chart, histogram&#10;&#10;AI-generated content may be incorrect.">
              <a:extLst>
                <a:ext uri="{FF2B5EF4-FFF2-40B4-BE49-F238E27FC236}">
                  <a16:creationId xmlns:a16="http://schemas.microsoft.com/office/drawing/2014/main" id="{8CE8F29A-A363-51B7-2141-09D74401D162}"/>
                </a:ext>
              </a:extLst>
            </p:cNvPr>
            <p:cNvPicPr>
              <a:picLocks noChangeAspect="1"/>
            </p:cNvPicPr>
            <p:nvPr/>
          </p:nvPicPr>
          <p:blipFill>
            <a:blip r:embed="rId4">
              <a:extLst>
                <a:ext uri="{28A0092B-C50C-407E-A947-70E740481C1C}">
                  <a14:useLocalDpi xmlns:a14="http://schemas.microsoft.com/office/drawing/2010/main" val="0"/>
                </a:ext>
              </a:extLst>
            </a:blip>
            <a:srcRect l="9716"/>
            <a:stretch/>
          </p:blipFill>
          <p:spPr>
            <a:xfrm>
              <a:off x="2931802" y="1068108"/>
              <a:ext cx="3013667" cy="3337973"/>
            </a:xfrm>
            <a:prstGeom prst="rect">
              <a:avLst/>
            </a:prstGeom>
          </p:spPr>
        </p:pic>
        <p:pic>
          <p:nvPicPr>
            <p:cNvPr id="14" name="Picture 13">
              <a:extLst>
                <a:ext uri="{FF2B5EF4-FFF2-40B4-BE49-F238E27FC236}">
                  <a16:creationId xmlns:a16="http://schemas.microsoft.com/office/drawing/2014/main" id="{15E7AEAE-04B5-5505-DE36-2BC9AABD3838}"/>
                </a:ext>
              </a:extLst>
            </p:cNvPr>
            <p:cNvPicPr>
              <a:picLocks noChangeAspect="1"/>
            </p:cNvPicPr>
            <p:nvPr/>
          </p:nvPicPr>
          <p:blipFill>
            <a:blip r:embed="rId5">
              <a:extLst>
                <a:ext uri="{28A0092B-C50C-407E-A947-70E740481C1C}">
                  <a14:useLocalDpi xmlns:a14="http://schemas.microsoft.com/office/drawing/2010/main" val="0"/>
                </a:ext>
              </a:extLst>
            </a:blip>
            <a:srcRect l="9594" r="122"/>
            <a:stretch/>
          </p:blipFill>
          <p:spPr>
            <a:xfrm>
              <a:off x="5939109" y="1068109"/>
              <a:ext cx="3013667" cy="3337973"/>
            </a:xfrm>
            <a:prstGeom prst="rect">
              <a:avLst/>
            </a:prstGeom>
          </p:spPr>
        </p:pic>
      </p:grpSp>
    </p:spTree>
    <p:extLst>
      <p:ext uri="{BB962C8B-B14F-4D97-AF65-F5344CB8AC3E}">
        <p14:creationId xmlns:p14="http://schemas.microsoft.com/office/powerpoint/2010/main" val="3331274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E21D54-A120-878F-CC96-2382E6E5E71C}"/>
              </a:ext>
            </a:extLst>
          </p:cNvPr>
          <p:cNvSpPr>
            <a:spLocks noGrp="1"/>
          </p:cNvSpPr>
          <p:nvPr>
            <p:ph type="title"/>
          </p:nvPr>
        </p:nvSpPr>
        <p:spPr/>
        <p:txBody>
          <a:bodyPr/>
          <a:lstStyle/>
          <a:p>
            <a:r>
              <a:rPr lang="en-US" dirty="0"/>
              <a:t>High disturbance event 2018051633SR</a:t>
            </a:r>
          </a:p>
        </p:txBody>
      </p:sp>
      <p:sp>
        <p:nvSpPr>
          <p:cNvPr id="4" name="Date Placeholder 3">
            <a:extLst>
              <a:ext uri="{FF2B5EF4-FFF2-40B4-BE49-F238E27FC236}">
                <a16:creationId xmlns:a16="http://schemas.microsoft.com/office/drawing/2014/main" id="{9D30961A-1B6B-BED3-BEF6-D1A2380ABD01}"/>
              </a:ext>
            </a:extLst>
          </p:cNvPr>
          <p:cNvSpPr>
            <a:spLocks noGrp="1"/>
          </p:cNvSpPr>
          <p:nvPr>
            <p:ph type="dt" sz="half" idx="2"/>
          </p:nvPr>
        </p:nvSpPr>
        <p:spPr/>
        <p:txBody>
          <a:bodyPr/>
          <a:lstStyle/>
          <a:p>
            <a:fld id="{A9E79D4F-B57E-1C4E-8EE1-3B4427408A1A}" type="datetime4">
              <a:rPr lang="en-US" smtClean="0"/>
              <a:pPr/>
              <a:t>August 11, 2025</a:t>
            </a:fld>
            <a:endParaRPr lang="en-US"/>
          </a:p>
        </p:txBody>
      </p:sp>
      <p:pic>
        <p:nvPicPr>
          <p:cNvPr id="8" name="Picture 7">
            <a:extLst>
              <a:ext uri="{FF2B5EF4-FFF2-40B4-BE49-F238E27FC236}">
                <a16:creationId xmlns:a16="http://schemas.microsoft.com/office/drawing/2014/main" id="{B5BE9EB2-ED28-02D7-EBAD-4ADB452D37DA}"/>
              </a:ext>
            </a:extLst>
          </p:cNvPr>
          <p:cNvPicPr>
            <a:picLocks noChangeAspect="1"/>
          </p:cNvPicPr>
          <p:nvPr/>
        </p:nvPicPr>
        <p:blipFill>
          <a:blip r:embed="rId2"/>
          <a:stretch>
            <a:fillRect/>
          </a:stretch>
        </p:blipFill>
        <p:spPr>
          <a:xfrm>
            <a:off x="75895" y="1097043"/>
            <a:ext cx="4471702" cy="2518993"/>
          </a:xfrm>
          <a:prstGeom prst="rect">
            <a:avLst/>
          </a:prstGeom>
        </p:spPr>
      </p:pic>
      <p:pic>
        <p:nvPicPr>
          <p:cNvPr id="10" name="Picture 9">
            <a:extLst>
              <a:ext uri="{FF2B5EF4-FFF2-40B4-BE49-F238E27FC236}">
                <a16:creationId xmlns:a16="http://schemas.microsoft.com/office/drawing/2014/main" id="{362EA89D-8802-B804-2E06-89DC2CEAD139}"/>
              </a:ext>
            </a:extLst>
          </p:cNvPr>
          <p:cNvPicPr>
            <a:picLocks noChangeAspect="1"/>
          </p:cNvPicPr>
          <p:nvPr/>
        </p:nvPicPr>
        <p:blipFill>
          <a:blip r:embed="rId3"/>
          <a:stretch>
            <a:fillRect/>
          </a:stretch>
        </p:blipFill>
        <p:spPr>
          <a:xfrm>
            <a:off x="4544215" y="1402635"/>
            <a:ext cx="4579004" cy="3117345"/>
          </a:xfrm>
          <a:prstGeom prst="rect">
            <a:avLst/>
          </a:prstGeom>
        </p:spPr>
      </p:pic>
      <p:pic>
        <p:nvPicPr>
          <p:cNvPr id="14" name="Picture 13">
            <a:extLst>
              <a:ext uri="{FF2B5EF4-FFF2-40B4-BE49-F238E27FC236}">
                <a16:creationId xmlns:a16="http://schemas.microsoft.com/office/drawing/2014/main" id="{781D3B9E-BB2E-1BF5-13C5-5B2F60E90D46}"/>
              </a:ext>
            </a:extLst>
          </p:cNvPr>
          <p:cNvPicPr>
            <a:picLocks noChangeAspect="1"/>
          </p:cNvPicPr>
          <p:nvPr/>
        </p:nvPicPr>
        <p:blipFill>
          <a:blip r:embed="rId4"/>
          <a:stretch>
            <a:fillRect/>
          </a:stretch>
        </p:blipFill>
        <p:spPr>
          <a:xfrm>
            <a:off x="4941351" y="1090473"/>
            <a:ext cx="3918631" cy="312162"/>
          </a:xfrm>
          <a:prstGeom prst="rect">
            <a:avLst/>
          </a:prstGeom>
        </p:spPr>
      </p:pic>
      <p:pic>
        <p:nvPicPr>
          <p:cNvPr id="16" name="Picture 15">
            <a:extLst>
              <a:ext uri="{FF2B5EF4-FFF2-40B4-BE49-F238E27FC236}">
                <a16:creationId xmlns:a16="http://schemas.microsoft.com/office/drawing/2014/main" id="{EB002BE9-5AC0-225B-F009-0C1B56CD8B0B}"/>
              </a:ext>
            </a:extLst>
          </p:cNvPr>
          <p:cNvPicPr>
            <a:picLocks noChangeAspect="1"/>
          </p:cNvPicPr>
          <p:nvPr/>
        </p:nvPicPr>
        <p:blipFill>
          <a:blip r:embed="rId5"/>
          <a:stretch>
            <a:fillRect/>
          </a:stretch>
        </p:blipFill>
        <p:spPr>
          <a:xfrm>
            <a:off x="136447" y="3616036"/>
            <a:ext cx="4591255" cy="902665"/>
          </a:xfrm>
          <a:prstGeom prst="rect">
            <a:avLst/>
          </a:prstGeom>
        </p:spPr>
      </p:pic>
      <p:pic>
        <p:nvPicPr>
          <p:cNvPr id="5" name="Picture 4">
            <a:extLst>
              <a:ext uri="{FF2B5EF4-FFF2-40B4-BE49-F238E27FC236}">
                <a16:creationId xmlns:a16="http://schemas.microsoft.com/office/drawing/2014/main" id="{736A808B-022A-A754-D27E-35C15DC59B39}"/>
              </a:ext>
            </a:extLst>
          </p:cNvPr>
          <p:cNvPicPr>
            <a:picLocks noChangeAspect="1"/>
          </p:cNvPicPr>
          <p:nvPr/>
        </p:nvPicPr>
        <p:blipFill>
          <a:blip r:embed="rId6"/>
          <a:srcRect t="7379" b="-1"/>
          <a:stretch/>
        </p:blipFill>
        <p:spPr>
          <a:xfrm>
            <a:off x="2847974" y="3462338"/>
            <a:ext cx="1715290" cy="149231"/>
          </a:xfrm>
          <a:prstGeom prst="rect">
            <a:avLst/>
          </a:prstGeom>
        </p:spPr>
      </p:pic>
    </p:spTree>
    <p:extLst>
      <p:ext uri="{BB962C8B-B14F-4D97-AF65-F5344CB8AC3E}">
        <p14:creationId xmlns:p14="http://schemas.microsoft.com/office/powerpoint/2010/main" val="209441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6204D-E1C3-5EC3-8E09-B3015AC53625}"/>
              </a:ext>
            </a:extLst>
          </p:cNvPr>
          <p:cNvSpPr>
            <a:spLocks noGrp="1"/>
          </p:cNvSpPr>
          <p:nvPr>
            <p:ph idx="1"/>
          </p:nvPr>
        </p:nvSpPr>
        <p:spPr>
          <a:xfrm>
            <a:off x="76200" y="857251"/>
            <a:ext cx="8966200" cy="4012406"/>
          </a:xfrm>
        </p:spPr>
        <p:txBody>
          <a:bodyPr/>
          <a:lstStyle/>
          <a:p>
            <a:r>
              <a:rPr lang="en-US" dirty="0"/>
              <a:t>The Team</a:t>
            </a:r>
          </a:p>
          <a:p>
            <a:pPr lvl="1"/>
            <a:r>
              <a:rPr lang="en-US" dirty="0"/>
              <a:t>Robbie Manion, Mike Heitz, Marsha Larosee</a:t>
            </a:r>
          </a:p>
          <a:p>
            <a:r>
              <a:rPr lang="en-US" dirty="0"/>
              <a:t>What We Do</a:t>
            </a:r>
          </a:p>
          <a:p>
            <a:pPr lvl="1"/>
            <a:r>
              <a:rPr lang="en-US" dirty="0"/>
              <a:t>Maintain, develop, and operate the algorithms which process</a:t>
            </a:r>
            <a:r>
              <a:rPr lang="en-US" baseline="0" dirty="0"/>
              <a:t> SAGE III/ISS data into vertical profiles of aerosol and gas species</a:t>
            </a:r>
          </a:p>
          <a:p>
            <a:r>
              <a:rPr lang="en-US" dirty="0"/>
              <a:t>Where</a:t>
            </a:r>
          </a:p>
          <a:p>
            <a:pPr lvl="1"/>
            <a:r>
              <a:rPr lang="en-US" dirty="0"/>
              <a:t>Four dedicated servers at </a:t>
            </a:r>
            <a:r>
              <a:rPr lang="en-US" dirty="0" err="1"/>
              <a:t>LaRC</a:t>
            </a:r>
            <a:endParaRPr lang="en-US" dirty="0"/>
          </a:p>
          <a:p>
            <a:pPr lvl="0"/>
            <a:r>
              <a:rPr lang="en-US" dirty="0"/>
              <a:t>When</a:t>
            </a:r>
          </a:p>
          <a:p>
            <a:pPr lvl="1"/>
            <a:r>
              <a:rPr lang="en-US" baseline="0" dirty="0"/>
              <a:t>Daily product generation with “</a:t>
            </a:r>
            <a:r>
              <a:rPr lang="en-US" baseline="0" dirty="0">
                <a:hlinkClick r:id="rId3"/>
              </a:rPr>
              <a:t>expedited</a:t>
            </a:r>
            <a:r>
              <a:rPr lang="en-US" baseline="0" dirty="0"/>
              <a:t>” processing (GEOS-IT met)</a:t>
            </a:r>
          </a:p>
          <a:p>
            <a:pPr lvl="1"/>
            <a:r>
              <a:rPr lang="en-US" dirty="0">
                <a:hlinkClick r:id="rId4"/>
              </a:rPr>
              <a:t>Monthly</a:t>
            </a:r>
            <a:r>
              <a:rPr lang="en-US" dirty="0"/>
              <a:t> product releases with 3-8</a:t>
            </a:r>
            <a:r>
              <a:rPr lang="en-US" baseline="0" dirty="0"/>
              <a:t> week latency (MERRA-2 met)</a:t>
            </a:r>
          </a:p>
        </p:txBody>
      </p:sp>
      <p:sp>
        <p:nvSpPr>
          <p:cNvPr id="3" name="Title 2">
            <a:extLst>
              <a:ext uri="{FF2B5EF4-FFF2-40B4-BE49-F238E27FC236}">
                <a16:creationId xmlns:a16="http://schemas.microsoft.com/office/drawing/2014/main" id="{79C9AD4D-AC74-2B09-45C4-BE29FD1D2364}"/>
              </a:ext>
            </a:extLst>
          </p:cNvPr>
          <p:cNvSpPr>
            <a:spLocks noGrp="1"/>
          </p:cNvSpPr>
          <p:nvPr>
            <p:ph type="title"/>
          </p:nvPr>
        </p:nvSpPr>
        <p:spPr/>
        <p:txBody>
          <a:bodyPr/>
          <a:lstStyle/>
          <a:p>
            <a:r>
              <a:rPr lang="en-US"/>
              <a:t>The “SCF”</a:t>
            </a:r>
          </a:p>
        </p:txBody>
      </p:sp>
    </p:spTree>
    <p:extLst>
      <p:ext uri="{BB962C8B-B14F-4D97-AF65-F5344CB8AC3E}">
        <p14:creationId xmlns:p14="http://schemas.microsoft.com/office/powerpoint/2010/main" val="24876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F799A6-76D5-922B-FF44-1454260E3357}"/>
              </a:ext>
            </a:extLst>
          </p:cNvPr>
          <p:cNvSpPr>
            <a:spLocks noGrp="1"/>
          </p:cNvSpPr>
          <p:nvPr>
            <p:ph idx="1"/>
          </p:nvPr>
        </p:nvSpPr>
        <p:spPr>
          <a:xfrm>
            <a:off x="76199" y="857251"/>
            <a:ext cx="4172243" cy="4012406"/>
          </a:xfrm>
        </p:spPr>
        <p:txBody>
          <a:bodyPr/>
          <a:lstStyle/>
          <a:p>
            <a:r>
              <a:rPr lang="en-US" dirty="0"/>
              <a:t>Products</a:t>
            </a:r>
          </a:p>
          <a:p>
            <a:pPr lvl="1"/>
            <a:r>
              <a:rPr lang="en-US" dirty="0"/>
              <a:t>Level 1 and Level 2</a:t>
            </a:r>
            <a:r>
              <a:rPr lang="en-US" baseline="0" dirty="0"/>
              <a:t> products for solar</a:t>
            </a:r>
            <a:r>
              <a:rPr lang="en-US" dirty="0"/>
              <a:t> occultation (72508 events)</a:t>
            </a:r>
          </a:p>
          <a:p>
            <a:pPr lvl="1"/>
            <a:r>
              <a:rPr lang="en-US" dirty="0"/>
              <a:t>Level 2 for lunar (4855 events)</a:t>
            </a:r>
            <a:endParaRPr lang="en-US" baseline="0" dirty="0"/>
          </a:p>
          <a:p>
            <a:pPr lvl="1"/>
            <a:r>
              <a:rPr lang="en-US" baseline="0" dirty="0"/>
              <a:t>Event-by-event: unformatted, HDF5 </a:t>
            </a:r>
          </a:p>
          <a:p>
            <a:pPr lvl="1"/>
            <a:r>
              <a:rPr lang="en-US" baseline="0" dirty="0"/>
              <a:t>Whole month:</a:t>
            </a:r>
            <a:r>
              <a:rPr lang="en-US" dirty="0"/>
              <a:t> </a:t>
            </a:r>
            <a:r>
              <a:rPr lang="en-US" baseline="0" dirty="0"/>
              <a:t>netCDF4</a:t>
            </a:r>
          </a:p>
          <a:p>
            <a:r>
              <a:rPr lang="en-US" baseline="0" dirty="0"/>
              <a:t>Distributed by </a:t>
            </a:r>
            <a:r>
              <a:rPr lang="en-US" baseline="0" dirty="0">
                <a:hlinkClick r:id="rId3"/>
              </a:rPr>
              <a:t>Atmospheric Science Data Center</a:t>
            </a:r>
            <a:r>
              <a:rPr lang="en-US" baseline="0" dirty="0"/>
              <a:t> (ASDC)</a:t>
            </a:r>
          </a:p>
          <a:p>
            <a:pPr lvl="1"/>
            <a:r>
              <a:rPr lang="en-US" dirty="0"/>
              <a:t>Available in </a:t>
            </a:r>
            <a:r>
              <a:rPr lang="en-US" dirty="0">
                <a:hlinkClick r:id="rId4"/>
              </a:rPr>
              <a:t>NASA </a:t>
            </a:r>
            <a:r>
              <a:rPr lang="en-US" dirty="0" err="1">
                <a:hlinkClick r:id="rId4"/>
              </a:rPr>
              <a:t>Earthdata</a:t>
            </a:r>
            <a:r>
              <a:rPr lang="en-US" dirty="0">
                <a:hlinkClick r:id="rId4"/>
              </a:rPr>
              <a:t> Search</a:t>
            </a:r>
            <a:endParaRPr lang="en-US" dirty="0"/>
          </a:p>
          <a:p>
            <a:pPr lvl="1"/>
            <a:r>
              <a:rPr lang="en-US" dirty="0"/>
              <a:t>Browse products in </a:t>
            </a:r>
            <a:r>
              <a:rPr lang="en-US" dirty="0">
                <a:hlinkClick r:id="rId5"/>
              </a:rPr>
              <a:t>CMR Search </a:t>
            </a:r>
            <a:r>
              <a:rPr lang="en-US" dirty="0"/>
              <a:t>(Scroll down to SAGE III/ISS)</a:t>
            </a:r>
          </a:p>
        </p:txBody>
      </p:sp>
      <p:sp>
        <p:nvSpPr>
          <p:cNvPr id="3" name="Title 2">
            <a:extLst>
              <a:ext uri="{FF2B5EF4-FFF2-40B4-BE49-F238E27FC236}">
                <a16:creationId xmlns:a16="http://schemas.microsoft.com/office/drawing/2014/main" id="{2612ED2C-D19A-FF1F-FD7D-8F0F0E33F755}"/>
              </a:ext>
            </a:extLst>
          </p:cNvPr>
          <p:cNvSpPr>
            <a:spLocks noGrp="1"/>
          </p:cNvSpPr>
          <p:nvPr>
            <p:ph type="title"/>
          </p:nvPr>
        </p:nvSpPr>
        <p:spPr/>
        <p:txBody>
          <a:bodyPr/>
          <a:lstStyle/>
          <a:p>
            <a:r>
              <a:rPr lang="en-US"/>
              <a:t>Version</a:t>
            </a:r>
            <a:r>
              <a:rPr lang="en-US" baseline="0"/>
              <a:t> 6.0</a:t>
            </a:r>
            <a:endParaRPr lang="en-US"/>
          </a:p>
        </p:txBody>
      </p:sp>
      <p:pic>
        <p:nvPicPr>
          <p:cNvPr id="8" name="Picture 7">
            <a:hlinkClick r:id="rId6"/>
            <a:extLst>
              <a:ext uri="{FF2B5EF4-FFF2-40B4-BE49-F238E27FC236}">
                <a16:creationId xmlns:a16="http://schemas.microsoft.com/office/drawing/2014/main" id="{22F413E9-8240-45B8-93C5-82F6099C1EBE}"/>
              </a:ext>
            </a:extLst>
          </p:cNvPr>
          <p:cNvPicPr>
            <a:picLocks noChangeAspect="1"/>
          </p:cNvPicPr>
          <p:nvPr/>
        </p:nvPicPr>
        <p:blipFill>
          <a:blip r:embed="rId7"/>
          <a:stretch>
            <a:fillRect/>
          </a:stretch>
        </p:blipFill>
        <p:spPr>
          <a:xfrm>
            <a:off x="4347168" y="934001"/>
            <a:ext cx="4720632" cy="3984894"/>
          </a:xfrm>
          <a:prstGeom prst="rect">
            <a:avLst/>
          </a:prstGeom>
        </p:spPr>
      </p:pic>
    </p:spTree>
    <p:extLst>
      <p:ext uri="{BB962C8B-B14F-4D97-AF65-F5344CB8AC3E}">
        <p14:creationId xmlns:p14="http://schemas.microsoft.com/office/powerpoint/2010/main" val="319474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95F46-2E2D-B73E-3B5F-EA9A82E9F634}"/>
              </a:ext>
            </a:extLst>
          </p:cNvPr>
          <p:cNvSpPr>
            <a:spLocks noGrp="1"/>
          </p:cNvSpPr>
          <p:nvPr>
            <p:ph type="title"/>
          </p:nvPr>
        </p:nvSpPr>
        <p:spPr/>
        <p:txBody>
          <a:bodyPr/>
          <a:lstStyle/>
          <a:p>
            <a:r>
              <a:rPr lang="en-US"/>
              <a:t>Over 8 years of data</a:t>
            </a:r>
          </a:p>
        </p:txBody>
      </p:sp>
      <p:sp>
        <p:nvSpPr>
          <p:cNvPr id="4" name="Date Placeholder 3">
            <a:extLst>
              <a:ext uri="{FF2B5EF4-FFF2-40B4-BE49-F238E27FC236}">
                <a16:creationId xmlns:a16="http://schemas.microsoft.com/office/drawing/2014/main" id="{8C22CD8D-86F6-81C4-23D9-59E7BDCE92CD}"/>
              </a:ext>
            </a:extLst>
          </p:cNvPr>
          <p:cNvSpPr>
            <a:spLocks noGrp="1"/>
          </p:cNvSpPr>
          <p:nvPr>
            <p:ph type="dt" sz="half" idx="2"/>
          </p:nvPr>
        </p:nvSpPr>
        <p:spPr/>
        <p:txBody>
          <a:bodyPr/>
          <a:lstStyle/>
          <a:p>
            <a:fld id="{A9E79D4F-B57E-1C4E-8EE1-3B4427408A1A}" type="datetime4">
              <a:rPr lang="en-US" smtClean="0"/>
              <a:pPr/>
              <a:t>August 11, 2025</a:t>
            </a:fld>
            <a:endParaRPr lang="en-US"/>
          </a:p>
        </p:txBody>
      </p:sp>
      <p:pic>
        <p:nvPicPr>
          <p:cNvPr id="8" name="Picture 7" descr="A picture containing text, sunset&#10;&#10;AI-generated content may be incorrect.">
            <a:extLst>
              <a:ext uri="{FF2B5EF4-FFF2-40B4-BE49-F238E27FC236}">
                <a16:creationId xmlns:a16="http://schemas.microsoft.com/office/drawing/2014/main" id="{2698995A-49EF-48F4-9E3F-431899BBE9AA}"/>
              </a:ext>
            </a:extLst>
          </p:cNvPr>
          <p:cNvPicPr>
            <a:picLocks noChangeAspect="1"/>
          </p:cNvPicPr>
          <p:nvPr/>
        </p:nvPicPr>
        <p:blipFill>
          <a:blip r:embed="rId3">
            <a:extLst>
              <a:ext uri="{28A0092B-C50C-407E-A947-70E740481C1C}">
                <a14:useLocalDpi xmlns:a14="http://schemas.microsoft.com/office/drawing/2010/main" val="0"/>
              </a:ext>
            </a:extLst>
          </a:blip>
          <a:srcRect l="7038" t="-999" r="15654" b="1307"/>
          <a:stretch/>
        </p:blipFill>
        <p:spPr>
          <a:xfrm>
            <a:off x="161243" y="751698"/>
            <a:ext cx="8821513" cy="4265923"/>
          </a:xfrm>
          <a:prstGeom prst="rect">
            <a:avLst/>
          </a:prstGeom>
        </p:spPr>
      </p:pic>
    </p:spTree>
    <p:extLst>
      <p:ext uri="{BB962C8B-B14F-4D97-AF65-F5344CB8AC3E}">
        <p14:creationId xmlns:p14="http://schemas.microsoft.com/office/powerpoint/2010/main" val="186941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7D0A3A-04DD-7D0A-01CD-30C594A123E9}"/>
              </a:ext>
            </a:extLst>
          </p:cNvPr>
          <p:cNvSpPr>
            <a:spLocks noGrp="1"/>
          </p:cNvSpPr>
          <p:nvPr>
            <p:ph type="title"/>
          </p:nvPr>
        </p:nvSpPr>
        <p:spPr/>
        <p:txBody>
          <a:bodyPr/>
          <a:lstStyle/>
          <a:p>
            <a:r>
              <a:rPr lang="en-US"/>
              <a:t>New aerosol products</a:t>
            </a:r>
          </a:p>
        </p:txBody>
      </p:sp>
      <p:sp>
        <p:nvSpPr>
          <p:cNvPr id="4" name="Date Placeholder 3">
            <a:extLst>
              <a:ext uri="{FF2B5EF4-FFF2-40B4-BE49-F238E27FC236}">
                <a16:creationId xmlns:a16="http://schemas.microsoft.com/office/drawing/2014/main" id="{0A05C602-68CB-D16D-E0FF-978E00209623}"/>
              </a:ext>
            </a:extLst>
          </p:cNvPr>
          <p:cNvSpPr>
            <a:spLocks noGrp="1"/>
          </p:cNvSpPr>
          <p:nvPr>
            <p:ph type="dt" sz="half" idx="2"/>
          </p:nvPr>
        </p:nvSpPr>
        <p:spPr/>
        <p:txBody>
          <a:bodyPr/>
          <a:lstStyle/>
          <a:p>
            <a:fld id="{A9E79D4F-B57E-1C4E-8EE1-3B4427408A1A}" type="datetime4">
              <a:rPr lang="en-US" smtClean="0"/>
              <a:pPr/>
              <a:t>August 11, 2025</a:t>
            </a:fld>
            <a:endParaRPr lang="en-US"/>
          </a:p>
        </p:txBody>
      </p:sp>
      <p:pic>
        <p:nvPicPr>
          <p:cNvPr id="10" name="Picture 9" descr="A large crowd of people at a concert&#10;&#10;AI-generated content may be incorrect.">
            <a:extLst>
              <a:ext uri="{FF2B5EF4-FFF2-40B4-BE49-F238E27FC236}">
                <a16:creationId xmlns:a16="http://schemas.microsoft.com/office/drawing/2014/main" id="{636FD669-1440-6F18-761F-F7CC537DA92C}"/>
              </a:ext>
            </a:extLst>
          </p:cNvPr>
          <p:cNvPicPr>
            <a:picLocks noChangeAspect="1"/>
          </p:cNvPicPr>
          <p:nvPr/>
        </p:nvPicPr>
        <p:blipFill>
          <a:blip r:embed="rId3">
            <a:extLst>
              <a:ext uri="{28A0092B-C50C-407E-A947-70E740481C1C}">
                <a14:useLocalDpi xmlns:a14="http://schemas.microsoft.com/office/drawing/2010/main" val="0"/>
              </a:ext>
            </a:extLst>
          </a:blip>
          <a:srcRect l="7462" r="11923"/>
          <a:stretch/>
        </p:blipFill>
        <p:spPr>
          <a:xfrm>
            <a:off x="618977" y="784782"/>
            <a:ext cx="7906045" cy="4358718"/>
          </a:xfrm>
          <a:prstGeom prst="rect">
            <a:avLst/>
          </a:prstGeom>
        </p:spPr>
      </p:pic>
    </p:spTree>
    <p:extLst>
      <p:ext uri="{BB962C8B-B14F-4D97-AF65-F5344CB8AC3E}">
        <p14:creationId xmlns:p14="http://schemas.microsoft.com/office/powerpoint/2010/main" val="25889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5DF49-9391-7060-37BD-3CAE74817D63}"/>
              </a:ext>
            </a:extLst>
          </p:cNvPr>
          <p:cNvSpPr>
            <a:spLocks noGrp="1"/>
          </p:cNvSpPr>
          <p:nvPr>
            <p:ph idx="1"/>
          </p:nvPr>
        </p:nvSpPr>
        <p:spPr/>
        <p:txBody>
          <a:bodyPr/>
          <a:lstStyle/>
          <a:p>
            <a:r>
              <a:rPr lang="en-US" dirty="0"/>
              <a:t>6.0.1: Scripting changes, effective January 2025</a:t>
            </a:r>
          </a:p>
          <a:p>
            <a:pPr lvl="1"/>
            <a:r>
              <a:rPr lang="en-US" dirty="0"/>
              <a:t>Revert parallel processing in pre-processing scripts to resolve transient failures</a:t>
            </a:r>
          </a:p>
          <a:p>
            <a:pPr lvl="1"/>
            <a:r>
              <a:rPr lang="en-US" dirty="0"/>
              <a:t>Remove hardcoding of end year in aerosol/cloud flag program</a:t>
            </a:r>
          </a:p>
          <a:p>
            <a:r>
              <a:rPr lang="en-US" dirty="0"/>
              <a:t>6.0.2: Disturbance correction removal, effective May 2025</a:t>
            </a:r>
          </a:p>
          <a:p>
            <a:pPr lvl="1"/>
            <a:r>
              <a:rPr lang="en-US" dirty="0"/>
              <a:t>Disable disturbance monitoring package (DMP)-based pointing correction from 24 May 2025</a:t>
            </a:r>
          </a:p>
          <a:p>
            <a:pPr lvl="1"/>
            <a:r>
              <a:rPr lang="en-US" dirty="0"/>
              <a:t>Accommodate removal of DMP telemetry from input data</a:t>
            </a:r>
          </a:p>
          <a:p>
            <a:r>
              <a:rPr lang="en-US" dirty="0"/>
              <a:t>6.0.3: Flag 2025 Canadian Wildfire event, effective June 2025</a:t>
            </a:r>
          </a:p>
          <a:p>
            <a:pPr lvl="1"/>
            <a:r>
              <a:rPr lang="en-US" dirty="0"/>
              <a:t>Flag aerosols as “enhanced”</a:t>
            </a:r>
          </a:p>
        </p:txBody>
      </p:sp>
      <p:sp>
        <p:nvSpPr>
          <p:cNvPr id="3" name="Title 2">
            <a:extLst>
              <a:ext uri="{FF2B5EF4-FFF2-40B4-BE49-F238E27FC236}">
                <a16:creationId xmlns:a16="http://schemas.microsoft.com/office/drawing/2014/main" id="{E3F0F0D4-7341-4929-1981-5DB15E5B6B94}"/>
              </a:ext>
            </a:extLst>
          </p:cNvPr>
          <p:cNvSpPr>
            <a:spLocks noGrp="1"/>
          </p:cNvSpPr>
          <p:nvPr>
            <p:ph type="title"/>
          </p:nvPr>
        </p:nvSpPr>
        <p:spPr/>
        <p:txBody>
          <a:bodyPr/>
          <a:lstStyle/>
          <a:p>
            <a:r>
              <a:rPr lang="en-US"/>
              <a:t>Patch notes</a:t>
            </a:r>
          </a:p>
        </p:txBody>
      </p:sp>
      <p:sp>
        <p:nvSpPr>
          <p:cNvPr id="4" name="Date Placeholder 3">
            <a:extLst>
              <a:ext uri="{FF2B5EF4-FFF2-40B4-BE49-F238E27FC236}">
                <a16:creationId xmlns:a16="http://schemas.microsoft.com/office/drawing/2014/main" id="{0E9D3CEB-D775-ECB7-325B-E17980908DAB}"/>
              </a:ext>
            </a:extLst>
          </p:cNvPr>
          <p:cNvSpPr>
            <a:spLocks noGrp="1"/>
          </p:cNvSpPr>
          <p:nvPr>
            <p:ph type="dt" sz="half" idx="2"/>
          </p:nvPr>
        </p:nvSpPr>
        <p:spPr/>
        <p:txBody>
          <a:bodyPr/>
          <a:lstStyle/>
          <a:p>
            <a:fld id="{A9E79D4F-B57E-1C4E-8EE1-3B4427408A1A}" type="datetime4">
              <a:rPr lang="en-US" smtClean="0"/>
              <a:pPr/>
              <a:t>August 11, 2025</a:t>
            </a:fld>
            <a:endParaRPr lang="en-US"/>
          </a:p>
        </p:txBody>
      </p:sp>
    </p:spTree>
    <p:extLst>
      <p:ext uri="{BB962C8B-B14F-4D97-AF65-F5344CB8AC3E}">
        <p14:creationId xmlns:p14="http://schemas.microsoft.com/office/powerpoint/2010/main" val="339762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9AEB81-81D8-9953-5844-C0D475EBE7E2}"/>
              </a:ext>
            </a:extLst>
          </p:cNvPr>
          <p:cNvSpPr>
            <a:spLocks noGrp="1"/>
          </p:cNvSpPr>
          <p:nvPr>
            <p:ph type="title"/>
          </p:nvPr>
        </p:nvSpPr>
        <p:spPr/>
        <p:txBody>
          <a:bodyPr/>
          <a:lstStyle/>
          <a:p>
            <a:r>
              <a:rPr lang="en-US" dirty="0"/>
              <a:t>Ozone</a:t>
            </a:r>
          </a:p>
        </p:txBody>
      </p:sp>
      <p:sp>
        <p:nvSpPr>
          <p:cNvPr id="4" name="Date Placeholder 3">
            <a:extLst>
              <a:ext uri="{FF2B5EF4-FFF2-40B4-BE49-F238E27FC236}">
                <a16:creationId xmlns:a16="http://schemas.microsoft.com/office/drawing/2014/main" id="{82753188-9CAE-6A4E-0B47-D824B780DE1B}"/>
              </a:ext>
            </a:extLst>
          </p:cNvPr>
          <p:cNvSpPr>
            <a:spLocks noGrp="1"/>
          </p:cNvSpPr>
          <p:nvPr>
            <p:ph type="dt" sz="half" idx="2"/>
          </p:nvPr>
        </p:nvSpPr>
        <p:spPr/>
        <p:txBody>
          <a:bodyPr/>
          <a:lstStyle/>
          <a:p>
            <a:fld id="{A9E79D4F-B57E-1C4E-8EE1-3B4427408A1A}" type="datetime4">
              <a:rPr lang="en-US" smtClean="0"/>
              <a:pPr/>
              <a:t>August 11, 2025</a:t>
            </a:fld>
            <a:endParaRPr lang="en-US"/>
          </a:p>
        </p:txBody>
      </p:sp>
      <p:grpSp>
        <p:nvGrpSpPr>
          <p:cNvPr id="7" name="Group 6">
            <a:extLst>
              <a:ext uri="{FF2B5EF4-FFF2-40B4-BE49-F238E27FC236}">
                <a16:creationId xmlns:a16="http://schemas.microsoft.com/office/drawing/2014/main" id="{A5675751-6757-98F1-50EC-7D0350B2B211}"/>
              </a:ext>
            </a:extLst>
          </p:cNvPr>
          <p:cNvGrpSpPr/>
          <p:nvPr/>
        </p:nvGrpSpPr>
        <p:grpSpPr>
          <a:xfrm>
            <a:off x="116998" y="902763"/>
            <a:ext cx="8910003" cy="3337974"/>
            <a:chOff x="185508" y="902763"/>
            <a:chExt cx="8910003" cy="3337974"/>
          </a:xfrm>
        </p:grpSpPr>
        <p:pic>
          <p:nvPicPr>
            <p:cNvPr id="6" name="Picture 5">
              <a:extLst>
                <a:ext uri="{FF2B5EF4-FFF2-40B4-BE49-F238E27FC236}">
                  <a16:creationId xmlns:a16="http://schemas.microsoft.com/office/drawing/2014/main" id="{98A53005-D8A7-A378-206D-5F9686931C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57538" y="902763"/>
              <a:ext cx="3337973" cy="3337973"/>
            </a:xfrm>
            <a:prstGeom prst="rect">
              <a:avLst/>
            </a:prstGeom>
          </p:spPr>
        </p:pic>
        <p:pic>
          <p:nvPicPr>
            <p:cNvPr id="5" name="Picture 4">
              <a:extLst>
                <a:ext uri="{FF2B5EF4-FFF2-40B4-BE49-F238E27FC236}">
                  <a16:creationId xmlns:a16="http://schemas.microsoft.com/office/drawing/2014/main" id="{BA032C50-B442-E5E2-8970-36E5B8664B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5508" y="902764"/>
              <a:ext cx="3337973" cy="3337973"/>
            </a:xfrm>
            <a:prstGeom prst="rect">
              <a:avLst/>
            </a:prstGeom>
          </p:spPr>
        </p:pic>
        <p:pic>
          <p:nvPicPr>
            <p:cNvPr id="13" name="Picture 12">
              <a:extLst>
                <a:ext uri="{FF2B5EF4-FFF2-40B4-BE49-F238E27FC236}">
                  <a16:creationId xmlns:a16="http://schemas.microsoft.com/office/drawing/2014/main" id="{8CE8F29A-A363-51B7-2141-09D74401D162}"/>
                </a:ext>
              </a:extLst>
            </p:cNvPr>
            <p:cNvPicPr>
              <a:picLocks noChangeAspect="1"/>
            </p:cNvPicPr>
            <p:nvPr/>
          </p:nvPicPr>
          <p:blipFill>
            <a:blip r:embed="rId5">
              <a:extLst>
                <a:ext uri="{28A0092B-C50C-407E-A947-70E740481C1C}">
                  <a14:useLocalDpi xmlns:a14="http://schemas.microsoft.com/office/drawing/2010/main" val="0"/>
                </a:ext>
              </a:extLst>
            </a:blip>
            <a:srcRect l="9584" r="-274"/>
            <a:stretch/>
          </p:blipFill>
          <p:spPr>
            <a:xfrm>
              <a:off x="2994111" y="902763"/>
              <a:ext cx="3027218" cy="3337973"/>
            </a:xfrm>
            <a:prstGeom prst="rect">
              <a:avLst/>
            </a:prstGeom>
          </p:spPr>
        </p:pic>
      </p:grpSp>
    </p:spTree>
    <p:extLst>
      <p:ext uri="{BB962C8B-B14F-4D97-AF65-F5344CB8AC3E}">
        <p14:creationId xmlns:p14="http://schemas.microsoft.com/office/powerpoint/2010/main" val="219994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9AEB81-81D8-9953-5844-C0D475EBE7E2}"/>
              </a:ext>
            </a:extLst>
          </p:cNvPr>
          <p:cNvSpPr>
            <a:spLocks noGrp="1"/>
          </p:cNvSpPr>
          <p:nvPr>
            <p:ph type="title"/>
          </p:nvPr>
        </p:nvSpPr>
        <p:spPr/>
        <p:txBody>
          <a:bodyPr/>
          <a:lstStyle/>
          <a:p>
            <a:r>
              <a:rPr lang="en-US" dirty="0"/>
              <a:t>Aerosol</a:t>
            </a:r>
          </a:p>
        </p:txBody>
      </p:sp>
      <p:sp>
        <p:nvSpPr>
          <p:cNvPr id="4" name="Date Placeholder 3">
            <a:extLst>
              <a:ext uri="{FF2B5EF4-FFF2-40B4-BE49-F238E27FC236}">
                <a16:creationId xmlns:a16="http://schemas.microsoft.com/office/drawing/2014/main" id="{82753188-9CAE-6A4E-0B47-D824B780DE1B}"/>
              </a:ext>
            </a:extLst>
          </p:cNvPr>
          <p:cNvSpPr>
            <a:spLocks noGrp="1"/>
          </p:cNvSpPr>
          <p:nvPr>
            <p:ph type="dt" sz="half" idx="2"/>
          </p:nvPr>
        </p:nvSpPr>
        <p:spPr/>
        <p:txBody>
          <a:bodyPr/>
          <a:lstStyle/>
          <a:p>
            <a:fld id="{A9E79D4F-B57E-1C4E-8EE1-3B4427408A1A}" type="datetime4">
              <a:rPr lang="en-US" smtClean="0"/>
              <a:pPr/>
              <a:t>August 11, 2025</a:t>
            </a:fld>
            <a:endParaRPr lang="en-US"/>
          </a:p>
        </p:txBody>
      </p:sp>
      <p:grpSp>
        <p:nvGrpSpPr>
          <p:cNvPr id="8" name="Group 7">
            <a:extLst>
              <a:ext uri="{FF2B5EF4-FFF2-40B4-BE49-F238E27FC236}">
                <a16:creationId xmlns:a16="http://schemas.microsoft.com/office/drawing/2014/main" id="{9518B886-33D9-2902-98CB-9AE1B14AECDA}"/>
              </a:ext>
            </a:extLst>
          </p:cNvPr>
          <p:cNvGrpSpPr/>
          <p:nvPr/>
        </p:nvGrpSpPr>
        <p:grpSpPr>
          <a:xfrm>
            <a:off x="150111" y="902762"/>
            <a:ext cx="8843777" cy="3337975"/>
            <a:chOff x="203245" y="902762"/>
            <a:chExt cx="8843777" cy="3337975"/>
          </a:xfrm>
        </p:grpSpPr>
        <p:pic>
          <p:nvPicPr>
            <p:cNvPr id="7" name="Picture 6">
              <a:extLst>
                <a:ext uri="{FF2B5EF4-FFF2-40B4-BE49-F238E27FC236}">
                  <a16:creationId xmlns:a16="http://schemas.microsoft.com/office/drawing/2014/main" id="{DE61EBE3-B82D-0E41-4C15-2DED6DDC01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09048" y="902762"/>
              <a:ext cx="3337974" cy="3337974"/>
            </a:xfrm>
            <a:prstGeom prst="rect">
              <a:avLst/>
            </a:prstGeom>
          </p:spPr>
        </p:pic>
        <p:pic>
          <p:nvPicPr>
            <p:cNvPr id="5" name="Picture 4">
              <a:extLst>
                <a:ext uri="{FF2B5EF4-FFF2-40B4-BE49-F238E27FC236}">
                  <a16:creationId xmlns:a16="http://schemas.microsoft.com/office/drawing/2014/main" id="{BA032C50-B442-E5E2-8970-36E5B8664B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3245" y="902764"/>
              <a:ext cx="3337973" cy="3337973"/>
            </a:xfrm>
            <a:prstGeom prst="rect">
              <a:avLst/>
            </a:prstGeom>
          </p:spPr>
        </p:pic>
        <p:pic>
          <p:nvPicPr>
            <p:cNvPr id="13" name="Picture 12">
              <a:extLst>
                <a:ext uri="{FF2B5EF4-FFF2-40B4-BE49-F238E27FC236}">
                  <a16:creationId xmlns:a16="http://schemas.microsoft.com/office/drawing/2014/main" id="{8CE8F29A-A363-51B7-2141-09D74401D162}"/>
                </a:ext>
              </a:extLst>
            </p:cNvPr>
            <p:cNvPicPr>
              <a:picLocks noChangeAspect="1"/>
            </p:cNvPicPr>
            <p:nvPr/>
          </p:nvPicPr>
          <p:blipFill>
            <a:blip r:embed="rId5">
              <a:extLst>
                <a:ext uri="{28A0092B-C50C-407E-A947-70E740481C1C}">
                  <a14:useLocalDpi xmlns:a14="http://schemas.microsoft.com/office/drawing/2010/main" val="0"/>
                </a:ext>
              </a:extLst>
            </a:blip>
            <a:srcRect l="9695" r="1087"/>
            <a:stretch/>
          </p:blipFill>
          <p:spPr>
            <a:xfrm>
              <a:off x="2959057" y="902763"/>
              <a:ext cx="2978149" cy="3337973"/>
            </a:xfrm>
            <a:prstGeom prst="rect">
              <a:avLst/>
            </a:prstGeom>
          </p:spPr>
        </p:pic>
      </p:grpSp>
    </p:spTree>
    <p:extLst>
      <p:ext uri="{BB962C8B-B14F-4D97-AF65-F5344CB8AC3E}">
        <p14:creationId xmlns:p14="http://schemas.microsoft.com/office/powerpoint/2010/main" val="13269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6987AE-6118-4E22-5C94-9C4859DCAC1F}"/>
              </a:ext>
            </a:extLst>
          </p:cNvPr>
          <p:cNvSpPr>
            <a:spLocks noGrp="1"/>
          </p:cNvSpPr>
          <p:nvPr>
            <p:ph idx="1"/>
          </p:nvPr>
        </p:nvSpPr>
        <p:spPr>
          <a:xfrm>
            <a:off x="76200" y="857251"/>
            <a:ext cx="5550877" cy="4012406"/>
          </a:xfrm>
        </p:spPr>
        <p:txBody>
          <a:bodyPr>
            <a:normAutofit fontScale="92500" lnSpcReduction="20000"/>
          </a:bodyPr>
          <a:lstStyle/>
          <a:p>
            <a:r>
              <a:rPr lang="en-US" dirty="0"/>
              <a:t>Improve product formatting, attributes, adherence to conventions, documentation </a:t>
            </a:r>
            <a:br>
              <a:rPr lang="en-US" dirty="0"/>
            </a:br>
            <a:r>
              <a:rPr lang="en-US" dirty="0"/>
              <a:t>[Ongoing development as needed]</a:t>
            </a:r>
          </a:p>
          <a:p>
            <a:r>
              <a:rPr lang="en-US" dirty="0"/>
              <a:t>Add retrieved temperature and pressure profiles</a:t>
            </a:r>
            <a:br>
              <a:rPr lang="en-US" dirty="0"/>
            </a:br>
            <a:r>
              <a:rPr lang="en-US" dirty="0"/>
              <a:t>[In review]</a:t>
            </a:r>
          </a:p>
          <a:p>
            <a:r>
              <a:rPr lang="en-US" dirty="0"/>
              <a:t>Address noise in water vapor product </a:t>
            </a:r>
            <a:br>
              <a:rPr lang="en-US" dirty="0"/>
            </a:br>
            <a:r>
              <a:rPr lang="en-US" dirty="0"/>
              <a:t>[In development]</a:t>
            </a:r>
          </a:p>
          <a:p>
            <a:r>
              <a:rPr lang="en-US" dirty="0"/>
              <a:t>Improve particle size distribution products</a:t>
            </a:r>
            <a:br>
              <a:rPr lang="en-US" dirty="0"/>
            </a:br>
            <a:r>
              <a:rPr lang="en-US" dirty="0"/>
              <a:t>[In development]</a:t>
            </a:r>
          </a:p>
          <a:p>
            <a:r>
              <a:rPr lang="en-US" dirty="0"/>
              <a:t>Improve internal QA approach (👀 </a:t>
            </a:r>
            <a:r>
              <a:rPr lang="en-US" dirty="0">
                <a:sym typeface="Wingdings" panose="05000000000000000000" pitchFamily="2" charset="2"/>
              </a:rPr>
              <a:t> 🤖</a:t>
            </a:r>
            <a:r>
              <a:rPr lang="en-US" dirty="0"/>
              <a:t>) </a:t>
            </a:r>
            <a:br>
              <a:rPr lang="en-US" dirty="0"/>
            </a:br>
            <a:r>
              <a:rPr lang="en-US" dirty="0"/>
              <a:t>[In review]</a:t>
            </a:r>
          </a:p>
          <a:p>
            <a:r>
              <a:rPr lang="en-US" dirty="0"/>
              <a:t>Clear interfering oxygen absorption from 756 nm aerosol extinction coefficients</a:t>
            </a:r>
            <a:br>
              <a:rPr lang="en-US" dirty="0"/>
            </a:br>
            <a:r>
              <a:rPr lang="en-US" dirty="0"/>
              <a:t>[To do]</a:t>
            </a:r>
          </a:p>
        </p:txBody>
      </p:sp>
      <p:sp>
        <p:nvSpPr>
          <p:cNvPr id="3" name="Title 2">
            <a:extLst>
              <a:ext uri="{FF2B5EF4-FFF2-40B4-BE49-F238E27FC236}">
                <a16:creationId xmlns:a16="http://schemas.microsoft.com/office/drawing/2014/main" id="{51D11264-CE7D-0F9C-0D3F-DC2DBE68022F}"/>
              </a:ext>
            </a:extLst>
          </p:cNvPr>
          <p:cNvSpPr>
            <a:spLocks noGrp="1"/>
          </p:cNvSpPr>
          <p:nvPr>
            <p:ph type="title"/>
          </p:nvPr>
        </p:nvSpPr>
        <p:spPr/>
        <p:txBody>
          <a:bodyPr/>
          <a:lstStyle/>
          <a:p>
            <a:r>
              <a:rPr lang="en-US"/>
              <a:t>On deck for 6.1</a:t>
            </a:r>
          </a:p>
        </p:txBody>
      </p:sp>
      <p:sp>
        <p:nvSpPr>
          <p:cNvPr id="4" name="Date Placeholder 3">
            <a:extLst>
              <a:ext uri="{FF2B5EF4-FFF2-40B4-BE49-F238E27FC236}">
                <a16:creationId xmlns:a16="http://schemas.microsoft.com/office/drawing/2014/main" id="{3D6557AA-1FAE-FFFC-35CC-8D134022FEC7}"/>
              </a:ext>
            </a:extLst>
          </p:cNvPr>
          <p:cNvSpPr>
            <a:spLocks noGrp="1"/>
          </p:cNvSpPr>
          <p:nvPr>
            <p:ph type="dt" sz="half" idx="2"/>
          </p:nvPr>
        </p:nvSpPr>
        <p:spPr/>
        <p:txBody>
          <a:bodyPr/>
          <a:lstStyle/>
          <a:p>
            <a:fld id="{A9E79D4F-B57E-1C4E-8EE1-3B4427408A1A}" type="datetime4">
              <a:rPr lang="en-US" smtClean="0"/>
              <a:pPr/>
              <a:t>August 11, 2025</a:t>
            </a:fld>
            <a:endParaRPr lang="en-US"/>
          </a:p>
        </p:txBody>
      </p:sp>
      <p:pic>
        <p:nvPicPr>
          <p:cNvPr id="10" name="Picture 9">
            <a:extLst>
              <a:ext uri="{FF2B5EF4-FFF2-40B4-BE49-F238E27FC236}">
                <a16:creationId xmlns:a16="http://schemas.microsoft.com/office/drawing/2014/main" id="{78A78651-A5FD-1C86-237C-4B00E364B41E}"/>
              </a:ext>
            </a:extLst>
          </p:cNvPr>
          <p:cNvPicPr>
            <a:picLocks noChangeAspect="1"/>
          </p:cNvPicPr>
          <p:nvPr/>
        </p:nvPicPr>
        <p:blipFill>
          <a:blip r:embed="rId3"/>
          <a:srcRect l="50054"/>
          <a:stretch/>
        </p:blipFill>
        <p:spPr>
          <a:xfrm>
            <a:off x="5800725" y="1313684"/>
            <a:ext cx="3200400" cy="1786678"/>
          </a:xfrm>
          <a:prstGeom prst="rect">
            <a:avLst/>
          </a:prstGeom>
        </p:spPr>
      </p:pic>
      <p:pic>
        <p:nvPicPr>
          <p:cNvPr id="13" name="Picture 12">
            <a:extLst>
              <a:ext uri="{FF2B5EF4-FFF2-40B4-BE49-F238E27FC236}">
                <a16:creationId xmlns:a16="http://schemas.microsoft.com/office/drawing/2014/main" id="{B4D02808-1A8C-4C56-729F-5970849B7A39}"/>
              </a:ext>
            </a:extLst>
          </p:cNvPr>
          <p:cNvPicPr>
            <a:picLocks noChangeAspect="1"/>
          </p:cNvPicPr>
          <p:nvPr/>
        </p:nvPicPr>
        <p:blipFill>
          <a:blip r:embed="rId3"/>
          <a:srcRect l="538" r="49947"/>
          <a:stretch/>
        </p:blipFill>
        <p:spPr>
          <a:xfrm>
            <a:off x="5794550" y="3082682"/>
            <a:ext cx="3200400" cy="1802215"/>
          </a:xfrm>
          <a:prstGeom prst="rect">
            <a:avLst/>
          </a:prstGeom>
        </p:spPr>
      </p:pic>
      <p:sp>
        <p:nvSpPr>
          <p:cNvPr id="5" name="TextBox 4">
            <a:extLst>
              <a:ext uri="{FF2B5EF4-FFF2-40B4-BE49-F238E27FC236}">
                <a16:creationId xmlns:a16="http://schemas.microsoft.com/office/drawing/2014/main" id="{561DBF58-338E-FF91-44DD-B9D42FCD76AD}"/>
              </a:ext>
            </a:extLst>
          </p:cNvPr>
          <p:cNvSpPr txBox="1"/>
          <p:nvPr/>
        </p:nvSpPr>
        <p:spPr>
          <a:xfrm>
            <a:off x="5814520" y="906780"/>
            <a:ext cx="3172810" cy="369332"/>
          </a:xfrm>
          <a:prstGeom prst="rect">
            <a:avLst/>
          </a:prstGeom>
          <a:noFill/>
        </p:spPr>
        <p:txBody>
          <a:bodyPr wrap="square" rtlCol="0">
            <a:spAutoFit/>
          </a:bodyPr>
          <a:lstStyle/>
          <a:p>
            <a:pPr algn="ctr"/>
            <a:r>
              <a:rPr lang="en-US" sz="1000" u="sng" dirty="0"/>
              <a:t>H2O </a:t>
            </a:r>
            <a:r>
              <a:rPr lang="en-US" sz="1000" u="sng" dirty="0" err="1"/>
              <a:t>ppmv</a:t>
            </a:r>
            <a:r>
              <a:rPr lang="en-US" sz="1000" u="sng" dirty="0"/>
              <a:t> distribution from 250 tropical profiles</a:t>
            </a:r>
            <a:r>
              <a:rPr lang="en-US" sz="1800" u="sng" dirty="0"/>
              <a:t> </a:t>
            </a:r>
          </a:p>
        </p:txBody>
      </p:sp>
    </p:spTree>
    <p:extLst>
      <p:ext uri="{BB962C8B-B14F-4D97-AF65-F5344CB8AC3E}">
        <p14:creationId xmlns:p14="http://schemas.microsoft.com/office/powerpoint/2010/main" val="17964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theme/theme1.xml><?xml version="1.0" encoding="utf-8"?>
<a:theme xmlns:a="http://schemas.openxmlformats.org/drawingml/2006/main" name="1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1E7733FA74847B4D2DBE526CEBE27" ma:contentTypeVersion="16" ma:contentTypeDescription="Create a new document." ma:contentTypeScope="" ma:versionID="ca2889b4f95cc1d7a4235609aefad575">
  <xsd:schema xmlns:xsd="http://www.w3.org/2001/XMLSchema" xmlns:xs="http://www.w3.org/2001/XMLSchema" xmlns:p="http://schemas.microsoft.com/office/2006/metadata/properties" xmlns:ns2="f7deeacc-6a2b-43ee-94d9-fbeb07381f4b" xmlns:ns3="be68c413-1cc3-41cd-bb78-86c971a3abf3" xmlns:ns4="d900e117-17a0-4b24-9e47-511ef1d02c43" targetNamespace="http://schemas.microsoft.com/office/2006/metadata/properties" ma:root="true" ma:fieldsID="56916dbbc89a3792ba99f2087110aae6" ns2:_="" ns3:_="" ns4:_="">
    <xsd:import namespace="f7deeacc-6a2b-43ee-94d9-fbeb07381f4b"/>
    <xsd:import namespace="be68c413-1cc3-41cd-bb78-86c971a3abf3"/>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deeacc-6a2b-43ee-94d9-fbeb07381f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68c413-1cc3-41cd-bb78-86c971a3abf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f306653-b638-44fa-9be6-ae4f4d5ca928}" ma:internalName="TaxCatchAll" ma:showField="CatchAllData" ma:web="be68c413-1cc3-41cd-bb78-86c971a3ab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e68c413-1cc3-41cd-bb78-86c971a3abf3">
      <UserInfo>
        <DisplayName/>
        <AccountId xsi:nil="true"/>
        <AccountType/>
      </UserInfo>
    </SharedWithUsers>
    <lcf76f155ced4ddcb4097134ff3c332f xmlns="f7deeacc-6a2b-43ee-94d9-fbeb07381f4b">
      <Terms xmlns="http://schemas.microsoft.com/office/infopath/2007/PartnerControls"/>
    </lcf76f155ced4ddcb4097134ff3c332f>
    <TaxCatchAll xmlns="d900e117-17a0-4b24-9e47-511ef1d02c4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4D43D-9B94-480C-A818-22844A40D72F}">
  <ds:schemaRefs>
    <ds:schemaRef ds:uri="be68c413-1cc3-41cd-bb78-86c971a3abf3"/>
    <ds:schemaRef ds:uri="d900e117-17a0-4b24-9e47-511ef1d02c43"/>
    <ds:schemaRef ds:uri="f7deeacc-6a2b-43ee-94d9-fbeb07381f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21267CC-2F10-438E-8516-95C012271BBC}">
  <ds:schemaRefs>
    <ds:schemaRef ds:uri="http://schemas.microsoft.com/office/2006/metadata/properties"/>
    <ds:schemaRef ds:uri="http://purl.org/dc/terms/"/>
    <ds:schemaRef ds:uri="http://www.w3.org/XML/1998/namespace"/>
    <ds:schemaRef ds:uri="f7deeacc-6a2b-43ee-94d9-fbeb07381f4b"/>
    <ds:schemaRef ds:uri="http://schemas.microsoft.com/office/2006/documentManagement/types"/>
    <ds:schemaRef ds:uri="http://purl.org/dc/dcmitype/"/>
    <ds:schemaRef ds:uri="be68c413-1cc3-41cd-bb78-86c971a3abf3"/>
    <ds:schemaRef ds:uri="http://schemas.microsoft.com/office/infopath/2007/PartnerControls"/>
    <ds:schemaRef ds:uri="http://schemas.openxmlformats.org/package/2006/metadata/core-properties"/>
    <ds:schemaRef ds:uri="d900e117-17a0-4b24-9e47-511ef1d02c43"/>
    <ds:schemaRef ds:uri="http://purl.org/dc/elements/1.1/"/>
  </ds:schemaRefs>
</ds:datastoreItem>
</file>

<file path=customXml/itemProps3.xml><?xml version="1.0" encoding="utf-8"?>
<ds:datastoreItem xmlns:ds="http://schemas.openxmlformats.org/officeDocument/2006/customXml" ds:itemID="{75CAF3BF-C690-44E1-8E2E-9C814762F600}">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1957</TotalTime>
  <Words>769</Words>
  <Application>Microsoft Office PowerPoint</Application>
  <PresentationFormat>On-screen Show (16:9)</PresentationFormat>
  <Paragraphs>89</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Helvetica Neue</vt:lpstr>
      <vt:lpstr>Wingdings</vt:lpstr>
      <vt:lpstr>ヒラギノ角ゴ Pro W3</vt:lpstr>
      <vt:lpstr>1_Office Theme</vt:lpstr>
      <vt:lpstr>PowerPoint Presentation</vt:lpstr>
      <vt:lpstr>The “SCF”</vt:lpstr>
      <vt:lpstr>Version 6.0</vt:lpstr>
      <vt:lpstr>Over 8 years of data</vt:lpstr>
      <vt:lpstr>New aerosol products</vt:lpstr>
      <vt:lpstr>Patch notes</vt:lpstr>
      <vt:lpstr>Ozone</vt:lpstr>
      <vt:lpstr>Aerosol</vt:lpstr>
      <vt:lpstr>On deck for 6.1</vt:lpstr>
      <vt:lpstr>The wish list</vt:lpstr>
      <vt:lpstr>Thanks!</vt:lpstr>
      <vt:lpstr>PowerPoint Presentation</vt:lpstr>
      <vt:lpstr>No more DMP-based pointing correction </vt:lpstr>
      <vt:lpstr>High disturbance event 2018051633SR</vt:lpstr>
    </vt:vector>
  </TitlesOfParts>
  <Company>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Behun</dc:creator>
  <cp:lastModifiedBy>Manion, Robbie (LARC-E303)[RSES]</cp:lastModifiedBy>
  <cp:revision>2</cp:revision>
  <cp:lastPrinted>2011-12-08T16:21:20Z</cp:lastPrinted>
  <dcterms:created xsi:type="dcterms:W3CDTF">2012-04-24T19:27:23Z</dcterms:created>
  <dcterms:modified xsi:type="dcterms:W3CDTF">2025-08-13T00:35:09Z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TemplateUrl">
    <vt:lpwstr/>
  </property>
  <property fmtid="{D5CDD505-2E9C-101B-9397-08002B2CF9AE}" pid="5" name="_ExtendedDescription">
    <vt:lpwstr/>
  </property>
  <property fmtid="{D5CDD505-2E9C-101B-9397-08002B2CF9AE}" pid="6" name="MediaServiceImageTags">
    <vt:lpwstr/>
  </property>
  <property fmtid="{D5CDD505-2E9C-101B-9397-08002B2CF9AE}" pid="7" name="xd_Signature">
    <vt:lpwstr/>
  </property>
  <property fmtid="{D5CDD505-2E9C-101B-9397-08002B2CF9AE}" pid="8" name="xd_ProgID">
    <vt:lpwstr/>
  </property>
  <property fmtid="{D5CDD505-2E9C-101B-9397-08002B2CF9AE}" pid="9" name="ContentTypeId">
    <vt:lpwstr>0x010100DBE1E7733FA74847B4D2DBE526CEBE27</vt:lpwstr>
  </property>
</Properties>
</file>